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78"/>
  </p:notesMasterIdLst>
  <p:sldIdLst>
    <p:sldId id="522" r:id="rId2"/>
    <p:sldId id="437" r:id="rId3"/>
    <p:sldId id="438" r:id="rId4"/>
    <p:sldId id="439" r:id="rId5"/>
    <p:sldId id="440" r:id="rId6"/>
    <p:sldId id="441" r:id="rId7"/>
    <p:sldId id="442" r:id="rId8"/>
    <p:sldId id="445" r:id="rId9"/>
    <p:sldId id="443" r:id="rId10"/>
    <p:sldId id="444" r:id="rId11"/>
    <p:sldId id="446" r:id="rId12"/>
    <p:sldId id="447" r:id="rId13"/>
    <p:sldId id="448" r:id="rId14"/>
    <p:sldId id="450" r:id="rId15"/>
    <p:sldId id="451" r:id="rId16"/>
    <p:sldId id="452" r:id="rId17"/>
    <p:sldId id="453" r:id="rId18"/>
    <p:sldId id="454" r:id="rId19"/>
    <p:sldId id="457" r:id="rId20"/>
    <p:sldId id="456" r:id="rId21"/>
    <p:sldId id="459" r:id="rId22"/>
    <p:sldId id="460" r:id="rId23"/>
    <p:sldId id="462" r:id="rId24"/>
    <p:sldId id="463" r:id="rId25"/>
    <p:sldId id="465" r:id="rId26"/>
    <p:sldId id="466" r:id="rId27"/>
    <p:sldId id="467" r:id="rId28"/>
    <p:sldId id="468" r:id="rId29"/>
    <p:sldId id="469" r:id="rId30"/>
    <p:sldId id="472" r:id="rId31"/>
    <p:sldId id="471" r:id="rId32"/>
    <p:sldId id="473" r:id="rId33"/>
    <p:sldId id="474" r:id="rId34"/>
    <p:sldId id="489" r:id="rId35"/>
    <p:sldId id="493" r:id="rId36"/>
    <p:sldId id="491" r:id="rId37"/>
    <p:sldId id="494" r:id="rId38"/>
    <p:sldId id="476" r:id="rId39"/>
    <p:sldId id="492" r:id="rId40"/>
    <p:sldId id="525" r:id="rId41"/>
    <p:sldId id="495" r:id="rId42"/>
    <p:sldId id="526" r:id="rId43"/>
    <p:sldId id="527" r:id="rId44"/>
    <p:sldId id="482" r:id="rId45"/>
    <p:sldId id="528" r:id="rId46"/>
    <p:sldId id="529" r:id="rId47"/>
    <p:sldId id="530" r:id="rId48"/>
    <p:sldId id="477" r:id="rId49"/>
    <p:sldId id="479" r:id="rId50"/>
    <p:sldId id="483" r:id="rId51"/>
    <p:sldId id="484" r:id="rId52"/>
    <p:sldId id="486" r:id="rId53"/>
    <p:sldId id="487" r:id="rId54"/>
    <p:sldId id="488" r:id="rId55"/>
    <p:sldId id="496" r:id="rId56"/>
    <p:sldId id="497" r:id="rId57"/>
    <p:sldId id="498" r:id="rId58"/>
    <p:sldId id="499" r:id="rId59"/>
    <p:sldId id="500" r:id="rId60"/>
    <p:sldId id="531" r:id="rId61"/>
    <p:sldId id="502" r:id="rId62"/>
    <p:sldId id="503" r:id="rId63"/>
    <p:sldId id="504" r:id="rId64"/>
    <p:sldId id="505" r:id="rId65"/>
    <p:sldId id="506" r:id="rId66"/>
    <p:sldId id="508" r:id="rId67"/>
    <p:sldId id="510" r:id="rId68"/>
    <p:sldId id="511" r:id="rId69"/>
    <p:sldId id="512" r:id="rId70"/>
    <p:sldId id="513" r:id="rId71"/>
    <p:sldId id="516" r:id="rId72"/>
    <p:sldId id="517" r:id="rId73"/>
    <p:sldId id="518" r:id="rId74"/>
    <p:sldId id="519" r:id="rId75"/>
    <p:sldId id="521" r:id="rId76"/>
    <p:sldId id="532" r:id="rId77"/>
  </p:sldIdLst>
  <p:sldSz cx="9144000" cy="6858000" type="screen4x3"/>
  <p:notesSz cx="6858000" cy="91440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 Narrow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00"/>
    <a:srgbClr val="FF00FF"/>
    <a:srgbClr val="0000CC"/>
    <a:srgbClr val="000066"/>
    <a:srgbClr val="99CCFF"/>
    <a:srgbClr val="DCE381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71" autoAdjust="0"/>
    <p:restoredTop sz="94731" autoAdjust="0"/>
  </p:normalViewPr>
  <p:slideViewPr>
    <p:cSldViewPr>
      <p:cViewPr varScale="1">
        <p:scale>
          <a:sx n="68" d="100"/>
          <a:sy n="68" d="100"/>
        </p:scale>
        <p:origin x="984" y="48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小黑" userId="93b7902d-c078-4d6f-b7cd-70530e4b37b2" providerId="ADAL" clId="{F76BB087-B339-4FB7-AF1E-4CD862669CFA}"/>
    <pc:docChg chg="modSld">
      <pc:chgData name="小黑" userId="93b7902d-c078-4d6f-b7cd-70530e4b37b2" providerId="ADAL" clId="{F76BB087-B339-4FB7-AF1E-4CD862669CFA}" dt="2020-09-01T07:07:27.504" v="13" actId="20577"/>
      <pc:docMkLst>
        <pc:docMk/>
      </pc:docMkLst>
      <pc:sldChg chg="modNotesTx">
        <pc:chgData name="小黑" userId="93b7902d-c078-4d6f-b7cd-70530e4b37b2" providerId="ADAL" clId="{F76BB087-B339-4FB7-AF1E-4CD862669CFA}" dt="2020-09-01T07:07:27.504" v="13" actId="20577"/>
        <pc:sldMkLst>
          <pc:docMk/>
          <pc:sldMk cId="0" sldId="444"/>
        </pc:sldMkLst>
      </pc:sldChg>
      <pc:sldChg chg="modNotesTx">
        <pc:chgData name="小黑" userId="93b7902d-c078-4d6f-b7cd-70530e4b37b2" providerId="ADAL" clId="{F76BB087-B339-4FB7-AF1E-4CD862669CFA}" dt="2020-09-01T07:07:24.061" v="12" actId="20577"/>
        <pc:sldMkLst>
          <pc:docMk/>
          <pc:sldMk cId="0" sldId="446"/>
        </pc:sldMkLst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5" Type="http://schemas.openxmlformats.org/officeDocument/2006/relationships/image" Target="../media/image19.emf"/><Relationship Id="rId4" Type="http://schemas.openxmlformats.org/officeDocument/2006/relationships/image" Target="../media/image18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image" Target="../media/image26.wmf"/><Relationship Id="rId7" Type="http://schemas.openxmlformats.org/officeDocument/2006/relationships/image" Target="../media/image30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11" Type="http://schemas.openxmlformats.org/officeDocument/2006/relationships/image" Target="../media/image34.wmf"/><Relationship Id="rId5" Type="http://schemas.openxmlformats.org/officeDocument/2006/relationships/image" Target="../media/image28.wmf"/><Relationship Id="rId10" Type="http://schemas.openxmlformats.org/officeDocument/2006/relationships/image" Target="../media/image33.wmf"/><Relationship Id="rId4" Type="http://schemas.openxmlformats.org/officeDocument/2006/relationships/image" Target="../media/image27.wmf"/><Relationship Id="rId9" Type="http://schemas.openxmlformats.org/officeDocument/2006/relationships/image" Target="../media/image32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image" Target="../media/image31.wmf"/><Relationship Id="rId3" Type="http://schemas.openxmlformats.org/officeDocument/2006/relationships/image" Target="../media/image37.wmf"/><Relationship Id="rId7" Type="http://schemas.openxmlformats.org/officeDocument/2006/relationships/image" Target="../media/image25.wmf"/><Relationship Id="rId12" Type="http://schemas.openxmlformats.org/officeDocument/2006/relationships/image" Target="../media/image30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6" Type="http://schemas.openxmlformats.org/officeDocument/2006/relationships/image" Target="../media/image24.wmf"/><Relationship Id="rId11" Type="http://schemas.openxmlformats.org/officeDocument/2006/relationships/image" Target="../media/image29.wmf"/><Relationship Id="rId5" Type="http://schemas.openxmlformats.org/officeDocument/2006/relationships/image" Target="../media/image39.wmf"/><Relationship Id="rId15" Type="http://schemas.openxmlformats.org/officeDocument/2006/relationships/image" Target="../media/image33.wmf"/><Relationship Id="rId10" Type="http://schemas.openxmlformats.org/officeDocument/2006/relationships/image" Target="../media/image28.wmf"/><Relationship Id="rId4" Type="http://schemas.openxmlformats.org/officeDocument/2006/relationships/image" Target="../media/image38.wmf"/><Relationship Id="rId9" Type="http://schemas.openxmlformats.org/officeDocument/2006/relationships/image" Target="../media/image27.wmf"/><Relationship Id="rId14" Type="http://schemas.openxmlformats.org/officeDocument/2006/relationships/image" Target="../media/image32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7" Type="http://schemas.openxmlformats.org/officeDocument/2006/relationships/image" Target="../media/image49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6" Type="http://schemas.openxmlformats.org/officeDocument/2006/relationships/image" Target="../media/image48.wmf"/><Relationship Id="rId5" Type="http://schemas.openxmlformats.org/officeDocument/2006/relationships/image" Target="../media/image47.wmf"/><Relationship Id="rId4" Type="http://schemas.openxmlformats.org/officeDocument/2006/relationships/image" Target="../media/image46.w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image" Target="../media/image51.wmf"/><Relationship Id="rId7" Type="http://schemas.openxmlformats.org/officeDocument/2006/relationships/image" Target="../media/image54.wmf"/><Relationship Id="rId2" Type="http://schemas.openxmlformats.org/officeDocument/2006/relationships/image" Target="../media/image48.wmf"/><Relationship Id="rId1" Type="http://schemas.openxmlformats.org/officeDocument/2006/relationships/image" Target="../media/image50.wmf"/><Relationship Id="rId6" Type="http://schemas.openxmlformats.org/officeDocument/2006/relationships/image" Target="../media/image53.wmf"/><Relationship Id="rId5" Type="http://schemas.openxmlformats.org/officeDocument/2006/relationships/image" Target="../media/image49.wmf"/><Relationship Id="rId4" Type="http://schemas.openxmlformats.org/officeDocument/2006/relationships/image" Target="../media/image52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4" Type="http://schemas.openxmlformats.org/officeDocument/2006/relationships/image" Target="../media/image60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png"/><Relationship Id="rId1" Type="http://schemas.openxmlformats.org/officeDocument/2006/relationships/image" Target="../media/image62.png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7.wmf"/><Relationship Id="rId1" Type="http://schemas.openxmlformats.org/officeDocument/2006/relationships/image" Target="../media/image66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drawings/_rels/vmlDrawing24.v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3" Type="http://schemas.openxmlformats.org/officeDocument/2006/relationships/image" Target="../media/image71.wmf"/><Relationship Id="rId7" Type="http://schemas.openxmlformats.org/officeDocument/2006/relationships/image" Target="../media/image75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Relationship Id="rId6" Type="http://schemas.openxmlformats.org/officeDocument/2006/relationships/image" Target="../media/image74.wmf"/><Relationship Id="rId5" Type="http://schemas.openxmlformats.org/officeDocument/2006/relationships/image" Target="../media/image73.wmf"/><Relationship Id="rId10" Type="http://schemas.openxmlformats.org/officeDocument/2006/relationships/image" Target="../media/image78.wmf"/><Relationship Id="rId4" Type="http://schemas.openxmlformats.org/officeDocument/2006/relationships/image" Target="../media/image72.wmf"/><Relationship Id="rId9" Type="http://schemas.openxmlformats.org/officeDocument/2006/relationships/image" Target="../media/image77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e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7.wmf"/><Relationship Id="rId2" Type="http://schemas.openxmlformats.org/officeDocument/2006/relationships/image" Target="../media/image86.wmf"/><Relationship Id="rId1" Type="http://schemas.openxmlformats.org/officeDocument/2006/relationships/image" Target="../media/image85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image" Target="../media/image88.wmf"/><Relationship Id="rId1" Type="http://schemas.openxmlformats.org/officeDocument/2006/relationships/image" Target="../media/image85.wmf"/><Relationship Id="rId5" Type="http://schemas.openxmlformats.org/officeDocument/2006/relationships/image" Target="../media/image91.wmf"/><Relationship Id="rId4" Type="http://schemas.openxmlformats.org/officeDocument/2006/relationships/image" Target="../media/image90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3.wmf"/><Relationship Id="rId2" Type="http://schemas.openxmlformats.org/officeDocument/2006/relationships/image" Target="../media/image92.wmf"/><Relationship Id="rId1" Type="http://schemas.openxmlformats.org/officeDocument/2006/relationships/image" Target="../media/image90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4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7.wmf"/><Relationship Id="rId2" Type="http://schemas.openxmlformats.org/officeDocument/2006/relationships/image" Target="../media/image96.wmf"/><Relationship Id="rId1" Type="http://schemas.openxmlformats.org/officeDocument/2006/relationships/image" Target="../media/image95.wmf"/><Relationship Id="rId5" Type="http://schemas.openxmlformats.org/officeDocument/2006/relationships/image" Target="../media/image99.wmf"/><Relationship Id="rId4" Type="http://schemas.openxmlformats.org/officeDocument/2006/relationships/image" Target="../media/image98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0.emf"/></Relationships>
</file>

<file path=ppt/drawings/_rels/vmlDrawing3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emf"/><Relationship Id="rId3" Type="http://schemas.openxmlformats.org/officeDocument/2006/relationships/image" Target="../media/image103.emf"/><Relationship Id="rId7" Type="http://schemas.openxmlformats.org/officeDocument/2006/relationships/image" Target="../media/image107.emf"/><Relationship Id="rId2" Type="http://schemas.openxmlformats.org/officeDocument/2006/relationships/image" Target="../media/image102.emf"/><Relationship Id="rId1" Type="http://schemas.openxmlformats.org/officeDocument/2006/relationships/image" Target="../media/image101.emf"/><Relationship Id="rId6" Type="http://schemas.openxmlformats.org/officeDocument/2006/relationships/image" Target="../media/image106.emf"/><Relationship Id="rId5" Type="http://schemas.openxmlformats.org/officeDocument/2006/relationships/image" Target="../media/image105.emf"/><Relationship Id="rId10" Type="http://schemas.openxmlformats.org/officeDocument/2006/relationships/image" Target="../media/image110.wmf"/><Relationship Id="rId4" Type="http://schemas.openxmlformats.org/officeDocument/2006/relationships/image" Target="../media/image104.emf"/><Relationship Id="rId9" Type="http://schemas.openxmlformats.org/officeDocument/2006/relationships/image" Target="../media/image109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1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2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3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4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5.w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wmf"/><Relationship Id="rId2" Type="http://schemas.openxmlformats.org/officeDocument/2006/relationships/image" Target="../media/image117.wmf"/><Relationship Id="rId1" Type="http://schemas.openxmlformats.org/officeDocument/2006/relationships/image" Target="../media/image116.wmf"/></Relationships>
</file>

<file path=ppt/drawings/_rels/vmlDrawing4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wmf"/><Relationship Id="rId1" Type="http://schemas.openxmlformats.org/officeDocument/2006/relationships/image" Target="../media/image119.w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1.wmf"/></Relationships>
</file>

<file path=ppt/drawings/_rels/vmlDrawing4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wmf"/><Relationship Id="rId1" Type="http://schemas.openxmlformats.org/officeDocument/2006/relationships/image" Target="../media/image122.w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4.w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5.wmf"/></Relationships>
</file>

<file path=ppt/drawings/_rels/vmlDrawing4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wmf"/><Relationship Id="rId2" Type="http://schemas.openxmlformats.org/officeDocument/2006/relationships/image" Target="../media/image127.wmf"/><Relationship Id="rId1" Type="http://schemas.openxmlformats.org/officeDocument/2006/relationships/image" Target="../media/image126.w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9.wmf"/></Relationships>
</file>

<file path=ppt/drawings/_rels/vmlDrawing4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wmf"/><Relationship Id="rId2" Type="http://schemas.openxmlformats.org/officeDocument/2006/relationships/image" Target="../media/image131.wmf"/><Relationship Id="rId1" Type="http://schemas.openxmlformats.org/officeDocument/2006/relationships/image" Target="../media/image130.w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3.wmf"/></Relationships>
</file>

<file path=ppt/drawings/_rels/vmlDrawing5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wmf"/><Relationship Id="rId1" Type="http://schemas.openxmlformats.org/officeDocument/2006/relationships/image" Target="../media/image134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6.wmf"/></Relationships>
</file>

<file path=ppt/drawings/_rels/vmlDrawing5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wmf"/><Relationship Id="rId1" Type="http://schemas.openxmlformats.org/officeDocument/2006/relationships/image" Target="../media/image138.w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82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2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82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itchFamily="34" charset="0"/>
              </a:defRPr>
            </a:lvl1pPr>
          </a:lstStyle>
          <a:p>
            <a:fld id="{2BAF0798-1DDC-4BD6-83F4-7061C778943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549673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9D109-9F19-45F5-9D58-FFE45999B51F}" type="slidenum">
              <a:rPr lang="en-US" altLang="zh-CN"/>
              <a:pPr/>
              <a:t>5</a:t>
            </a:fld>
            <a:endParaRPr lang="en-US" altLang="zh-CN"/>
          </a:p>
        </p:txBody>
      </p:sp>
      <p:sp>
        <p:nvSpPr>
          <p:cNvPr id="36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图中看出，谐波次数越高，幅值分量越小，对原波形的贡献越小，所以在一定条件下可忽略高次谐波。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32E98B-E411-447D-BD6B-B9B74744ACDD}" type="slidenum">
              <a:rPr lang="en-US" altLang="zh-CN"/>
              <a:pPr/>
              <a:t>10</a:t>
            </a:fld>
            <a:endParaRPr lang="en-US" altLang="zh-CN"/>
          </a:p>
        </p:txBody>
      </p:sp>
      <p:sp>
        <p:nvSpPr>
          <p:cNvPr id="373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3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06D1C5-97A2-4714-B142-8449DCABCF35}" type="slidenum">
              <a:rPr lang="en-US" altLang="zh-CN"/>
              <a:pPr/>
              <a:t>11</a:t>
            </a:fld>
            <a:endParaRPr lang="en-US" altLang="zh-CN"/>
          </a:p>
        </p:txBody>
      </p:sp>
      <p:sp>
        <p:nvSpPr>
          <p:cNvPr id="376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19B29A-975E-4E76-98F9-95B14061FD6B}" type="slidenum">
              <a:rPr lang="en-US" altLang="zh-CN"/>
              <a:pPr/>
              <a:t>18</a:t>
            </a:fld>
            <a:endParaRPr lang="en-US" altLang="zh-CN"/>
          </a:p>
        </p:txBody>
      </p:sp>
      <p:sp>
        <p:nvSpPr>
          <p:cNvPr id="386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6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        </a:t>
            </a:r>
            <a:r>
              <a:rPr lang="zh-CN" altLang="en-US"/>
              <a:t>放大电路存在电抗元件，如电容、电感。因此输入信号的频率不同，电路的输出响应也不同。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>
                <a:ea typeface="隶书" pitchFamily="49" charset="-122"/>
              </a:defRPr>
            </a:lvl1pPr>
          </a:lstStyle>
          <a:p>
            <a:pPr lvl="0"/>
            <a:r>
              <a:rPr lang="en-US" altLang="zh-CN" noProof="0"/>
              <a:t>abcd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141663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zh-CN" noProof="0"/>
              <a:t>abcdefg</a:t>
            </a:r>
          </a:p>
        </p:txBody>
      </p:sp>
      <p:sp>
        <p:nvSpPr>
          <p:cNvPr id="9318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31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Verdana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9319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7838CC4-56BE-4E84-B271-3202DA51EB55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93191" name="AutoShape 7"/>
          <p:cNvSpPr>
            <a:spLocks noChangeArrowheads="1"/>
          </p:cNvSpPr>
          <p:nvPr/>
        </p:nvSpPr>
        <p:spPr bwMode="auto">
          <a:xfrm>
            <a:off x="685800" y="2133600"/>
            <a:ext cx="7772400" cy="109538"/>
          </a:xfrm>
          <a:custGeom>
            <a:avLst/>
            <a:gdLst>
              <a:gd name="G0" fmla="+- 618 0 0"/>
              <a:gd name="T0" fmla="*/ 0 w 1000"/>
              <a:gd name="T1" fmla="*/ 0 h 1000"/>
              <a:gd name="T2" fmla="*/ 618 w 1000"/>
              <a:gd name="T3" fmla="*/ 0 h 1000"/>
              <a:gd name="T4" fmla="*/ 618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zh-CN" altLang="zh-CN" sz="2400" b="0">
              <a:latin typeface="Times New Roman" pitchFamily="18" charset="0"/>
            </a:endParaRPr>
          </a:p>
        </p:txBody>
      </p:sp>
      <p:pic>
        <p:nvPicPr>
          <p:cNvPr id="93192" name="Picture 8" descr="前进">
            <a:hlinkClick r:id="" action="ppaction://hlinkshowjump?jump=nextslide"/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3" name="Picture 9" descr="播放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4" name="Picture 10" descr="后退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73C095B-E4B5-4413-89EA-D6AC4C8CE4F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31067386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68718D5-AFE1-475D-9E52-13267CA10D5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8015520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1188" y="1628775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7888" y="1628775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7C78FFE-CE31-4E9F-B619-7AE3EE44043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18409824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A4C5A1A-0546-419C-8CF2-584C61ED013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42857723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974779-2287-4850-80A3-39A69396DE0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96374064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53DA1DB-E26A-4C2A-BB08-D84523BBB4E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32015551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288E568-CBA7-4C59-A77E-D82A059E8AB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4620769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ABB85D4-0A37-4978-A316-7F675B4B9B7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66957669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0FC98FF-8712-43A0-8E46-54B8C6BF01D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71057661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04000" y="260350"/>
            <a:ext cx="2008188" cy="56356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4675" y="260350"/>
            <a:ext cx="5876925" cy="56356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FE4DDAC-034E-40E9-847A-3B797784349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49666157"/>
      </p:ext>
    </p:extLst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574675" y="260350"/>
            <a:ext cx="8037513" cy="56356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>
          <a:xfrm>
            <a:off x="65532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fld id="{A3949F45-24A9-415B-B6FE-7742C7355B7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32955859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rgbClr val="E0E0E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260350"/>
            <a:ext cx="8001000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r>
              <a:rPr lang="en-US" altLang="zh-CN"/>
              <a:t>abcd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28775"/>
            <a:ext cx="8001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r>
              <a:rPr lang="en-US" altLang="zh-CN"/>
              <a:t>abvd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2164" name="AutoShape 4"/>
          <p:cNvSpPr>
            <a:spLocks noChangeArrowheads="1"/>
          </p:cNvSpPr>
          <p:nvPr/>
        </p:nvSpPr>
        <p:spPr bwMode="auto">
          <a:xfrm>
            <a:off x="609600" y="1052513"/>
            <a:ext cx="7958138" cy="109537"/>
          </a:xfrm>
          <a:custGeom>
            <a:avLst/>
            <a:gdLst>
              <a:gd name="G0" fmla="+- 585 0 0"/>
              <a:gd name="T0" fmla="*/ 0 w 1000"/>
              <a:gd name="T1" fmla="*/ 0 h 1000"/>
              <a:gd name="T2" fmla="*/ 585 w 1000"/>
              <a:gd name="T3" fmla="*/ 0 h 1000"/>
              <a:gd name="T4" fmla="*/ 585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zh-CN" altLang="zh-CN" sz="2400" b="0">
              <a:latin typeface="Times New Roman" pitchFamily="18" charset="0"/>
            </a:endParaRPr>
          </a:p>
        </p:txBody>
      </p:sp>
      <p:sp>
        <p:nvSpPr>
          <p:cNvPr id="92165" name="Line 5"/>
          <p:cNvSpPr>
            <a:spLocks noChangeShapeType="1"/>
          </p:cNvSpPr>
          <p:nvPr/>
        </p:nvSpPr>
        <p:spPr bwMode="auto">
          <a:xfrm flipV="1">
            <a:off x="609600" y="6308725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16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Verdana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9216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Verdana" pitchFamily="34" charset="0"/>
              </a:defRPr>
            </a:lvl1pPr>
          </a:lstStyle>
          <a:p>
            <a:fld id="{105A5380-71A8-475C-9C09-8768B5D9DA97}" type="slidenum">
              <a:rPr lang="en-US" altLang="zh-CN"/>
              <a:pPr/>
              <a:t>‹#›</a:t>
            </a:fld>
            <a:endParaRPr lang="en-US" altLang="zh-CN"/>
          </a:p>
        </p:txBody>
      </p:sp>
      <p:pic>
        <p:nvPicPr>
          <p:cNvPr id="92172" name="Picture 12" descr="前进">
            <a:hlinkClick r:id="" action="ppaction://hlinkshowjump?jump=nextslide"/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50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3" name="Picture 13" descr="播放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4" name="Picture 14" descr="后退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6594475"/>
            <a:ext cx="61912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ransition>
    <p:random/>
  </p:transition>
  <p:txStyles>
    <p:titleStyle>
      <a:lvl1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 Narrow" pitchFamily="34" charset="0"/>
          <a:ea typeface="楷体_GB2312" pitchFamily="49" charset="-122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 b="1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3000" b="1">
          <a:solidFill>
            <a:schemeClr val="tx1"/>
          </a:solidFill>
          <a:latin typeface="+mn-lt"/>
          <a:ea typeface="+mn-ea"/>
        </a:defRPr>
      </a:lvl2pPr>
      <a:lvl3pPr marL="1304925" indent="-3952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800" b="1">
          <a:solidFill>
            <a:schemeClr val="tx1"/>
          </a:solidFill>
          <a:latin typeface="+mn-lt"/>
          <a:ea typeface="+mn-ea"/>
        </a:defRPr>
      </a:lvl3pPr>
      <a:lvl4pPr marL="1693863" indent="-3873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400" b="1">
          <a:solidFill>
            <a:schemeClr val="tx1"/>
          </a:solidFill>
          <a:latin typeface="+mn-lt"/>
          <a:ea typeface="+mn-ea"/>
        </a:defRPr>
      </a:lvl4pPr>
      <a:lvl5pPr marL="20939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2.xml"/><Relationship Id="rId5" Type="http://schemas.openxmlformats.org/officeDocument/2006/relationships/slide" Target="slide52.xml"/><Relationship Id="rId4" Type="http://schemas.openxmlformats.org/officeDocument/2006/relationships/slide" Target="slide3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7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8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9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0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1.bin"/><Relationship Id="rId4" Type="http://schemas.openxmlformats.org/officeDocument/2006/relationships/audio" Target="../media/audio2.wav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19.emf"/><Relationship Id="rId3" Type="http://schemas.openxmlformats.org/officeDocument/2006/relationships/audio" Target="../media/audio1.wav"/><Relationship Id="rId7" Type="http://schemas.openxmlformats.org/officeDocument/2006/relationships/image" Target="../media/image16.wmf"/><Relationship Id="rId12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18.wmf"/><Relationship Id="rId5" Type="http://schemas.openxmlformats.org/officeDocument/2006/relationships/image" Target="../media/image15.wmf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7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0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2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oleObject" Target="../embeddings/oleObject26.bin"/><Relationship Id="rId18" Type="http://schemas.openxmlformats.org/officeDocument/2006/relationships/image" Target="../media/image31.wmf"/><Relationship Id="rId3" Type="http://schemas.openxmlformats.org/officeDocument/2006/relationships/oleObject" Target="../embeddings/oleObject21.bin"/><Relationship Id="rId21" Type="http://schemas.openxmlformats.org/officeDocument/2006/relationships/oleObject" Target="../embeddings/oleObject30.bin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28.wmf"/><Relationship Id="rId17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0.wmf"/><Relationship Id="rId20" Type="http://schemas.openxmlformats.org/officeDocument/2006/relationships/image" Target="../media/image32.wmf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25.bin"/><Relationship Id="rId24" Type="http://schemas.openxmlformats.org/officeDocument/2006/relationships/image" Target="../media/image34.wmf"/><Relationship Id="rId5" Type="http://schemas.openxmlformats.org/officeDocument/2006/relationships/oleObject" Target="../embeddings/oleObject22.bin"/><Relationship Id="rId15" Type="http://schemas.openxmlformats.org/officeDocument/2006/relationships/oleObject" Target="../embeddings/oleObject27.bin"/><Relationship Id="rId23" Type="http://schemas.openxmlformats.org/officeDocument/2006/relationships/oleObject" Target="../embeddings/oleObject31.bin"/><Relationship Id="rId10" Type="http://schemas.openxmlformats.org/officeDocument/2006/relationships/image" Target="../media/image27.wmf"/><Relationship Id="rId19" Type="http://schemas.openxmlformats.org/officeDocument/2006/relationships/oleObject" Target="../embeddings/oleObject29.bin"/><Relationship Id="rId4" Type="http://schemas.openxmlformats.org/officeDocument/2006/relationships/image" Target="../media/image24.wmf"/><Relationship Id="rId9" Type="http://schemas.openxmlformats.org/officeDocument/2006/relationships/oleObject" Target="../embeddings/oleObject24.bin"/><Relationship Id="rId14" Type="http://schemas.openxmlformats.org/officeDocument/2006/relationships/image" Target="../media/image29.wmf"/><Relationship Id="rId22" Type="http://schemas.openxmlformats.org/officeDocument/2006/relationships/image" Target="../media/image33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13" Type="http://schemas.openxmlformats.org/officeDocument/2006/relationships/oleObject" Target="../embeddings/oleObject37.bin"/><Relationship Id="rId18" Type="http://schemas.openxmlformats.org/officeDocument/2006/relationships/image" Target="../media/image26.wmf"/><Relationship Id="rId26" Type="http://schemas.openxmlformats.org/officeDocument/2006/relationships/image" Target="../media/image30.wmf"/><Relationship Id="rId3" Type="http://schemas.openxmlformats.org/officeDocument/2006/relationships/oleObject" Target="../embeddings/oleObject32.bin"/><Relationship Id="rId21" Type="http://schemas.openxmlformats.org/officeDocument/2006/relationships/oleObject" Target="../embeddings/oleObject41.bin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39.wmf"/><Relationship Id="rId17" Type="http://schemas.openxmlformats.org/officeDocument/2006/relationships/oleObject" Target="../embeddings/oleObject39.bin"/><Relationship Id="rId25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5.wmf"/><Relationship Id="rId20" Type="http://schemas.openxmlformats.org/officeDocument/2006/relationships/image" Target="../media/image27.wmf"/><Relationship Id="rId29" Type="http://schemas.openxmlformats.org/officeDocument/2006/relationships/oleObject" Target="../embeddings/oleObject45.bin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6.wmf"/><Relationship Id="rId11" Type="http://schemas.openxmlformats.org/officeDocument/2006/relationships/oleObject" Target="../embeddings/oleObject36.bin"/><Relationship Id="rId24" Type="http://schemas.openxmlformats.org/officeDocument/2006/relationships/image" Target="../media/image29.wmf"/><Relationship Id="rId32" Type="http://schemas.openxmlformats.org/officeDocument/2006/relationships/image" Target="../media/image33.wmf"/><Relationship Id="rId5" Type="http://schemas.openxmlformats.org/officeDocument/2006/relationships/oleObject" Target="../embeddings/oleObject33.bin"/><Relationship Id="rId15" Type="http://schemas.openxmlformats.org/officeDocument/2006/relationships/oleObject" Target="../embeddings/oleObject38.bin"/><Relationship Id="rId23" Type="http://schemas.openxmlformats.org/officeDocument/2006/relationships/oleObject" Target="../embeddings/oleObject42.bin"/><Relationship Id="rId28" Type="http://schemas.openxmlformats.org/officeDocument/2006/relationships/image" Target="../media/image31.wmf"/><Relationship Id="rId10" Type="http://schemas.openxmlformats.org/officeDocument/2006/relationships/image" Target="../media/image38.wmf"/><Relationship Id="rId19" Type="http://schemas.openxmlformats.org/officeDocument/2006/relationships/oleObject" Target="../embeddings/oleObject40.bin"/><Relationship Id="rId31" Type="http://schemas.openxmlformats.org/officeDocument/2006/relationships/oleObject" Target="../embeddings/oleObject46.bin"/><Relationship Id="rId4" Type="http://schemas.openxmlformats.org/officeDocument/2006/relationships/image" Target="../media/image35.wmf"/><Relationship Id="rId9" Type="http://schemas.openxmlformats.org/officeDocument/2006/relationships/oleObject" Target="../embeddings/oleObject35.bin"/><Relationship Id="rId14" Type="http://schemas.openxmlformats.org/officeDocument/2006/relationships/image" Target="../media/image24.wmf"/><Relationship Id="rId22" Type="http://schemas.openxmlformats.org/officeDocument/2006/relationships/image" Target="../media/image28.wmf"/><Relationship Id="rId27" Type="http://schemas.openxmlformats.org/officeDocument/2006/relationships/oleObject" Target="../embeddings/oleObject44.bin"/><Relationship Id="rId30" Type="http://schemas.openxmlformats.org/officeDocument/2006/relationships/image" Target="../media/image32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40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13" Type="http://schemas.openxmlformats.org/officeDocument/2006/relationships/oleObject" Target="../embeddings/oleObject55.bin"/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2.bin"/><Relationship Id="rId12" Type="http://schemas.openxmlformats.org/officeDocument/2006/relationships/image" Target="../media/image47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9.wmf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4.wmf"/><Relationship Id="rId11" Type="http://schemas.openxmlformats.org/officeDocument/2006/relationships/oleObject" Target="../embeddings/oleObject54.bin"/><Relationship Id="rId5" Type="http://schemas.openxmlformats.org/officeDocument/2006/relationships/oleObject" Target="../embeddings/oleObject51.bin"/><Relationship Id="rId15" Type="http://schemas.openxmlformats.org/officeDocument/2006/relationships/oleObject" Target="../embeddings/oleObject56.bin"/><Relationship Id="rId10" Type="http://schemas.openxmlformats.org/officeDocument/2006/relationships/image" Target="../media/image46.wmf"/><Relationship Id="rId4" Type="http://schemas.openxmlformats.org/officeDocument/2006/relationships/image" Target="../media/image43.wmf"/><Relationship Id="rId9" Type="http://schemas.openxmlformats.org/officeDocument/2006/relationships/oleObject" Target="../embeddings/oleObject53.bin"/><Relationship Id="rId14" Type="http://schemas.openxmlformats.org/officeDocument/2006/relationships/image" Target="../media/image48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13" Type="http://schemas.openxmlformats.org/officeDocument/2006/relationships/oleObject" Target="../embeddings/oleObject62.bin"/><Relationship Id="rId18" Type="http://schemas.openxmlformats.org/officeDocument/2006/relationships/image" Target="../media/image55.wmf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59.bin"/><Relationship Id="rId12" Type="http://schemas.openxmlformats.org/officeDocument/2006/relationships/image" Target="../media/image49.wmf"/><Relationship Id="rId17" Type="http://schemas.openxmlformats.org/officeDocument/2006/relationships/oleObject" Target="../embeddings/oleObject64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4.wmf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8.wmf"/><Relationship Id="rId11" Type="http://schemas.openxmlformats.org/officeDocument/2006/relationships/oleObject" Target="../embeddings/oleObject61.bin"/><Relationship Id="rId5" Type="http://schemas.openxmlformats.org/officeDocument/2006/relationships/oleObject" Target="../embeddings/oleObject58.bin"/><Relationship Id="rId15" Type="http://schemas.openxmlformats.org/officeDocument/2006/relationships/oleObject" Target="../embeddings/oleObject63.bin"/><Relationship Id="rId10" Type="http://schemas.openxmlformats.org/officeDocument/2006/relationships/image" Target="../media/image52.wmf"/><Relationship Id="rId4" Type="http://schemas.openxmlformats.org/officeDocument/2006/relationships/image" Target="../media/image50.wmf"/><Relationship Id="rId9" Type="http://schemas.openxmlformats.org/officeDocument/2006/relationships/oleObject" Target="../embeddings/oleObject60.bin"/><Relationship Id="rId14" Type="http://schemas.openxmlformats.org/officeDocument/2006/relationships/image" Target="../media/image53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56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6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8.wmf"/><Relationship Id="rId5" Type="http://schemas.openxmlformats.org/officeDocument/2006/relationships/oleObject" Target="../embeddings/oleObject67.bin"/><Relationship Id="rId10" Type="http://schemas.openxmlformats.org/officeDocument/2006/relationships/image" Target="../media/image60.wmf"/><Relationship Id="rId4" Type="http://schemas.openxmlformats.org/officeDocument/2006/relationships/image" Target="../media/image57.wmf"/><Relationship Id="rId9" Type="http://schemas.openxmlformats.org/officeDocument/2006/relationships/oleObject" Target="../embeddings/oleObject69.bin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61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3.bin"/><Relationship Id="rId3" Type="http://schemas.openxmlformats.org/officeDocument/2006/relationships/image" Target="../media/image65.png"/><Relationship Id="rId7" Type="http://schemas.openxmlformats.org/officeDocument/2006/relationships/image" Target="../media/image6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72.bin"/><Relationship Id="rId5" Type="http://schemas.openxmlformats.org/officeDocument/2006/relationships/image" Target="../media/image62.png"/><Relationship Id="rId4" Type="http://schemas.openxmlformats.org/officeDocument/2006/relationships/oleObject" Target="../embeddings/oleObject71.bin"/><Relationship Id="rId9" Type="http://schemas.openxmlformats.org/officeDocument/2006/relationships/image" Target="../media/image64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67.wmf"/><Relationship Id="rId5" Type="http://schemas.openxmlformats.org/officeDocument/2006/relationships/oleObject" Target="../embeddings/oleObject75.bin"/><Relationship Id="rId4" Type="http://schemas.openxmlformats.org/officeDocument/2006/relationships/image" Target="../media/image66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68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13" Type="http://schemas.openxmlformats.org/officeDocument/2006/relationships/oleObject" Target="../embeddings/oleObject82.bin"/><Relationship Id="rId18" Type="http://schemas.openxmlformats.org/officeDocument/2006/relationships/image" Target="../media/image76.wmf"/><Relationship Id="rId3" Type="http://schemas.openxmlformats.org/officeDocument/2006/relationships/oleObject" Target="../embeddings/oleObject77.bin"/><Relationship Id="rId21" Type="http://schemas.openxmlformats.org/officeDocument/2006/relationships/oleObject" Target="../embeddings/oleObject86.bin"/><Relationship Id="rId7" Type="http://schemas.openxmlformats.org/officeDocument/2006/relationships/oleObject" Target="../embeddings/oleObject79.bin"/><Relationship Id="rId12" Type="http://schemas.openxmlformats.org/officeDocument/2006/relationships/image" Target="../media/image73.wmf"/><Relationship Id="rId17" Type="http://schemas.openxmlformats.org/officeDocument/2006/relationships/oleObject" Target="../embeddings/oleObject84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75.wmf"/><Relationship Id="rId20" Type="http://schemas.openxmlformats.org/officeDocument/2006/relationships/image" Target="../media/image77.wmf"/><Relationship Id="rId1" Type="http://schemas.openxmlformats.org/officeDocument/2006/relationships/vmlDrawing" Target="../drawings/vmlDrawing24.vml"/><Relationship Id="rId6" Type="http://schemas.openxmlformats.org/officeDocument/2006/relationships/image" Target="../media/image70.wmf"/><Relationship Id="rId11" Type="http://schemas.openxmlformats.org/officeDocument/2006/relationships/oleObject" Target="../embeddings/oleObject81.bin"/><Relationship Id="rId5" Type="http://schemas.openxmlformats.org/officeDocument/2006/relationships/oleObject" Target="../embeddings/oleObject78.bin"/><Relationship Id="rId15" Type="http://schemas.openxmlformats.org/officeDocument/2006/relationships/oleObject" Target="../embeddings/oleObject83.bin"/><Relationship Id="rId10" Type="http://schemas.openxmlformats.org/officeDocument/2006/relationships/image" Target="../media/image72.wmf"/><Relationship Id="rId19" Type="http://schemas.openxmlformats.org/officeDocument/2006/relationships/oleObject" Target="../embeddings/oleObject85.bin"/><Relationship Id="rId4" Type="http://schemas.openxmlformats.org/officeDocument/2006/relationships/image" Target="../media/image69.wmf"/><Relationship Id="rId9" Type="http://schemas.openxmlformats.org/officeDocument/2006/relationships/oleObject" Target="../embeddings/oleObject80.bin"/><Relationship Id="rId14" Type="http://schemas.openxmlformats.org/officeDocument/2006/relationships/image" Target="../media/image74.wmf"/><Relationship Id="rId22" Type="http://schemas.openxmlformats.org/officeDocument/2006/relationships/image" Target="../media/image78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3" Type="http://schemas.openxmlformats.org/officeDocument/2006/relationships/oleObject" Target="../embeddings/oleObject87.bin"/><Relationship Id="rId7" Type="http://schemas.openxmlformats.org/officeDocument/2006/relationships/oleObject" Target="../embeddings/oleObject8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80.wmf"/><Relationship Id="rId5" Type="http://schemas.openxmlformats.org/officeDocument/2006/relationships/oleObject" Target="../embeddings/oleObject88.bin"/><Relationship Id="rId4" Type="http://schemas.openxmlformats.org/officeDocument/2006/relationships/image" Target="../media/image79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82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83.emf"/><Relationship Id="rId4" Type="http://schemas.openxmlformats.org/officeDocument/2006/relationships/oleObject" Target="../embeddings/oleObject91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84.emf"/><Relationship Id="rId4" Type="http://schemas.openxmlformats.org/officeDocument/2006/relationships/oleObject" Target="../embeddings/oleObject92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wmf"/><Relationship Id="rId3" Type="http://schemas.openxmlformats.org/officeDocument/2006/relationships/oleObject" Target="../embeddings/oleObject93.bin"/><Relationship Id="rId7" Type="http://schemas.openxmlformats.org/officeDocument/2006/relationships/oleObject" Target="../embeddings/oleObject9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86.wmf"/><Relationship Id="rId5" Type="http://schemas.openxmlformats.org/officeDocument/2006/relationships/oleObject" Target="../embeddings/oleObject94.bin"/><Relationship Id="rId4" Type="http://schemas.openxmlformats.org/officeDocument/2006/relationships/image" Target="../media/image85.w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wmf"/><Relationship Id="rId3" Type="http://schemas.openxmlformats.org/officeDocument/2006/relationships/oleObject" Target="../embeddings/oleObject96.bin"/><Relationship Id="rId7" Type="http://schemas.openxmlformats.org/officeDocument/2006/relationships/oleObject" Target="../embeddings/oleObject98.bin"/><Relationship Id="rId12" Type="http://schemas.openxmlformats.org/officeDocument/2006/relationships/image" Target="../media/image9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88.wmf"/><Relationship Id="rId11" Type="http://schemas.openxmlformats.org/officeDocument/2006/relationships/oleObject" Target="../embeddings/oleObject100.bin"/><Relationship Id="rId5" Type="http://schemas.openxmlformats.org/officeDocument/2006/relationships/oleObject" Target="../embeddings/oleObject97.bin"/><Relationship Id="rId10" Type="http://schemas.openxmlformats.org/officeDocument/2006/relationships/image" Target="../media/image90.wmf"/><Relationship Id="rId4" Type="http://schemas.openxmlformats.org/officeDocument/2006/relationships/image" Target="../media/image85.wmf"/><Relationship Id="rId9" Type="http://schemas.openxmlformats.org/officeDocument/2006/relationships/oleObject" Target="../embeddings/oleObject99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wmf"/><Relationship Id="rId3" Type="http://schemas.openxmlformats.org/officeDocument/2006/relationships/oleObject" Target="../embeddings/oleObject101.bin"/><Relationship Id="rId7" Type="http://schemas.openxmlformats.org/officeDocument/2006/relationships/oleObject" Target="../embeddings/oleObject10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92.wmf"/><Relationship Id="rId5" Type="http://schemas.openxmlformats.org/officeDocument/2006/relationships/oleObject" Target="../embeddings/oleObject102.bin"/><Relationship Id="rId4" Type="http://schemas.openxmlformats.org/officeDocument/2006/relationships/image" Target="../media/image90.w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94.w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wmf"/><Relationship Id="rId3" Type="http://schemas.openxmlformats.org/officeDocument/2006/relationships/oleObject" Target="../embeddings/oleObject105.bin"/><Relationship Id="rId7" Type="http://schemas.openxmlformats.org/officeDocument/2006/relationships/oleObject" Target="../embeddings/oleObject107.bin"/><Relationship Id="rId12" Type="http://schemas.openxmlformats.org/officeDocument/2006/relationships/image" Target="../media/image9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96.wmf"/><Relationship Id="rId11" Type="http://schemas.openxmlformats.org/officeDocument/2006/relationships/oleObject" Target="../embeddings/oleObject109.bin"/><Relationship Id="rId5" Type="http://schemas.openxmlformats.org/officeDocument/2006/relationships/oleObject" Target="../embeddings/oleObject106.bin"/><Relationship Id="rId10" Type="http://schemas.openxmlformats.org/officeDocument/2006/relationships/image" Target="../media/image98.wmf"/><Relationship Id="rId4" Type="http://schemas.openxmlformats.org/officeDocument/2006/relationships/image" Target="../media/image95.wmf"/><Relationship Id="rId9" Type="http://schemas.openxmlformats.org/officeDocument/2006/relationships/oleObject" Target="../embeddings/oleObject108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4" Type="http://schemas.openxmlformats.org/officeDocument/2006/relationships/image" Target="../media/image100.e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emf"/><Relationship Id="rId13" Type="http://schemas.openxmlformats.org/officeDocument/2006/relationships/oleObject" Target="../embeddings/oleObject116.bin"/><Relationship Id="rId18" Type="http://schemas.openxmlformats.org/officeDocument/2006/relationships/image" Target="../media/image108.emf"/><Relationship Id="rId3" Type="http://schemas.openxmlformats.org/officeDocument/2006/relationships/oleObject" Target="../embeddings/oleObject111.bin"/><Relationship Id="rId21" Type="http://schemas.openxmlformats.org/officeDocument/2006/relationships/oleObject" Target="../embeddings/oleObject120.bin"/><Relationship Id="rId7" Type="http://schemas.openxmlformats.org/officeDocument/2006/relationships/oleObject" Target="../embeddings/oleObject113.bin"/><Relationship Id="rId12" Type="http://schemas.openxmlformats.org/officeDocument/2006/relationships/image" Target="../media/image105.emf"/><Relationship Id="rId17" Type="http://schemas.openxmlformats.org/officeDocument/2006/relationships/oleObject" Target="../embeddings/oleObject118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07.emf"/><Relationship Id="rId20" Type="http://schemas.openxmlformats.org/officeDocument/2006/relationships/image" Target="../media/image109.wmf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02.emf"/><Relationship Id="rId11" Type="http://schemas.openxmlformats.org/officeDocument/2006/relationships/oleObject" Target="../embeddings/oleObject115.bin"/><Relationship Id="rId5" Type="http://schemas.openxmlformats.org/officeDocument/2006/relationships/oleObject" Target="../embeddings/oleObject112.bin"/><Relationship Id="rId15" Type="http://schemas.openxmlformats.org/officeDocument/2006/relationships/oleObject" Target="../embeddings/oleObject117.bin"/><Relationship Id="rId10" Type="http://schemas.openxmlformats.org/officeDocument/2006/relationships/image" Target="../media/image104.emf"/><Relationship Id="rId19" Type="http://schemas.openxmlformats.org/officeDocument/2006/relationships/oleObject" Target="../embeddings/oleObject119.bin"/><Relationship Id="rId4" Type="http://schemas.openxmlformats.org/officeDocument/2006/relationships/image" Target="../media/image101.emf"/><Relationship Id="rId9" Type="http://schemas.openxmlformats.org/officeDocument/2006/relationships/oleObject" Target="../embeddings/oleObject114.bin"/><Relationship Id="rId14" Type="http://schemas.openxmlformats.org/officeDocument/2006/relationships/image" Target="../media/image106.emf"/><Relationship Id="rId22" Type="http://schemas.openxmlformats.org/officeDocument/2006/relationships/image" Target="../media/image110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111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4" Type="http://schemas.openxmlformats.org/officeDocument/2006/relationships/image" Target="../media/image112.e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Relationship Id="rId4" Type="http://schemas.openxmlformats.org/officeDocument/2006/relationships/image" Target="../media/image113.e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9.vml"/><Relationship Id="rId4" Type="http://schemas.openxmlformats.org/officeDocument/2006/relationships/image" Target="../media/image114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0.vml"/><Relationship Id="rId4" Type="http://schemas.openxmlformats.org/officeDocument/2006/relationships/image" Target="../media/image115.wmf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wmf"/><Relationship Id="rId3" Type="http://schemas.openxmlformats.org/officeDocument/2006/relationships/oleObject" Target="../embeddings/oleObject126.bin"/><Relationship Id="rId7" Type="http://schemas.openxmlformats.org/officeDocument/2006/relationships/oleObject" Target="../embeddings/oleObject1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117.wmf"/><Relationship Id="rId5" Type="http://schemas.openxmlformats.org/officeDocument/2006/relationships/oleObject" Target="../embeddings/oleObject127.bin"/><Relationship Id="rId4" Type="http://schemas.openxmlformats.org/officeDocument/2006/relationships/image" Target="../media/image116.w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120.wmf"/><Relationship Id="rId5" Type="http://schemas.openxmlformats.org/officeDocument/2006/relationships/oleObject" Target="../embeddings/oleObject130.bin"/><Relationship Id="rId4" Type="http://schemas.openxmlformats.org/officeDocument/2006/relationships/image" Target="../media/image119.w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3.vml"/><Relationship Id="rId4" Type="http://schemas.openxmlformats.org/officeDocument/2006/relationships/image" Target="../media/image121.w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123.wmf"/><Relationship Id="rId5" Type="http://schemas.openxmlformats.org/officeDocument/2006/relationships/oleObject" Target="../embeddings/oleObject133.bin"/><Relationship Id="rId4" Type="http://schemas.openxmlformats.org/officeDocument/2006/relationships/image" Target="../media/image122.w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5.vml"/><Relationship Id="rId5" Type="http://schemas.openxmlformats.org/officeDocument/2006/relationships/image" Target="../media/image124.wmf"/><Relationship Id="rId4" Type="http://schemas.openxmlformats.org/officeDocument/2006/relationships/oleObject" Target="../embeddings/oleObject134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6.vml"/><Relationship Id="rId4" Type="http://schemas.openxmlformats.org/officeDocument/2006/relationships/image" Target="../media/image125.wmf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wmf"/><Relationship Id="rId3" Type="http://schemas.openxmlformats.org/officeDocument/2006/relationships/oleObject" Target="../embeddings/oleObject136.bin"/><Relationship Id="rId7" Type="http://schemas.openxmlformats.org/officeDocument/2006/relationships/oleObject" Target="../embeddings/oleObject1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127.wmf"/><Relationship Id="rId5" Type="http://schemas.openxmlformats.org/officeDocument/2006/relationships/oleObject" Target="../embeddings/oleObject137.bin"/><Relationship Id="rId4" Type="http://schemas.openxmlformats.org/officeDocument/2006/relationships/image" Target="../media/image126.wmf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8.vml"/><Relationship Id="rId4" Type="http://schemas.openxmlformats.org/officeDocument/2006/relationships/image" Target="../media/image129.wmf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wmf"/><Relationship Id="rId3" Type="http://schemas.openxmlformats.org/officeDocument/2006/relationships/oleObject" Target="../embeddings/oleObject140.bin"/><Relationship Id="rId7" Type="http://schemas.openxmlformats.org/officeDocument/2006/relationships/oleObject" Target="../embeddings/oleObject14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131.wmf"/><Relationship Id="rId5" Type="http://schemas.openxmlformats.org/officeDocument/2006/relationships/oleObject" Target="../embeddings/oleObject141.bin"/><Relationship Id="rId4" Type="http://schemas.openxmlformats.org/officeDocument/2006/relationships/image" Target="../media/image130.w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0.vml"/><Relationship Id="rId4" Type="http://schemas.openxmlformats.org/officeDocument/2006/relationships/image" Target="../media/image133.w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135.wmf"/><Relationship Id="rId5" Type="http://schemas.openxmlformats.org/officeDocument/2006/relationships/oleObject" Target="../embeddings/oleObject145.bin"/><Relationship Id="rId4" Type="http://schemas.openxmlformats.org/officeDocument/2006/relationships/image" Target="../media/image134.e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2.vml"/><Relationship Id="rId4" Type="http://schemas.openxmlformats.org/officeDocument/2006/relationships/image" Target="../media/image136.wmf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wmf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139.wmf"/><Relationship Id="rId5" Type="http://schemas.openxmlformats.org/officeDocument/2006/relationships/oleObject" Target="../embeddings/oleObject148.bin"/><Relationship Id="rId4" Type="http://schemas.openxmlformats.org/officeDocument/2006/relationships/image" Target="../media/image138.wm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4.vml"/><Relationship Id="rId4" Type="http://schemas.openxmlformats.org/officeDocument/2006/relationships/image" Target="../media/image140.emf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4" name="Rectangle 4"/>
          <p:cNvSpPr>
            <a:spLocks noChangeArrowheads="1"/>
          </p:cNvSpPr>
          <p:nvPr/>
        </p:nvSpPr>
        <p:spPr bwMode="auto">
          <a:xfrm>
            <a:off x="1116013" y="1168400"/>
            <a:ext cx="6030912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228528" bIns="228528" anchor="ctr">
            <a:spAutoFit/>
          </a:bodyPr>
          <a:lstStyle/>
          <a:p>
            <a:pPr algn="l"/>
            <a:r>
              <a:rPr lang="en-US" altLang="zh-CN" sz="36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4.4  </a:t>
            </a:r>
            <a:r>
              <a:rPr lang="zh-CN" altLang="en-US" sz="36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若干典型的组合逻辑电路</a:t>
            </a:r>
          </a:p>
        </p:txBody>
      </p:sp>
      <p:sp>
        <p:nvSpPr>
          <p:cNvPr id="481285" name="Rectangle 5"/>
          <p:cNvSpPr>
            <a:spLocks noChangeArrowheads="1"/>
          </p:cNvSpPr>
          <p:nvPr/>
        </p:nvSpPr>
        <p:spPr bwMode="auto">
          <a:xfrm>
            <a:off x="1187450" y="2201863"/>
            <a:ext cx="232251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32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hlinkClick r:id="rId2" action="ppaction://hlinksldjump"/>
              </a:rPr>
              <a:t>4.4.1 </a:t>
            </a:r>
            <a:r>
              <a:rPr lang="zh-CN" altLang="en-US" sz="32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hlinkClick r:id="rId2" action="ppaction://hlinksldjump"/>
              </a:rPr>
              <a:t>编码器</a:t>
            </a:r>
            <a:endParaRPr lang="zh-CN" altLang="en-US" sz="3200">
              <a:solidFill>
                <a:srgbClr val="000066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481286" name="Rectangle 6"/>
          <p:cNvSpPr>
            <a:spLocks noChangeArrowheads="1"/>
          </p:cNvSpPr>
          <p:nvPr/>
        </p:nvSpPr>
        <p:spPr bwMode="auto">
          <a:xfrm>
            <a:off x="1116013" y="2921000"/>
            <a:ext cx="44751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32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hlinkClick r:id="rId3" action="ppaction://hlinksldjump"/>
              </a:rPr>
              <a:t>4.4.2 </a:t>
            </a:r>
            <a:r>
              <a:rPr lang="zh-CN" altLang="en-US" sz="32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hlinkClick r:id="rId3" action="ppaction://hlinksldjump"/>
              </a:rPr>
              <a:t>译码器</a:t>
            </a:r>
            <a:r>
              <a:rPr lang="en-US" altLang="zh-CN" sz="32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hlinkClick r:id="rId3" action="ppaction://hlinksldjump"/>
              </a:rPr>
              <a:t>/</a:t>
            </a:r>
            <a:r>
              <a:rPr lang="zh-CN" altLang="en-US" sz="32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hlinkClick r:id="rId3" action="ppaction://hlinksldjump"/>
              </a:rPr>
              <a:t>数据分配器</a:t>
            </a:r>
            <a:endParaRPr lang="zh-CN" altLang="en-US" sz="3200">
              <a:solidFill>
                <a:srgbClr val="000066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481287" name="Rectangle 7"/>
          <p:cNvSpPr>
            <a:spLocks noChangeArrowheads="1"/>
          </p:cNvSpPr>
          <p:nvPr/>
        </p:nvSpPr>
        <p:spPr bwMode="auto">
          <a:xfrm>
            <a:off x="1116013" y="3784600"/>
            <a:ext cx="31384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32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hlinkClick r:id="rId4" action="ppaction://hlinksldjump"/>
              </a:rPr>
              <a:t>4.4.3 </a:t>
            </a:r>
            <a:r>
              <a:rPr lang="zh-CN" altLang="en-US" sz="32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hlinkClick r:id="rId4" action="ppaction://hlinksldjump"/>
              </a:rPr>
              <a:t>数据选择器</a:t>
            </a:r>
            <a:endParaRPr lang="zh-CN" altLang="en-US" sz="3200">
              <a:solidFill>
                <a:srgbClr val="000066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481288" name="Rectangle 8"/>
          <p:cNvSpPr>
            <a:spLocks noChangeArrowheads="1"/>
          </p:cNvSpPr>
          <p:nvPr/>
        </p:nvSpPr>
        <p:spPr bwMode="auto">
          <a:xfrm>
            <a:off x="1116013" y="4576763"/>
            <a:ext cx="31384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32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hlinkClick r:id="rId5" action="ppaction://hlinksldjump"/>
              </a:rPr>
              <a:t>4.4.4 </a:t>
            </a:r>
            <a:r>
              <a:rPr lang="zh-CN" altLang="en-US" sz="32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hlinkClick r:id="rId5" action="ppaction://hlinksldjump"/>
              </a:rPr>
              <a:t>数值比较器</a:t>
            </a:r>
            <a:endParaRPr lang="zh-CN" altLang="en-US" sz="3200">
              <a:solidFill>
                <a:srgbClr val="000066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481289" name="Rectangle 9"/>
          <p:cNvSpPr>
            <a:spLocks noChangeArrowheads="1"/>
          </p:cNvSpPr>
          <p:nvPr/>
        </p:nvSpPr>
        <p:spPr bwMode="auto">
          <a:xfrm>
            <a:off x="1116013" y="5297488"/>
            <a:ext cx="35464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32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hlinkClick r:id="rId6" action="ppaction://hlinksldjump"/>
              </a:rPr>
              <a:t>4.4.5 </a:t>
            </a:r>
            <a:r>
              <a:rPr lang="zh-CN" altLang="en-US" sz="32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hlinkClick r:id="rId6" action="ppaction://hlinksldjump"/>
              </a:rPr>
              <a:t>算术运算电路</a:t>
            </a:r>
            <a:endParaRPr lang="zh-CN" altLang="en-US" sz="3200">
              <a:solidFill>
                <a:srgbClr val="000066"/>
              </a:solidFill>
              <a:latin typeface="Times New Roman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63" name="Rectangle 19"/>
          <p:cNvSpPr>
            <a:spLocks noChangeArrowheads="1"/>
          </p:cNvSpPr>
          <p:nvPr/>
        </p:nvSpPr>
        <p:spPr bwMode="auto">
          <a:xfrm>
            <a:off x="827088" y="2852738"/>
            <a:ext cx="75184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76176" bIns="76176" anchor="ctr">
            <a:spAutoFit/>
          </a:bodyPr>
          <a:lstStyle/>
          <a:p>
            <a:pPr algn="l"/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、编码器 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(Encoder)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的定义与分类</a:t>
            </a:r>
          </a:p>
        </p:txBody>
      </p:sp>
      <p:sp>
        <p:nvSpPr>
          <p:cNvPr id="364564" name="Text Box 20"/>
          <p:cNvSpPr txBox="1">
            <a:spLocks noChangeArrowheads="1"/>
          </p:cNvSpPr>
          <p:nvPr/>
        </p:nvSpPr>
        <p:spPr bwMode="auto">
          <a:xfrm>
            <a:off x="882650" y="3573463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编码：赋予二进制代码特定含义的过程称为编码。</a:t>
            </a:r>
          </a:p>
        </p:txBody>
      </p:sp>
      <p:sp>
        <p:nvSpPr>
          <p:cNvPr id="364565" name="Text Box 21"/>
          <p:cNvSpPr txBox="1">
            <a:spLocks noChangeArrowheads="1"/>
          </p:cNvSpPr>
          <p:nvPr/>
        </p:nvSpPr>
        <p:spPr bwMode="auto">
          <a:xfrm>
            <a:off x="1360488" y="4222750"/>
            <a:ext cx="693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如：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8421BCD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码中，用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1000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表示数字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8</a:t>
            </a:r>
          </a:p>
        </p:txBody>
      </p:sp>
      <p:sp>
        <p:nvSpPr>
          <p:cNvPr id="364566" name="Text Box 22"/>
          <p:cNvSpPr txBox="1">
            <a:spLocks noChangeArrowheads="1"/>
          </p:cNvSpPr>
          <p:nvPr/>
        </p:nvSpPr>
        <p:spPr bwMode="auto">
          <a:xfrm>
            <a:off x="1382713" y="4799013"/>
            <a:ext cx="693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如：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ASCII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码中，用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1000001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表示字母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A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等</a:t>
            </a:r>
          </a:p>
        </p:txBody>
      </p:sp>
      <p:sp>
        <p:nvSpPr>
          <p:cNvPr id="364567" name="Text Box 23"/>
          <p:cNvSpPr txBox="1">
            <a:spLocks noChangeArrowheads="1"/>
          </p:cNvSpPr>
          <p:nvPr/>
        </p:nvSpPr>
        <p:spPr bwMode="auto">
          <a:xfrm>
            <a:off x="990600" y="5516563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编码器：具有编码功能的逻辑电路。</a:t>
            </a:r>
          </a:p>
        </p:txBody>
      </p:sp>
      <p:sp>
        <p:nvSpPr>
          <p:cNvPr id="364568" name="Rectangle 24"/>
          <p:cNvSpPr>
            <a:spLocks noChangeArrowheads="1"/>
          </p:cNvSpPr>
          <p:nvPr/>
        </p:nvSpPr>
        <p:spPr bwMode="auto">
          <a:xfrm>
            <a:off x="900113" y="2155825"/>
            <a:ext cx="23225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32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4.4.1 </a:t>
            </a:r>
            <a:r>
              <a:rPr lang="zh-CN" altLang="en-US" sz="32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编码器</a:t>
            </a:r>
          </a:p>
        </p:txBody>
      </p:sp>
      <p:sp>
        <p:nvSpPr>
          <p:cNvPr id="364569" name="Rectangle 25"/>
          <p:cNvSpPr>
            <a:spLocks noChangeArrowheads="1"/>
          </p:cNvSpPr>
          <p:nvPr/>
        </p:nvSpPr>
        <p:spPr bwMode="auto">
          <a:xfrm>
            <a:off x="539750" y="1052513"/>
            <a:ext cx="694848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228528" bIns="228528" anchor="ctr">
            <a:spAutoFit/>
          </a:bodyPr>
          <a:lstStyle/>
          <a:p>
            <a:pPr algn="l"/>
            <a:r>
              <a:rPr lang="en-US" altLang="zh-CN" sz="36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4.4  </a:t>
            </a:r>
            <a:r>
              <a:rPr lang="zh-CN" altLang="en-US" sz="36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若干典型的组合逻辑集成电路</a:t>
            </a:r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4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4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4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4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64" grpId="0" autoUpdateAnimBg="0"/>
      <p:bldP spid="364565" grpId="0" autoUpdateAnimBg="0"/>
      <p:bldP spid="364566" grpId="0" autoUpdateAnimBg="0"/>
      <p:bldP spid="364567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622" name="Rectangle 54"/>
          <p:cNvSpPr>
            <a:spLocks noChangeArrowheads="1"/>
          </p:cNvSpPr>
          <p:nvPr/>
        </p:nvSpPr>
        <p:spPr bwMode="auto">
          <a:xfrm>
            <a:off x="773113" y="274955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能将每一个编码输入信号变换为不同的二进制的代码输出。</a:t>
            </a:r>
          </a:p>
        </p:txBody>
      </p:sp>
      <p:sp>
        <p:nvSpPr>
          <p:cNvPr id="365623" name="Rectangle 55"/>
          <p:cNvSpPr>
            <a:spLocks noChangeArrowheads="1"/>
          </p:cNvSpPr>
          <p:nvPr/>
        </p:nvSpPr>
        <p:spPr bwMode="auto">
          <a:xfrm>
            <a:off x="652463" y="4622800"/>
            <a:ext cx="8382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如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8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线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-3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线编码器：将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8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个输入的信号分别编成 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8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个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3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位二进</a:t>
            </a:r>
          </a:p>
          <a:p>
            <a:pPr algn="l"/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制数码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输出。</a:t>
            </a:r>
          </a:p>
        </p:txBody>
      </p:sp>
      <p:sp>
        <p:nvSpPr>
          <p:cNvPr id="365624" name="Rectangle 56"/>
          <p:cNvSpPr>
            <a:spLocks noChangeArrowheads="1"/>
          </p:cNvSpPr>
          <p:nvPr/>
        </p:nvSpPr>
        <p:spPr bwMode="auto">
          <a:xfrm>
            <a:off x="754063" y="3543300"/>
            <a:ext cx="79311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如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BCD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编码器：将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10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个编码输入信号分别编成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10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个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4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位码输出。</a:t>
            </a:r>
          </a:p>
        </p:txBody>
      </p:sp>
      <p:sp>
        <p:nvSpPr>
          <p:cNvPr id="365625" name="Rectangle 57"/>
          <p:cNvSpPr>
            <a:spLocks noChangeArrowheads="1"/>
          </p:cNvSpPr>
          <p:nvPr/>
        </p:nvSpPr>
        <p:spPr bwMode="auto">
          <a:xfrm>
            <a:off x="844550" y="2173288"/>
            <a:ext cx="3744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编码器的逻辑功能</a:t>
            </a:r>
            <a:r>
              <a:rPr lang="zh-CN" altLang="en-US" sz="2400">
                <a:solidFill>
                  <a:srgbClr val="000066"/>
                </a:solidFill>
                <a:latin typeface="Tahoma" pitchFamily="34" charset="0"/>
              </a:rPr>
              <a:t>：</a:t>
            </a:r>
          </a:p>
        </p:txBody>
      </p:sp>
      <p:sp>
        <p:nvSpPr>
          <p:cNvPr id="365626" name="Rectangle 58"/>
          <p:cNvSpPr>
            <a:spLocks noChangeArrowheads="1"/>
          </p:cNvSpPr>
          <p:nvPr/>
        </p:nvSpPr>
        <p:spPr bwMode="auto">
          <a:xfrm>
            <a:off x="466725" y="1244600"/>
            <a:ext cx="4779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、编码器 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(Encoder)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的定义与分类</a:t>
            </a:r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5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5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622" grpId="0" autoUpdateAnimBg="0"/>
      <p:bldP spid="365623" grpId="0"/>
      <p:bldP spid="36562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612" name="Rectangle 20"/>
          <p:cNvSpPr>
            <a:spLocks noChangeArrowheads="1"/>
          </p:cNvSpPr>
          <p:nvPr/>
        </p:nvSpPr>
        <p:spPr bwMode="auto">
          <a:xfrm>
            <a:off x="755650" y="2355850"/>
            <a:ext cx="7127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编码器的分类：普通编码器和优先编码器。</a:t>
            </a:r>
          </a:p>
        </p:txBody>
      </p:sp>
      <p:sp>
        <p:nvSpPr>
          <p:cNvPr id="366613" name="Rectangle 21"/>
          <p:cNvSpPr>
            <a:spLocks noChangeArrowheads="1"/>
          </p:cNvSpPr>
          <p:nvPr/>
        </p:nvSpPr>
        <p:spPr bwMode="auto">
          <a:xfrm>
            <a:off x="457200" y="3009900"/>
            <a:ext cx="8229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普通编码器：任何时候只允许输入一个有效编码信号，否则输出就会发生混乱。</a:t>
            </a:r>
          </a:p>
        </p:txBody>
      </p:sp>
      <p:sp>
        <p:nvSpPr>
          <p:cNvPr id="366614" name="Rectangle 22"/>
          <p:cNvSpPr>
            <a:spLocks noChangeArrowheads="1"/>
          </p:cNvSpPr>
          <p:nvPr/>
        </p:nvSpPr>
        <p:spPr bwMode="auto">
          <a:xfrm>
            <a:off x="468313" y="4357688"/>
            <a:ext cx="8229600" cy="173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优先编码器：允许同时输入两个以上的有效编码信号。当同时输入几个有效编码信号时，优先编码器能按预先设定的优先级别，只对其中优先权最高的一个进行编码。</a:t>
            </a:r>
          </a:p>
        </p:txBody>
      </p:sp>
      <p:sp>
        <p:nvSpPr>
          <p:cNvPr id="366615" name="Rectangle 23"/>
          <p:cNvSpPr>
            <a:spLocks noChangeArrowheads="1"/>
          </p:cNvSpPr>
          <p:nvPr/>
        </p:nvSpPr>
        <p:spPr bwMode="auto">
          <a:xfrm>
            <a:off x="900113" y="1431925"/>
            <a:ext cx="47799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、编码器 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(Encoder)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的定义与分类</a:t>
            </a:r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6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6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6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612" grpId="0" autoUpdateAnimBg="0"/>
      <p:bldP spid="366613" grpId="0" autoUpdateAnimBg="0"/>
      <p:bldP spid="366614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49" name="Rectangle 33"/>
          <p:cNvSpPr>
            <a:spLocks noChangeArrowheads="1"/>
          </p:cNvSpPr>
          <p:nvPr/>
        </p:nvSpPr>
        <p:spPr bwMode="auto">
          <a:xfrm>
            <a:off x="2195513" y="2795588"/>
            <a:ext cx="35544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二进制编码器的结构框图</a:t>
            </a:r>
          </a:p>
        </p:txBody>
      </p:sp>
      <p:sp>
        <p:nvSpPr>
          <p:cNvPr id="367650" name="Rectangle 34"/>
          <p:cNvSpPr>
            <a:spLocks noChangeArrowheads="1"/>
          </p:cNvSpPr>
          <p:nvPr/>
        </p:nvSpPr>
        <p:spPr bwMode="auto">
          <a:xfrm>
            <a:off x="1042988" y="2003425"/>
            <a:ext cx="2635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普通二进制编码器</a:t>
            </a:r>
          </a:p>
        </p:txBody>
      </p:sp>
      <p:sp>
        <p:nvSpPr>
          <p:cNvPr id="367651" name="Rectangle 35"/>
          <p:cNvSpPr>
            <a:spLocks noChangeArrowheads="1"/>
          </p:cNvSpPr>
          <p:nvPr/>
        </p:nvSpPr>
        <p:spPr bwMode="auto">
          <a:xfrm>
            <a:off x="827088" y="1282700"/>
            <a:ext cx="3094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2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、编码器的工作原理</a:t>
            </a:r>
          </a:p>
        </p:txBody>
      </p:sp>
      <p:sp>
        <p:nvSpPr>
          <p:cNvPr id="367652" name="AutoShape 36"/>
          <p:cNvSpPr>
            <a:spLocks noChangeAspect="1" noChangeArrowheads="1" noTextEdit="1"/>
          </p:cNvSpPr>
          <p:nvPr/>
        </p:nvSpPr>
        <p:spPr bwMode="auto">
          <a:xfrm>
            <a:off x="1908175" y="3389313"/>
            <a:ext cx="4810125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7653" name="Rectangle 37"/>
          <p:cNvSpPr>
            <a:spLocks noChangeArrowheads="1"/>
          </p:cNvSpPr>
          <p:nvPr/>
        </p:nvSpPr>
        <p:spPr bwMode="auto">
          <a:xfrm>
            <a:off x="3670300" y="5776913"/>
            <a:ext cx="50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altLang="zh-CN" sz="160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en-US" altLang="zh-CN" b="0">
              <a:latin typeface="Verdana" pitchFamily="34" charset="0"/>
            </a:endParaRPr>
          </a:p>
        </p:txBody>
      </p:sp>
      <p:grpSp>
        <p:nvGrpSpPr>
          <p:cNvPr id="367654" name="Group 38"/>
          <p:cNvGrpSpPr>
            <a:grpSpLocks/>
          </p:cNvGrpSpPr>
          <p:nvPr/>
        </p:nvGrpSpPr>
        <p:grpSpPr bwMode="auto">
          <a:xfrm>
            <a:off x="2962275" y="3430588"/>
            <a:ext cx="2362200" cy="2241550"/>
            <a:chOff x="1866" y="2016"/>
            <a:chExt cx="1488" cy="1412"/>
          </a:xfrm>
        </p:grpSpPr>
        <p:sp>
          <p:nvSpPr>
            <p:cNvPr id="367655" name="Line 39"/>
            <p:cNvSpPr>
              <a:spLocks noChangeShapeType="1"/>
            </p:cNvSpPr>
            <p:nvPr/>
          </p:nvSpPr>
          <p:spPr bwMode="auto">
            <a:xfrm>
              <a:off x="1866" y="2286"/>
              <a:ext cx="1488" cy="4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7656" name="Line 40"/>
            <p:cNvSpPr>
              <a:spLocks noChangeShapeType="1"/>
            </p:cNvSpPr>
            <p:nvPr/>
          </p:nvSpPr>
          <p:spPr bwMode="auto">
            <a:xfrm>
              <a:off x="1866" y="2511"/>
              <a:ext cx="1481" cy="9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7657" name="Line 41"/>
            <p:cNvSpPr>
              <a:spLocks noChangeShapeType="1"/>
            </p:cNvSpPr>
            <p:nvPr/>
          </p:nvSpPr>
          <p:spPr bwMode="auto">
            <a:xfrm>
              <a:off x="1866" y="3185"/>
              <a:ext cx="1469" cy="9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7658" name="Rectangle 42"/>
            <p:cNvSpPr>
              <a:spLocks noChangeArrowheads="1"/>
            </p:cNvSpPr>
            <p:nvPr/>
          </p:nvSpPr>
          <p:spPr bwMode="auto">
            <a:xfrm>
              <a:off x="2114" y="2016"/>
              <a:ext cx="962" cy="1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7659" name="Rectangle 43"/>
            <p:cNvSpPr>
              <a:spLocks noChangeArrowheads="1"/>
            </p:cNvSpPr>
            <p:nvPr/>
          </p:nvSpPr>
          <p:spPr bwMode="auto">
            <a:xfrm>
              <a:off x="2114" y="2016"/>
              <a:ext cx="962" cy="1412"/>
            </a:xfrm>
            <a:prstGeom prst="rect">
              <a:avLst/>
            </a:prstGeom>
            <a:noFill/>
            <a:ln w="3651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7660" name="Rectangle 44"/>
            <p:cNvSpPr>
              <a:spLocks noChangeArrowheads="1"/>
            </p:cNvSpPr>
            <p:nvPr/>
          </p:nvSpPr>
          <p:spPr bwMode="auto">
            <a:xfrm>
              <a:off x="2156" y="2151"/>
              <a:ext cx="7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400" i="1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endParaRPr lang="en-US" altLang="zh-CN" b="0">
                <a:latin typeface="Verdana" pitchFamily="34" charset="0"/>
              </a:endParaRPr>
            </a:p>
          </p:txBody>
        </p:sp>
        <p:sp>
          <p:nvSpPr>
            <p:cNvPr id="367661" name="Rectangle 45"/>
            <p:cNvSpPr>
              <a:spLocks noChangeArrowheads="1"/>
            </p:cNvSpPr>
            <p:nvPr/>
          </p:nvSpPr>
          <p:spPr bwMode="auto">
            <a:xfrm>
              <a:off x="2221" y="2242"/>
              <a:ext cx="6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6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US" altLang="zh-CN" b="0">
                <a:latin typeface="Verdana" pitchFamily="34" charset="0"/>
              </a:endParaRPr>
            </a:p>
          </p:txBody>
        </p:sp>
        <p:sp>
          <p:nvSpPr>
            <p:cNvPr id="367662" name="Rectangle 46"/>
            <p:cNvSpPr>
              <a:spLocks noChangeArrowheads="1"/>
            </p:cNvSpPr>
            <p:nvPr/>
          </p:nvSpPr>
          <p:spPr bwMode="auto">
            <a:xfrm>
              <a:off x="2278" y="2242"/>
              <a:ext cx="3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6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b="0">
                <a:latin typeface="Verdana" pitchFamily="34" charset="0"/>
              </a:endParaRPr>
            </a:p>
          </p:txBody>
        </p:sp>
        <p:sp>
          <p:nvSpPr>
            <p:cNvPr id="367663" name="Rectangle 47"/>
            <p:cNvSpPr>
              <a:spLocks noChangeArrowheads="1"/>
            </p:cNvSpPr>
            <p:nvPr/>
          </p:nvSpPr>
          <p:spPr bwMode="auto">
            <a:xfrm>
              <a:off x="2156" y="2381"/>
              <a:ext cx="7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400" i="1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endParaRPr lang="en-US" altLang="zh-CN" b="0">
                <a:latin typeface="Verdana" pitchFamily="34" charset="0"/>
              </a:endParaRPr>
            </a:p>
          </p:txBody>
        </p:sp>
        <p:sp>
          <p:nvSpPr>
            <p:cNvPr id="367664" name="Rectangle 48"/>
            <p:cNvSpPr>
              <a:spLocks noChangeArrowheads="1"/>
            </p:cNvSpPr>
            <p:nvPr/>
          </p:nvSpPr>
          <p:spPr bwMode="auto">
            <a:xfrm>
              <a:off x="2221" y="2472"/>
              <a:ext cx="6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6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altLang="zh-CN" b="0">
                <a:latin typeface="Verdana" pitchFamily="34" charset="0"/>
              </a:endParaRPr>
            </a:p>
          </p:txBody>
        </p:sp>
        <p:sp>
          <p:nvSpPr>
            <p:cNvPr id="367665" name="Rectangle 49"/>
            <p:cNvSpPr>
              <a:spLocks noChangeArrowheads="1"/>
            </p:cNvSpPr>
            <p:nvPr/>
          </p:nvSpPr>
          <p:spPr bwMode="auto">
            <a:xfrm>
              <a:off x="2278" y="2472"/>
              <a:ext cx="3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6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b="0">
                <a:latin typeface="Verdana" pitchFamily="34" charset="0"/>
              </a:endParaRPr>
            </a:p>
          </p:txBody>
        </p:sp>
        <p:sp>
          <p:nvSpPr>
            <p:cNvPr id="367666" name="Rectangle 50"/>
            <p:cNvSpPr>
              <a:spLocks noChangeArrowheads="1"/>
            </p:cNvSpPr>
            <p:nvPr/>
          </p:nvSpPr>
          <p:spPr bwMode="auto">
            <a:xfrm>
              <a:off x="2782" y="3038"/>
              <a:ext cx="11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400" i="1">
                  <a:solidFill>
                    <a:srgbClr val="000000"/>
                  </a:solidFill>
                  <a:latin typeface="Times New Roman" pitchFamily="18" charset="0"/>
                </a:rPr>
                <a:t>Y</a:t>
              </a:r>
              <a:endParaRPr lang="en-US" altLang="zh-CN" b="0">
                <a:latin typeface="Verdana" pitchFamily="34" charset="0"/>
              </a:endParaRPr>
            </a:p>
          </p:txBody>
        </p:sp>
        <p:sp>
          <p:nvSpPr>
            <p:cNvPr id="367667" name="Rectangle 51"/>
            <p:cNvSpPr>
              <a:spLocks noChangeArrowheads="1"/>
            </p:cNvSpPr>
            <p:nvPr/>
          </p:nvSpPr>
          <p:spPr bwMode="auto">
            <a:xfrm>
              <a:off x="2885" y="3129"/>
              <a:ext cx="7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600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endParaRPr lang="en-US" altLang="zh-CN" b="0">
                <a:latin typeface="Verdana" pitchFamily="34" charset="0"/>
              </a:endParaRPr>
            </a:p>
          </p:txBody>
        </p:sp>
        <p:sp>
          <p:nvSpPr>
            <p:cNvPr id="367668" name="Rectangle 52"/>
            <p:cNvSpPr>
              <a:spLocks noChangeArrowheads="1"/>
            </p:cNvSpPr>
            <p:nvPr/>
          </p:nvSpPr>
          <p:spPr bwMode="auto">
            <a:xfrm>
              <a:off x="2946" y="3129"/>
              <a:ext cx="4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600">
                  <a:solidFill>
                    <a:srgbClr val="000000"/>
                  </a:solidFill>
                  <a:latin typeface="Times New Roman" pitchFamily="18" charset="0"/>
                </a:rPr>
                <a:t>-</a:t>
              </a:r>
              <a:endParaRPr lang="en-US" altLang="zh-CN" b="0">
                <a:latin typeface="Verdana" pitchFamily="34" charset="0"/>
              </a:endParaRPr>
            </a:p>
          </p:txBody>
        </p:sp>
        <p:sp>
          <p:nvSpPr>
            <p:cNvPr id="367669" name="Rectangle 53"/>
            <p:cNvSpPr>
              <a:spLocks noChangeArrowheads="1"/>
            </p:cNvSpPr>
            <p:nvPr/>
          </p:nvSpPr>
          <p:spPr bwMode="auto">
            <a:xfrm>
              <a:off x="2984" y="3129"/>
              <a:ext cx="6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6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altLang="zh-CN" b="0">
                <a:latin typeface="Verdana" pitchFamily="34" charset="0"/>
              </a:endParaRPr>
            </a:p>
          </p:txBody>
        </p:sp>
        <p:sp>
          <p:nvSpPr>
            <p:cNvPr id="367670" name="Rectangle 54"/>
            <p:cNvSpPr>
              <a:spLocks noChangeArrowheads="1"/>
            </p:cNvSpPr>
            <p:nvPr/>
          </p:nvSpPr>
          <p:spPr bwMode="auto">
            <a:xfrm>
              <a:off x="3041" y="3129"/>
              <a:ext cx="3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6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b="0">
                <a:latin typeface="Verdana" pitchFamily="34" charset="0"/>
              </a:endParaRPr>
            </a:p>
          </p:txBody>
        </p:sp>
        <p:sp>
          <p:nvSpPr>
            <p:cNvPr id="367671" name="Rectangle 55"/>
            <p:cNvSpPr>
              <a:spLocks noChangeArrowheads="1"/>
            </p:cNvSpPr>
            <p:nvPr/>
          </p:nvSpPr>
          <p:spPr bwMode="auto">
            <a:xfrm>
              <a:off x="2877" y="2155"/>
              <a:ext cx="11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400" i="1">
                  <a:solidFill>
                    <a:srgbClr val="000000"/>
                  </a:solidFill>
                  <a:latin typeface="Times New Roman" pitchFamily="18" charset="0"/>
                </a:rPr>
                <a:t>Y</a:t>
              </a:r>
              <a:endParaRPr lang="en-US" altLang="zh-CN" b="0">
                <a:latin typeface="Verdana" pitchFamily="34" charset="0"/>
              </a:endParaRPr>
            </a:p>
          </p:txBody>
        </p:sp>
        <p:sp>
          <p:nvSpPr>
            <p:cNvPr id="367672" name="Rectangle 56"/>
            <p:cNvSpPr>
              <a:spLocks noChangeArrowheads="1"/>
            </p:cNvSpPr>
            <p:nvPr/>
          </p:nvSpPr>
          <p:spPr bwMode="auto">
            <a:xfrm>
              <a:off x="2980" y="2246"/>
              <a:ext cx="6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6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US" altLang="zh-CN" b="0">
                <a:latin typeface="Verdana" pitchFamily="34" charset="0"/>
              </a:endParaRPr>
            </a:p>
          </p:txBody>
        </p:sp>
        <p:sp>
          <p:nvSpPr>
            <p:cNvPr id="367673" name="Rectangle 57"/>
            <p:cNvSpPr>
              <a:spLocks noChangeArrowheads="1"/>
            </p:cNvSpPr>
            <p:nvPr/>
          </p:nvSpPr>
          <p:spPr bwMode="auto">
            <a:xfrm>
              <a:off x="3038" y="2246"/>
              <a:ext cx="3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6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b="0">
                <a:latin typeface="Verdana" pitchFamily="34" charset="0"/>
              </a:endParaRPr>
            </a:p>
          </p:txBody>
        </p:sp>
        <p:sp>
          <p:nvSpPr>
            <p:cNvPr id="367674" name="Rectangle 58"/>
            <p:cNvSpPr>
              <a:spLocks noChangeArrowheads="1"/>
            </p:cNvSpPr>
            <p:nvPr/>
          </p:nvSpPr>
          <p:spPr bwMode="auto">
            <a:xfrm>
              <a:off x="2877" y="2377"/>
              <a:ext cx="11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400" i="1">
                  <a:solidFill>
                    <a:srgbClr val="000000"/>
                  </a:solidFill>
                  <a:latin typeface="Times New Roman" pitchFamily="18" charset="0"/>
                </a:rPr>
                <a:t>Y</a:t>
              </a:r>
              <a:endParaRPr lang="en-US" altLang="zh-CN" b="0">
                <a:latin typeface="Verdana" pitchFamily="34" charset="0"/>
              </a:endParaRPr>
            </a:p>
          </p:txBody>
        </p:sp>
        <p:sp>
          <p:nvSpPr>
            <p:cNvPr id="367675" name="Rectangle 59"/>
            <p:cNvSpPr>
              <a:spLocks noChangeArrowheads="1"/>
            </p:cNvSpPr>
            <p:nvPr/>
          </p:nvSpPr>
          <p:spPr bwMode="auto">
            <a:xfrm>
              <a:off x="2980" y="2468"/>
              <a:ext cx="6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6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altLang="zh-CN" b="0">
                <a:latin typeface="Verdana" pitchFamily="34" charset="0"/>
              </a:endParaRPr>
            </a:p>
          </p:txBody>
        </p:sp>
        <p:sp>
          <p:nvSpPr>
            <p:cNvPr id="367676" name="Rectangle 60"/>
            <p:cNvSpPr>
              <a:spLocks noChangeArrowheads="1"/>
            </p:cNvSpPr>
            <p:nvPr/>
          </p:nvSpPr>
          <p:spPr bwMode="auto">
            <a:xfrm>
              <a:off x="3038" y="2468"/>
              <a:ext cx="3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6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b="0">
                <a:latin typeface="Verdana" pitchFamily="34" charset="0"/>
              </a:endParaRPr>
            </a:p>
          </p:txBody>
        </p:sp>
        <p:sp>
          <p:nvSpPr>
            <p:cNvPr id="367677" name="Rectangle 61"/>
            <p:cNvSpPr>
              <a:spLocks noChangeArrowheads="1"/>
            </p:cNvSpPr>
            <p:nvPr/>
          </p:nvSpPr>
          <p:spPr bwMode="auto">
            <a:xfrm>
              <a:off x="2438" y="3216"/>
              <a:ext cx="6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6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US" altLang="zh-CN" b="0">
                <a:latin typeface="Verdana" pitchFamily="34" charset="0"/>
              </a:endParaRPr>
            </a:p>
          </p:txBody>
        </p:sp>
        <p:sp>
          <p:nvSpPr>
            <p:cNvPr id="367678" name="Rectangle 62"/>
            <p:cNvSpPr>
              <a:spLocks noChangeArrowheads="1"/>
            </p:cNvSpPr>
            <p:nvPr/>
          </p:nvSpPr>
          <p:spPr bwMode="auto">
            <a:xfrm>
              <a:off x="2293" y="3159"/>
              <a:ext cx="7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600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endParaRPr lang="en-US" altLang="zh-CN" b="0">
                <a:latin typeface="Verdana" pitchFamily="34" charset="0"/>
              </a:endParaRPr>
            </a:p>
          </p:txBody>
        </p:sp>
        <p:sp>
          <p:nvSpPr>
            <p:cNvPr id="367679" name="Rectangle 63"/>
            <p:cNvSpPr>
              <a:spLocks noChangeArrowheads="1"/>
            </p:cNvSpPr>
            <p:nvPr/>
          </p:nvSpPr>
          <p:spPr bwMode="auto">
            <a:xfrm>
              <a:off x="2236" y="3216"/>
              <a:ext cx="6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6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US" altLang="zh-CN" b="0">
                <a:latin typeface="Verdana" pitchFamily="34" charset="0"/>
              </a:endParaRPr>
            </a:p>
          </p:txBody>
        </p:sp>
        <p:sp>
          <p:nvSpPr>
            <p:cNvPr id="367680" name="Rectangle 64"/>
            <p:cNvSpPr>
              <a:spLocks noChangeArrowheads="1"/>
            </p:cNvSpPr>
            <p:nvPr/>
          </p:nvSpPr>
          <p:spPr bwMode="auto">
            <a:xfrm>
              <a:off x="2374" y="3199"/>
              <a:ext cx="7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600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 altLang="zh-CN" b="0">
                <a:latin typeface="Verdana" pitchFamily="34" charset="0"/>
              </a:endParaRPr>
            </a:p>
          </p:txBody>
        </p:sp>
        <p:sp>
          <p:nvSpPr>
            <p:cNvPr id="367681" name="Rectangle 65"/>
            <p:cNvSpPr>
              <a:spLocks noChangeArrowheads="1"/>
            </p:cNvSpPr>
            <p:nvPr/>
          </p:nvSpPr>
          <p:spPr bwMode="auto">
            <a:xfrm>
              <a:off x="2164" y="3064"/>
              <a:ext cx="7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300" i="1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endParaRPr lang="en-US" altLang="zh-CN" b="0">
                <a:latin typeface="Verdana" pitchFamily="34" charset="0"/>
              </a:endParaRPr>
            </a:p>
          </p:txBody>
        </p:sp>
        <p:sp>
          <p:nvSpPr>
            <p:cNvPr id="367682" name="Rectangle 66"/>
            <p:cNvSpPr>
              <a:spLocks noChangeArrowheads="1"/>
            </p:cNvSpPr>
            <p:nvPr/>
          </p:nvSpPr>
          <p:spPr bwMode="auto">
            <a:xfrm>
              <a:off x="2374" y="2525"/>
              <a:ext cx="507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zh-CN" altLang="en-US" sz="21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二进制</a:t>
              </a:r>
              <a:endParaRPr lang="zh-CN" altLang="en-US" b="0">
                <a:latin typeface="Verdana" pitchFamily="34" charset="0"/>
              </a:endParaRPr>
            </a:p>
          </p:txBody>
        </p:sp>
        <p:sp>
          <p:nvSpPr>
            <p:cNvPr id="367683" name="Rectangle 67"/>
            <p:cNvSpPr>
              <a:spLocks noChangeArrowheads="1"/>
            </p:cNvSpPr>
            <p:nvPr/>
          </p:nvSpPr>
          <p:spPr bwMode="auto">
            <a:xfrm>
              <a:off x="2820" y="2525"/>
              <a:ext cx="85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1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 </a:t>
              </a:r>
              <a:endParaRPr lang="en-US" altLang="zh-CN" b="0">
                <a:latin typeface="Verdana" pitchFamily="34" charset="0"/>
              </a:endParaRPr>
            </a:p>
          </p:txBody>
        </p:sp>
        <p:sp>
          <p:nvSpPr>
            <p:cNvPr id="367684" name="Rectangle 68"/>
            <p:cNvSpPr>
              <a:spLocks noChangeArrowheads="1"/>
            </p:cNvSpPr>
            <p:nvPr/>
          </p:nvSpPr>
          <p:spPr bwMode="auto">
            <a:xfrm>
              <a:off x="2374" y="2807"/>
              <a:ext cx="507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zh-CN" altLang="en-US" sz="21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编码器</a:t>
              </a:r>
              <a:endParaRPr lang="zh-CN" altLang="en-US" b="0">
                <a:latin typeface="Verdana" pitchFamily="34" charset="0"/>
              </a:endParaRPr>
            </a:p>
          </p:txBody>
        </p:sp>
        <p:sp>
          <p:nvSpPr>
            <p:cNvPr id="367685" name="Rectangle 69"/>
            <p:cNvSpPr>
              <a:spLocks noChangeArrowheads="1"/>
            </p:cNvSpPr>
            <p:nvPr/>
          </p:nvSpPr>
          <p:spPr bwMode="auto">
            <a:xfrm>
              <a:off x="2820" y="2889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0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 </a:t>
              </a:r>
              <a:endParaRPr lang="en-US" altLang="zh-CN" b="0">
                <a:latin typeface="Verdana" pitchFamily="34" charset="0"/>
              </a:endParaRPr>
            </a:p>
          </p:txBody>
        </p:sp>
        <p:sp>
          <p:nvSpPr>
            <p:cNvPr id="367686" name="Freeform 70"/>
            <p:cNvSpPr>
              <a:spLocks/>
            </p:cNvSpPr>
            <p:nvPr/>
          </p:nvSpPr>
          <p:spPr bwMode="auto">
            <a:xfrm>
              <a:off x="1961" y="2685"/>
              <a:ext cx="27" cy="31"/>
            </a:xfrm>
            <a:custGeom>
              <a:avLst/>
              <a:gdLst>
                <a:gd name="T0" fmla="*/ 12 w 27"/>
                <a:gd name="T1" fmla="*/ 0 h 31"/>
                <a:gd name="T2" fmla="*/ 8 w 27"/>
                <a:gd name="T3" fmla="*/ 0 h 31"/>
                <a:gd name="T4" fmla="*/ 4 w 27"/>
                <a:gd name="T5" fmla="*/ 5 h 31"/>
                <a:gd name="T6" fmla="*/ 0 w 27"/>
                <a:gd name="T7" fmla="*/ 9 h 31"/>
                <a:gd name="T8" fmla="*/ 0 w 27"/>
                <a:gd name="T9" fmla="*/ 18 h 31"/>
                <a:gd name="T10" fmla="*/ 0 w 27"/>
                <a:gd name="T11" fmla="*/ 22 h 31"/>
                <a:gd name="T12" fmla="*/ 4 w 27"/>
                <a:gd name="T13" fmla="*/ 26 h 31"/>
                <a:gd name="T14" fmla="*/ 8 w 27"/>
                <a:gd name="T15" fmla="*/ 31 h 31"/>
                <a:gd name="T16" fmla="*/ 12 w 27"/>
                <a:gd name="T17" fmla="*/ 31 h 31"/>
                <a:gd name="T18" fmla="*/ 19 w 27"/>
                <a:gd name="T19" fmla="*/ 31 h 31"/>
                <a:gd name="T20" fmla="*/ 23 w 27"/>
                <a:gd name="T21" fmla="*/ 26 h 31"/>
                <a:gd name="T22" fmla="*/ 27 w 27"/>
                <a:gd name="T23" fmla="*/ 22 h 31"/>
                <a:gd name="T24" fmla="*/ 27 w 27"/>
                <a:gd name="T25" fmla="*/ 18 h 31"/>
                <a:gd name="T26" fmla="*/ 27 w 27"/>
                <a:gd name="T27" fmla="*/ 9 h 31"/>
                <a:gd name="T28" fmla="*/ 23 w 27"/>
                <a:gd name="T29" fmla="*/ 5 h 31"/>
                <a:gd name="T30" fmla="*/ 19 w 27"/>
                <a:gd name="T31" fmla="*/ 0 h 31"/>
                <a:gd name="T32" fmla="*/ 12 w 27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31">
                  <a:moveTo>
                    <a:pt x="12" y="0"/>
                  </a:moveTo>
                  <a:lnTo>
                    <a:pt x="8" y="0"/>
                  </a:lnTo>
                  <a:lnTo>
                    <a:pt x="4" y="5"/>
                  </a:lnTo>
                  <a:lnTo>
                    <a:pt x="0" y="9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4" y="26"/>
                  </a:lnTo>
                  <a:lnTo>
                    <a:pt x="8" y="31"/>
                  </a:lnTo>
                  <a:lnTo>
                    <a:pt x="12" y="31"/>
                  </a:lnTo>
                  <a:lnTo>
                    <a:pt x="19" y="31"/>
                  </a:lnTo>
                  <a:lnTo>
                    <a:pt x="23" y="26"/>
                  </a:lnTo>
                  <a:lnTo>
                    <a:pt x="27" y="22"/>
                  </a:lnTo>
                  <a:lnTo>
                    <a:pt x="27" y="18"/>
                  </a:lnTo>
                  <a:lnTo>
                    <a:pt x="27" y="9"/>
                  </a:lnTo>
                  <a:lnTo>
                    <a:pt x="23" y="5"/>
                  </a:lnTo>
                  <a:lnTo>
                    <a:pt x="19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7687" name="Freeform 71"/>
            <p:cNvSpPr>
              <a:spLocks/>
            </p:cNvSpPr>
            <p:nvPr/>
          </p:nvSpPr>
          <p:spPr bwMode="auto">
            <a:xfrm>
              <a:off x="1961" y="2685"/>
              <a:ext cx="27" cy="31"/>
            </a:xfrm>
            <a:custGeom>
              <a:avLst/>
              <a:gdLst>
                <a:gd name="T0" fmla="*/ 12 w 27"/>
                <a:gd name="T1" fmla="*/ 0 h 31"/>
                <a:gd name="T2" fmla="*/ 8 w 27"/>
                <a:gd name="T3" fmla="*/ 0 h 31"/>
                <a:gd name="T4" fmla="*/ 4 w 27"/>
                <a:gd name="T5" fmla="*/ 5 h 31"/>
                <a:gd name="T6" fmla="*/ 0 w 27"/>
                <a:gd name="T7" fmla="*/ 9 h 31"/>
                <a:gd name="T8" fmla="*/ 0 w 27"/>
                <a:gd name="T9" fmla="*/ 18 h 31"/>
                <a:gd name="T10" fmla="*/ 0 w 27"/>
                <a:gd name="T11" fmla="*/ 22 h 31"/>
                <a:gd name="T12" fmla="*/ 4 w 27"/>
                <a:gd name="T13" fmla="*/ 26 h 31"/>
                <a:gd name="T14" fmla="*/ 8 w 27"/>
                <a:gd name="T15" fmla="*/ 31 h 31"/>
                <a:gd name="T16" fmla="*/ 12 w 27"/>
                <a:gd name="T17" fmla="*/ 31 h 31"/>
                <a:gd name="T18" fmla="*/ 19 w 27"/>
                <a:gd name="T19" fmla="*/ 31 h 31"/>
                <a:gd name="T20" fmla="*/ 23 w 27"/>
                <a:gd name="T21" fmla="*/ 26 h 31"/>
                <a:gd name="T22" fmla="*/ 27 w 27"/>
                <a:gd name="T23" fmla="*/ 22 h 31"/>
                <a:gd name="T24" fmla="*/ 27 w 27"/>
                <a:gd name="T25" fmla="*/ 18 h 31"/>
                <a:gd name="T26" fmla="*/ 27 w 27"/>
                <a:gd name="T27" fmla="*/ 9 h 31"/>
                <a:gd name="T28" fmla="*/ 23 w 27"/>
                <a:gd name="T29" fmla="*/ 5 h 31"/>
                <a:gd name="T30" fmla="*/ 19 w 27"/>
                <a:gd name="T31" fmla="*/ 0 h 31"/>
                <a:gd name="T32" fmla="*/ 12 w 27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31">
                  <a:moveTo>
                    <a:pt x="12" y="0"/>
                  </a:moveTo>
                  <a:lnTo>
                    <a:pt x="8" y="0"/>
                  </a:lnTo>
                  <a:lnTo>
                    <a:pt x="4" y="5"/>
                  </a:lnTo>
                  <a:lnTo>
                    <a:pt x="0" y="9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4" y="26"/>
                  </a:lnTo>
                  <a:lnTo>
                    <a:pt x="8" y="31"/>
                  </a:lnTo>
                  <a:lnTo>
                    <a:pt x="12" y="31"/>
                  </a:lnTo>
                  <a:lnTo>
                    <a:pt x="19" y="31"/>
                  </a:lnTo>
                  <a:lnTo>
                    <a:pt x="23" y="26"/>
                  </a:lnTo>
                  <a:lnTo>
                    <a:pt x="27" y="22"/>
                  </a:lnTo>
                  <a:lnTo>
                    <a:pt x="27" y="18"/>
                  </a:lnTo>
                  <a:lnTo>
                    <a:pt x="27" y="9"/>
                  </a:lnTo>
                  <a:lnTo>
                    <a:pt x="23" y="5"/>
                  </a:lnTo>
                  <a:lnTo>
                    <a:pt x="19" y="0"/>
                  </a:lnTo>
                  <a:lnTo>
                    <a:pt x="12" y="0"/>
                  </a:lnTo>
                </a:path>
              </a:pathLst>
            </a:cu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7688" name="Freeform 72"/>
            <p:cNvSpPr>
              <a:spLocks/>
            </p:cNvSpPr>
            <p:nvPr/>
          </p:nvSpPr>
          <p:spPr bwMode="auto">
            <a:xfrm>
              <a:off x="1961" y="2816"/>
              <a:ext cx="27" cy="30"/>
            </a:xfrm>
            <a:custGeom>
              <a:avLst/>
              <a:gdLst>
                <a:gd name="T0" fmla="*/ 12 w 27"/>
                <a:gd name="T1" fmla="*/ 0 h 30"/>
                <a:gd name="T2" fmla="*/ 8 w 27"/>
                <a:gd name="T3" fmla="*/ 0 h 30"/>
                <a:gd name="T4" fmla="*/ 4 w 27"/>
                <a:gd name="T5" fmla="*/ 4 h 30"/>
                <a:gd name="T6" fmla="*/ 0 w 27"/>
                <a:gd name="T7" fmla="*/ 8 h 30"/>
                <a:gd name="T8" fmla="*/ 0 w 27"/>
                <a:gd name="T9" fmla="*/ 17 h 30"/>
                <a:gd name="T10" fmla="*/ 0 w 27"/>
                <a:gd name="T11" fmla="*/ 21 h 30"/>
                <a:gd name="T12" fmla="*/ 4 w 27"/>
                <a:gd name="T13" fmla="*/ 26 h 30"/>
                <a:gd name="T14" fmla="*/ 8 w 27"/>
                <a:gd name="T15" fmla="*/ 30 h 30"/>
                <a:gd name="T16" fmla="*/ 12 w 27"/>
                <a:gd name="T17" fmla="*/ 30 h 30"/>
                <a:gd name="T18" fmla="*/ 19 w 27"/>
                <a:gd name="T19" fmla="*/ 30 h 30"/>
                <a:gd name="T20" fmla="*/ 23 w 27"/>
                <a:gd name="T21" fmla="*/ 26 h 30"/>
                <a:gd name="T22" fmla="*/ 27 w 27"/>
                <a:gd name="T23" fmla="*/ 21 h 30"/>
                <a:gd name="T24" fmla="*/ 27 w 27"/>
                <a:gd name="T25" fmla="*/ 17 h 30"/>
                <a:gd name="T26" fmla="*/ 27 w 27"/>
                <a:gd name="T27" fmla="*/ 8 h 30"/>
                <a:gd name="T28" fmla="*/ 23 w 27"/>
                <a:gd name="T29" fmla="*/ 4 h 30"/>
                <a:gd name="T30" fmla="*/ 19 w 27"/>
                <a:gd name="T31" fmla="*/ 0 h 30"/>
                <a:gd name="T32" fmla="*/ 12 w 27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30">
                  <a:moveTo>
                    <a:pt x="12" y="0"/>
                  </a:moveTo>
                  <a:lnTo>
                    <a:pt x="8" y="0"/>
                  </a:lnTo>
                  <a:lnTo>
                    <a:pt x="4" y="4"/>
                  </a:lnTo>
                  <a:lnTo>
                    <a:pt x="0" y="8"/>
                  </a:lnTo>
                  <a:lnTo>
                    <a:pt x="0" y="17"/>
                  </a:lnTo>
                  <a:lnTo>
                    <a:pt x="0" y="21"/>
                  </a:lnTo>
                  <a:lnTo>
                    <a:pt x="4" y="26"/>
                  </a:lnTo>
                  <a:lnTo>
                    <a:pt x="8" y="30"/>
                  </a:lnTo>
                  <a:lnTo>
                    <a:pt x="12" y="30"/>
                  </a:lnTo>
                  <a:lnTo>
                    <a:pt x="19" y="30"/>
                  </a:lnTo>
                  <a:lnTo>
                    <a:pt x="23" y="26"/>
                  </a:lnTo>
                  <a:lnTo>
                    <a:pt x="27" y="21"/>
                  </a:lnTo>
                  <a:lnTo>
                    <a:pt x="27" y="17"/>
                  </a:lnTo>
                  <a:lnTo>
                    <a:pt x="27" y="8"/>
                  </a:lnTo>
                  <a:lnTo>
                    <a:pt x="23" y="4"/>
                  </a:lnTo>
                  <a:lnTo>
                    <a:pt x="19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7689" name="Freeform 73"/>
            <p:cNvSpPr>
              <a:spLocks/>
            </p:cNvSpPr>
            <p:nvPr/>
          </p:nvSpPr>
          <p:spPr bwMode="auto">
            <a:xfrm>
              <a:off x="1961" y="2816"/>
              <a:ext cx="27" cy="30"/>
            </a:xfrm>
            <a:custGeom>
              <a:avLst/>
              <a:gdLst>
                <a:gd name="T0" fmla="*/ 12 w 27"/>
                <a:gd name="T1" fmla="*/ 0 h 30"/>
                <a:gd name="T2" fmla="*/ 8 w 27"/>
                <a:gd name="T3" fmla="*/ 0 h 30"/>
                <a:gd name="T4" fmla="*/ 4 w 27"/>
                <a:gd name="T5" fmla="*/ 4 h 30"/>
                <a:gd name="T6" fmla="*/ 0 w 27"/>
                <a:gd name="T7" fmla="*/ 8 h 30"/>
                <a:gd name="T8" fmla="*/ 0 w 27"/>
                <a:gd name="T9" fmla="*/ 17 h 30"/>
                <a:gd name="T10" fmla="*/ 0 w 27"/>
                <a:gd name="T11" fmla="*/ 21 h 30"/>
                <a:gd name="T12" fmla="*/ 4 w 27"/>
                <a:gd name="T13" fmla="*/ 26 h 30"/>
                <a:gd name="T14" fmla="*/ 8 w 27"/>
                <a:gd name="T15" fmla="*/ 30 h 30"/>
                <a:gd name="T16" fmla="*/ 12 w 27"/>
                <a:gd name="T17" fmla="*/ 30 h 30"/>
                <a:gd name="T18" fmla="*/ 19 w 27"/>
                <a:gd name="T19" fmla="*/ 30 h 30"/>
                <a:gd name="T20" fmla="*/ 23 w 27"/>
                <a:gd name="T21" fmla="*/ 26 h 30"/>
                <a:gd name="T22" fmla="*/ 27 w 27"/>
                <a:gd name="T23" fmla="*/ 21 h 30"/>
                <a:gd name="T24" fmla="*/ 27 w 27"/>
                <a:gd name="T25" fmla="*/ 17 h 30"/>
                <a:gd name="T26" fmla="*/ 27 w 27"/>
                <a:gd name="T27" fmla="*/ 8 h 30"/>
                <a:gd name="T28" fmla="*/ 23 w 27"/>
                <a:gd name="T29" fmla="*/ 4 h 30"/>
                <a:gd name="T30" fmla="*/ 19 w 27"/>
                <a:gd name="T31" fmla="*/ 0 h 30"/>
                <a:gd name="T32" fmla="*/ 12 w 27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30">
                  <a:moveTo>
                    <a:pt x="12" y="0"/>
                  </a:moveTo>
                  <a:lnTo>
                    <a:pt x="8" y="0"/>
                  </a:lnTo>
                  <a:lnTo>
                    <a:pt x="4" y="4"/>
                  </a:lnTo>
                  <a:lnTo>
                    <a:pt x="0" y="8"/>
                  </a:lnTo>
                  <a:lnTo>
                    <a:pt x="0" y="17"/>
                  </a:lnTo>
                  <a:lnTo>
                    <a:pt x="0" y="21"/>
                  </a:lnTo>
                  <a:lnTo>
                    <a:pt x="4" y="26"/>
                  </a:lnTo>
                  <a:lnTo>
                    <a:pt x="8" y="30"/>
                  </a:lnTo>
                  <a:lnTo>
                    <a:pt x="12" y="30"/>
                  </a:lnTo>
                  <a:lnTo>
                    <a:pt x="19" y="30"/>
                  </a:lnTo>
                  <a:lnTo>
                    <a:pt x="23" y="26"/>
                  </a:lnTo>
                  <a:lnTo>
                    <a:pt x="27" y="21"/>
                  </a:lnTo>
                  <a:lnTo>
                    <a:pt x="27" y="17"/>
                  </a:lnTo>
                  <a:lnTo>
                    <a:pt x="27" y="8"/>
                  </a:lnTo>
                  <a:lnTo>
                    <a:pt x="23" y="4"/>
                  </a:lnTo>
                  <a:lnTo>
                    <a:pt x="19" y="0"/>
                  </a:lnTo>
                  <a:lnTo>
                    <a:pt x="12" y="0"/>
                  </a:lnTo>
                </a:path>
              </a:pathLst>
            </a:cu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7690" name="Freeform 74"/>
            <p:cNvSpPr>
              <a:spLocks/>
            </p:cNvSpPr>
            <p:nvPr/>
          </p:nvSpPr>
          <p:spPr bwMode="auto">
            <a:xfrm>
              <a:off x="1965" y="2933"/>
              <a:ext cx="27" cy="35"/>
            </a:xfrm>
            <a:custGeom>
              <a:avLst/>
              <a:gdLst>
                <a:gd name="T0" fmla="*/ 12 w 27"/>
                <a:gd name="T1" fmla="*/ 0 h 35"/>
                <a:gd name="T2" fmla="*/ 8 w 27"/>
                <a:gd name="T3" fmla="*/ 0 h 35"/>
                <a:gd name="T4" fmla="*/ 4 w 27"/>
                <a:gd name="T5" fmla="*/ 4 h 35"/>
                <a:gd name="T6" fmla="*/ 0 w 27"/>
                <a:gd name="T7" fmla="*/ 9 h 35"/>
                <a:gd name="T8" fmla="*/ 0 w 27"/>
                <a:gd name="T9" fmla="*/ 17 h 35"/>
                <a:gd name="T10" fmla="*/ 0 w 27"/>
                <a:gd name="T11" fmla="*/ 22 h 35"/>
                <a:gd name="T12" fmla="*/ 4 w 27"/>
                <a:gd name="T13" fmla="*/ 26 h 35"/>
                <a:gd name="T14" fmla="*/ 8 w 27"/>
                <a:gd name="T15" fmla="*/ 30 h 35"/>
                <a:gd name="T16" fmla="*/ 12 w 27"/>
                <a:gd name="T17" fmla="*/ 35 h 35"/>
                <a:gd name="T18" fmla="*/ 19 w 27"/>
                <a:gd name="T19" fmla="*/ 30 h 35"/>
                <a:gd name="T20" fmla="*/ 23 w 27"/>
                <a:gd name="T21" fmla="*/ 26 h 35"/>
                <a:gd name="T22" fmla="*/ 27 w 27"/>
                <a:gd name="T23" fmla="*/ 22 h 35"/>
                <a:gd name="T24" fmla="*/ 27 w 27"/>
                <a:gd name="T25" fmla="*/ 17 h 35"/>
                <a:gd name="T26" fmla="*/ 27 w 27"/>
                <a:gd name="T27" fmla="*/ 9 h 35"/>
                <a:gd name="T28" fmla="*/ 23 w 27"/>
                <a:gd name="T29" fmla="*/ 4 h 35"/>
                <a:gd name="T30" fmla="*/ 19 w 27"/>
                <a:gd name="T31" fmla="*/ 0 h 35"/>
                <a:gd name="T32" fmla="*/ 12 w 27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35">
                  <a:moveTo>
                    <a:pt x="12" y="0"/>
                  </a:moveTo>
                  <a:lnTo>
                    <a:pt x="8" y="0"/>
                  </a:lnTo>
                  <a:lnTo>
                    <a:pt x="4" y="4"/>
                  </a:lnTo>
                  <a:lnTo>
                    <a:pt x="0" y="9"/>
                  </a:lnTo>
                  <a:lnTo>
                    <a:pt x="0" y="17"/>
                  </a:lnTo>
                  <a:lnTo>
                    <a:pt x="0" y="22"/>
                  </a:lnTo>
                  <a:lnTo>
                    <a:pt x="4" y="26"/>
                  </a:lnTo>
                  <a:lnTo>
                    <a:pt x="8" y="30"/>
                  </a:lnTo>
                  <a:lnTo>
                    <a:pt x="12" y="35"/>
                  </a:lnTo>
                  <a:lnTo>
                    <a:pt x="19" y="30"/>
                  </a:lnTo>
                  <a:lnTo>
                    <a:pt x="23" y="26"/>
                  </a:lnTo>
                  <a:lnTo>
                    <a:pt x="27" y="22"/>
                  </a:lnTo>
                  <a:lnTo>
                    <a:pt x="27" y="17"/>
                  </a:lnTo>
                  <a:lnTo>
                    <a:pt x="27" y="9"/>
                  </a:lnTo>
                  <a:lnTo>
                    <a:pt x="23" y="4"/>
                  </a:lnTo>
                  <a:lnTo>
                    <a:pt x="19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7691" name="Freeform 75"/>
            <p:cNvSpPr>
              <a:spLocks/>
            </p:cNvSpPr>
            <p:nvPr/>
          </p:nvSpPr>
          <p:spPr bwMode="auto">
            <a:xfrm>
              <a:off x="1965" y="2933"/>
              <a:ext cx="27" cy="35"/>
            </a:xfrm>
            <a:custGeom>
              <a:avLst/>
              <a:gdLst>
                <a:gd name="T0" fmla="*/ 12 w 27"/>
                <a:gd name="T1" fmla="*/ 0 h 35"/>
                <a:gd name="T2" fmla="*/ 8 w 27"/>
                <a:gd name="T3" fmla="*/ 0 h 35"/>
                <a:gd name="T4" fmla="*/ 4 w 27"/>
                <a:gd name="T5" fmla="*/ 4 h 35"/>
                <a:gd name="T6" fmla="*/ 0 w 27"/>
                <a:gd name="T7" fmla="*/ 9 h 35"/>
                <a:gd name="T8" fmla="*/ 0 w 27"/>
                <a:gd name="T9" fmla="*/ 17 h 35"/>
                <a:gd name="T10" fmla="*/ 0 w 27"/>
                <a:gd name="T11" fmla="*/ 22 h 35"/>
                <a:gd name="T12" fmla="*/ 4 w 27"/>
                <a:gd name="T13" fmla="*/ 26 h 35"/>
                <a:gd name="T14" fmla="*/ 8 w 27"/>
                <a:gd name="T15" fmla="*/ 30 h 35"/>
                <a:gd name="T16" fmla="*/ 12 w 27"/>
                <a:gd name="T17" fmla="*/ 35 h 35"/>
                <a:gd name="T18" fmla="*/ 19 w 27"/>
                <a:gd name="T19" fmla="*/ 30 h 35"/>
                <a:gd name="T20" fmla="*/ 23 w 27"/>
                <a:gd name="T21" fmla="*/ 26 h 35"/>
                <a:gd name="T22" fmla="*/ 27 w 27"/>
                <a:gd name="T23" fmla="*/ 22 h 35"/>
                <a:gd name="T24" fmla="*/ 27 w 27"/>
                <a:gd name="T25" fmla="*/ 17 h 35"/>
                <a:gd name="T26" fmla="*/ 27 w 27"/>
                <a:gd name="T27" fmla="*/ 9 h 35"/>
                <a:gd name="T28" fmla="*/ 23 w 27"/>
                <a:gd name="T29" fmla="*/ 4 h 35"/>
                <a:gd name="T30" fmla="*/ 19 w 27"/>
                <a:gd name="T31" fmla="*/ 0 h 35"/>
                <a:gd name="T32" fmla="*/ 12 w 27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35">
                  <a:moveTo>
                    <a:pt x="12" y="0"/>
                  </a:moveTo>
                  <a:lnTo>
                    <a:pt x="8" y="0"/>
                  </a:lnTo>
                  <a:lnTo>
                    <a:pt x="4" y="4"/>
                  </a:lnTo>
                  <a:lnTo>
                    <a:pt x="0" y="9"/>
                  </a:lnTo>
                  <a:lnTo>
                    <a:pt x="0" y="17"/>
                  </a:lnTo>
                  <a:lnTo>
                    <a:pt x="0" y="22"/>
                  </a:lnTo>
                  <a:lnTo>
                    <a:pt x="4" y="26"/>
                  </a:lnTo>
                  <a:lnTo>
                    <a:pt x="8" y="30"/>
                  </a:lnTo>
                  <a:lnTo>
                    <a:pt x="12" y="35"/>
                  </a:lnTo>
                  <a:lnTo>
                    <a:pt x="19" y="30"/>
                  </a:lnTo>
                  <a:lnTo>
                    <a:pt x="23" y="26"/>
                  </a:lnTo>
                  <a:lnTo>
                    <a:pt x="27" y="22"/>
                  </a:lnTo>
                  <a:lnTo>
                    <a:pt x="27" y="17"/>
                  </a:lnTo>
                  <a:lnTo>
                    <a:pt x="27" y="9"/>
                  </a:lnTo>
                  <a:lnTo>
                    <a:pt x="23" y="4"/>
                  </a:lnTo>
                  <a:lnTo>
                    <a:pt x="19" y="0"/>
                  </a:lnTo>
                  <a:lnTo>
                    <a:pt x="12" y="0"/>
                  </a:lnTo>
                </a:path>
              </a:pathLst>
            </a:cu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7692" name="Freeform 76"/>
            <p:cNvSpPr>
              <a:spLocks/>
            </p:cNvSpPr>
            <p:nvPr/>
          </p:nvSpPr>
          <p:spPr bwMode="auto">
            <a:xfrm>
              <a:off x="3225" y="2681"/>
              <a:ext cx="26" cy="30"/>
            </a:xfrm>
            <a:custGeom>
              <a:avLst/>
              <a:gdLst>
                <a:gd name="T0" fmla="*/ 11 w 26"/>
                <a:gd name="T1" fmla="*/ 0 h 30"/>
                <a:gd name="T2" fmla="*/ 7 w 26"/>
                <a:gd name="T3" fmla="*/ 0 h 30"/>
                <a:gd name="T4" fmla="*/ 3 w 26"/>
                <a:gd name="T5" fmla="*/ 4 h 30"/>
                <a:gd name="T6" fmla="*/ 0 w 26"/>
                <a:gd name="T7" fmla="*/ 9 h 30"/>
                <a:gd name="T8" fmla="*/ 0 w 26"/>
                <a:gd name="T9" fmla="*/ 13 h 30"/>
                <a:gd name="T10" fmla="*/ 0 w 26"/>
                <a:gd name="T11" fmla="*/ 22 h 30"/>
                <a:gd name="T12" fmla="*/ 3 w 26"/>
                <a:gd name="T13" fmla="*/ 26 h 30"/>
                <a:gd name="T14" fmla="*/ 7 w 26"/>
                <a:gd name="T15" fmla="*/ 30 h 30"/>
                <a:gd name="T16" fmla="*/ 11 w 26"/>
                <a:gd name="T17" fmla="*/ 30 h 30"/>
                <a:gd name="T18" fmla="*/ 19 w 26"/>
                <a:gd name="T19" fmla="*/ 30 h 30"/>
                <a:gd name="T20" fmla="*/ 22 w 26"/>
                <a:gd name="T21" fmla="*/ 26 h 30"/>
                <a:gd name="T22" fmla="*/ 26 w 26"/>
                <a:gd name="T23" fmla="*/ 22 h 30"/>
                <a:gd name="T24" fmla="*/ 26 w 26"/>
                <a:gd name="T25" fmla="*/ 13 h 30"/>
                <a:gd name="T26" fmla="*/ 26 w 26"/>
                <a:gd name="T27" fmla="*/ 9 h 30"/>
                <a:gd name="T28" fmla="*/ 22 w 26"/>
                <a:gd name="T29" fmla="*/ 4 h 30"/>
                <a:gd name="T30" fmla="*/ 19 w 26"/>
                <a:gd name="T31" fmla="*/ 0 h 30"/>
                <a:gd name="T32" fmla="*/ 11 w 26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30">
                  <a:moveTo>
                    <a:pt x="11" y="0"/>
                  </a:moveTo>
                  <a:lnTo>
                    <a:pt x="7" y="0"/>
                  </a:lnTo>
                  <a:lnTo>
                    <a:pt x="3" y="4"/>
                  </a:lnTo>
                  <a:lnTo>
                    <a:pt x="0" y="9"/>
                  </a:lnTo>
                  <a:lnTo>
                    <a:pt x="0" y="13"/>
                  </a:lnTo>
                  <a:lnTo>
                    <a:pt x="0" y="22"/>
                  </a:lnTo>
                  <a:lnTo>
                    <a:pt x="3" y="26"/>
                  </a:lnTo>
                  <a:lnTo>
                    <a:pt x="7" y="30"/>
                  </a:lnTo>
                  <a:lnTo>
                    <a:pt x="11" y="30"/>
                  </a:lnTo>
                  <a:lnTo>
                    <a:pt x="19" y="30"/>
                  </a:lnTo>
                  <a:lnTo>
                    <a:pt x="22" y="26"/>
                  </a:lnTo>
                  <a:lnTo>
                    <a:pt x="26" y="22"/>
                  </a:lnTo>
                  <a:lnTo>
                    <a:pt x="26" y="13"/>
                  </a:lnTo>
                  <a:lnTo>
                    <a:pt x="26" y="9"/>
                  </a:lnTo>
                  <a:lnTo>
                    <a:pt x="22" y="4"/>
                  </a:lnTo>
                  <a:lnTo>
                    <a:pt x="19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7693" name="Freeform 77"/>
            <p:cNvSpPr>
              <a:spLocks/>
            </p:cNvSpPr>
            <p:nvPr/>
          </p:nvSpPr>
          <p:spPr bwMode="auto">
            <a:xfrm>
              <a:off x="3225" y="2681"/>
              <a:ext cx="26" cy="30"/>
            </a:xfrm>
            <a:custGeom>
              <a:avLst/>
              <a:gdLst>
                <a:gd name="T0" fmla="*/ 11 w 26"/>
                <a:gd name="T1" fmla="*/ 0 h 30"/>
                <a:gd name="T2" fmla="*/ 7 w 26"/>
                <a:gd name="T3" fmla="*/ 0 h 30"/>
                <a:gd name="T4" fmla="*/ 3 w 26"/>
                <a:gd name="T5" fmla="*/ 4 h 30"/>
                <a:gd name="T6" fmla="*/ 0 w 26"/>
                <a:gd name="T7" fmla="*/ 9 h 30"/>
                <a:gd name="T8" fmla="*/ 0 w 26"/>
                <a:gd name="T9" fmla="*/ 13 h 30"/>
                <a:gd name="T10" fmla="*/ 0 w 26"/>
                <a:gd name="T11" fmla="*/ 22 h 30"/>
                <a:gd name="T12" fmla="*/ 3 w 26"/>
                <a:gd name="T13" fmla="*/ 26 h 30"/>
                <a:gd name="T14" fmla="*/ 7 w 26"/>
                <a:gd name="T15" fmla="*/ 30 h 30"/>
                <a:gd name="T16" fmla="*/ 11 w 26"/>
                <a:gd name="T17" fmla="*/ 30 h 30"/>
                <a:gd name="T18" fmla="*/ 19 w 26"/>
                <a:gd name="T19" fmla="*/ 30 h 30"/>
                <a:gd name="T20" fmla="*/ 22 w 26"/>
                <a:gd name="T21" fmla="*/ 26 h 30"/>
                <a:gd name="T22" fmla="*/ 26 w 26"/>
                <a:gd name="T23" fmla="*/ 22 h 30"/>
                <a:gd name="T24" fmla="*/ 26 w 26"/>
                <a:gd name="T25" fmla="*/ 13 h 30"/>
                <a:gd name="T26" fmla="*/ 26 w 26"/>
                <a:gd name="T27" fmla="*/ 9 h 30"/>
                <a:gd name="T28" fmla="*/ 22 w 26"/>
                <a:gd name="T29" fmla="*/ 4 h 30"/>
                <a:gd name="T30" fmla="*/ 19 w 26"/>
                <a:gd name="T31" fmla="*/ 0 h 30"/>
                <a:gd name="T32" fmla="*/ 11 w 26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30">
                  <a:moveTo>
                    <a:pt x="11" y="0"/>
                  </a:moveTo>
                  <a:lnTo>
                    <a:pt x="7" y="0"/>
                  </a:lnTo>
                  <a:lnTo>
                    <a:pt x="3" y="4"/>
                  </a:lnTo>
                  <a:lnTo>
                    <a:pt x="0" y="9"/>
                  </a:lnTo>
                  <a:lnTo>
                    <a:pt x="0" y="13"/>
                  </a:lnTo>
                  <a:lnTo>
                    <a:pt x="0" y="22"/>
                  </a:lnTo>
                  <a:lnTo>
                    <a:pt x="3" y="26"/>
                  </a:lnTo>
                  <a:lnTo>
                    <a:pt x="7" y="30"/>
                  </a:lnTo>
                  <a:lnTo>
                    <a:pt x="11" y="30"/>
                  </a:lnTo>
                  <a:lnTo>
                    <a:pt x="19" y="30"/>
                  </a:lnTo>
                  <a:lnTo>
                    <a:pt x="22" y="26"/>
                  </a:lnTo>
                  <a:lnTo>
                    <a:pt x="26" y="22"/>
                  </a:lnTo>
                  <a:lnTo>
                    <a:pt x="26" y="13"/>
                  </a:lnTo>
                  <a:lnTo>
                    <a:pt x="26" y="9"/>
                  </a:lnTo>
                  <a:lnTo>
                    <a:pt x="22" y="4"/>
                  </a:lnTo>
                  <a:lnTo>
                    <a:pt x="19" y="0"/>
                  </a:lnTo>
                  <a:lnTo>
                    <a:pt x="11" y="0"/>
                  </a:lnTo>
                </a:path>
              </a:pathLst>
            </a:cu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7694" name="Freeform 78"/>
            <p:cNvSpPr>
              <a:spLocks/>
            </p:cNvSpPr>
            <p:nvPr/>
          </p:nvSpPr>
          <p:spPr bwMode="auto">
            <a:xfrm>
              <a:off x="3225" y="2811"/>
              <a:ext cx="26" cy="31"/>
            </a:xfrm>
            <a:custGeom>
              <a:avLst/>
              <a:gdLst>
                <a:gd name="T0" fmla="*/ 11 w 26"/>
                <a:gd name="T1" fmla="*/ 0 h 31"/>
                <a:gd name="T2" fmla="*/ 7 w 26"/>
                <a:gd name="T3" fmla="*/ 0 h 31"/>
                <a:gd name="T4" fmla="*/ 3 w 26"/>
                <a:gd name="T5" fmla="*/ 5 h 31"/>
                <a:gd name="T6" fmla="*/ 0 w 26"/>
                <a:gd name="T7" fmla="*/ 9 h 31"/>
                <a:gd name="T8" fmla="*/ 0 w 26"/>
                <a:gd name="T9" fmla="*/ 13 h 31"/>
                <a:gd name="T10" fmla="*/ 0 w 26"/>
                <a:gd name="T11" fmla="*/ 22 h 31"/>
                <a:gd name="T12" fmla="*/ 3 w 26"/>
                <a:gd name="T13" fmla="*/ 26 h 31"/>
                <a:gd name="T14" fmla="*/ 7 w 26"/>
                <a:gd name="T15" fmla="*/ 31 h 31"/>
                <a:gd name="T16" fmla="*/ 11 w 26"/>
                <a:gd name="T17" fmla="*/ 31 h 31"/>
                <a:gd name="T18" fmla="*/ 19 w 26"/>
                <a:gd name="T19" fmla="*/ 31 h 31"/>
                <a:gd name="T20" fmla="*/ 22 w 26"/>
                <a:gd name="T21" fmla="*/ 26 h 31"/>
                <a:gd name="T22" fmla="*/ 26 w 26"/>
                <a:gd name="T23" fmla="*/ 22 h 31"/>
                <a:gd name="T24" fmla="*/ 26 w 26"/>
                <a:gd name="T25" fmla="*/ 13 h 31"/>
                <a:gd name="T26" fmla="*/ 26 w 26"/>
                <a:gd name="T27" fmla="*/ 9 h 31"/>
                <a:gd name="T28" fmla="*/ 22 w 26"/>
                <a:gd name="T29" fmla="*/ 5 h 31"/>
                <a:gd name="T30" fmla="*/ 19 w 26"/>
                <a:gd name="T31" fmla="*/ 0 h 31"/>
                <a:gd name="T32" fmla="*/ 11 w 26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31">
                  <a:moveTo>
                    <a:pt x="11" y="0"/>
                  </a:moveTo>
                  <a:lnTo>
                    <a:pt x="7" y="0"/>
                  </a:lnTo>
                  <a:lnTo>
                    <a:pt x="3" y="5"/>
                  </a:lnTo>
                  <a:lnTo>
                    <a:pt x="0" y="9"/>
                  </a:lnTo>
                  <a:lnTo>
                    <a:pt x="0" y="13"/>
                  </a:lnTo>
                  <a:lnTo>
                    <a:pt x="0" y="22"/>
                  </a:lnTo>
                  <a:lnTo>
                    <a:pt x="3" y="26"/>
                  </a:lnTo>
                  <a:lnTo>
                    <a:pt x="7" y="31"/>
                  </a:lnTo>
                  <a:lnTo>
                    <a:pt x="11" y="31"/>
                  </a:lnTo>
                  <a:lnTo>
                    <a:pt x="19" y="31"/>
                  </a:lnTo>
                  <a:lnTo>
                    <a:pt x="22" y="26"/>
                  </a:lnTo>
                  <a:lnTo>
                    <a:pt x="26" y="22"/>
                  </a:lnTo>
                  <a:lnTo>
                    <a:pt x="26" y="13"/>
                  </a:lnTo>
                  <a:lnTo>
                    <a:pt x="26" y="9"/>
                  </a:lnTo>
                  <a:lnTo>
                    <a:pt x="22" y="5"/>
                  </a:lnTo>
                  <a:lnTo>
                    <a:pt x="19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7695" name="Freeform 79"/>
            <p:cNvSpPr>
              <a:spLocks/>
            </p:cNvSpPr>
            <p:nvPr/>
          </p:nvSpPr>
          <p:spPr bwMode="auto">
            <a:xfrm>
              <a:off x="3225" y="2811"/>
              <a:ext cx="26" cy="31"/>
            </a:xfrm>
            <a:custGeom>
              <a:avLst/>
              <a:gdLst>
                <a:gd name="T0" fmla="*/ 11 w 26"/>
                <a:gd name="T1" fmla="*/ 0 h 31"/>
                <a:gd name="T2" fmla="*/ 7 w 26"/>
                <a:gd name="T3" fmla="*/ 0 h 31"/>
                <a:gd name="T4" fmla="*/ 3 w 26"/>
                <a:gd name="T5" fmla="*/ 5 h 31"/>
                <a:gd name="T6" fmla="*/ 0 w 26"/>
                <a:gd name="T7" fmla="*/ 9 h 31"/>
                <a:gd name="T8" fmla="*/ 0 w 26"/>
                <a:gd name="T9" fmla="*/ 13 h 31"/>
                <a:gd name="T10" fmla="*/ 0 w 26"/>
                <a:gd name="T11" fmla="*/ 22 h 31"/>
                <a:gd name="T12" fmla="*/ 3 w 26"/>
                <a:gd name="T13" fmla="*/ 26 h 31"/>
                <a:gd name="T14" fmla="*/ 7 w 26"/>
                <a:gd name="T15" fmla="*/ 31 h 31"/>
                <a:gd name="T16" fmla="*/ 11 w 26"/>
                <a:gd name="T17" fmla="*/ 31 h 31"/>
                <a:gd name="T18" fmla="*/ 19 w 26"/>
                <a:gd name="T19" fmla="*/ 31 h 31"/>
                <a:gd name="T20" fmla="*/ 22 w 26"/>
                <a:gd name="T21" fmla="*/ 26 h 31"/>
                <a:gd name="T22" fmla="*/ 26 w 26"/>
                <a:gd name="T23" fmla="*/ 22 h 31"/>
                <a:gd name="T24" fmla="*/ 26 w 26"/>
                <a:gd name="T25" fmla="*/ 13 h 31"/>
                <a:gd name="T26" fmla="*/ 26 w 26"/>
                <a:gd name="T27" fmla="*/ 9 h 31"/>
                <a:gd name="T28" fmla="*/ 22 w 26"/>
                <a:gd name="T29" fmla="*/ 5 h 31"/>
                <a:gd name="T30" fmla="*/ 19 w 26"/>
                <a:gd name="T31" fmla="*/ 0 h 31"/>
                <a:gd name="T32" fmla="*/ 11 w 26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31">
                  <a:moveTo>
                    <a:pt x="11" y="0"/>
                  </a:moveTo>
                  <a:lnTo>
                    <a:pt x="7" y="0"/>
                  </a:lnTo>
                  <a:lnTo>
                    <a:pt x="3" y="5"/>
                  </a:lnTo>
                  <a:lnTo>
                    <a:pt x="0" y="9"/>
                  </a:lnTo>
                  <a:lnTo>
                    <a:pt x="0" y="13"/>
                  </a:lnTo>
                  <a:lnTo>
                    <a:pt x="0" y="22"/>
                  </a:lnTo>
                  <a:lnTo>
                    <a:pt x="3" y="26"/>
                  </a:lnTo>
                  <a:lnTo>
                    <a:pt x="7" y="31"/>
                  </a:lnTo>
                  <a:lnTo>
                    <a:pt x="11" y="31"/>
                  </a:lnTo>
                  <a:lnTo>
                    <a:pt x="19" y="31"/>
                  </a:lnTo>
                  <a:lnTo>
                    <a:pt x="22" y="26"/>
                  </a:lnTo>
                  <a:lnTo>
                    <a:pt x="26" y="22"/>
                  </a:lnTo>
                  <a:lnTo>
                    <a:pt x="26" y="13"/>
                  </a:lnTo>
                  <a:lnTo>
                    <a:pt x="26" y="9"/>
                  </a:lnTo>
                  <a:lnTo>
                    <a:pt x="22" y="5"/>
                  </a:lnTo>
                  <a:lnTo>
                    <a:pt x="19" y="0"/>
                  </a:lnTo>
                  <a:lnTo>
                    <a:pt x="11" y="0"/>
                  </a:lnTo>
                </a:path>
              </a:pathLst>
            </a:cu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7696" name="Freeform 80"/>
            <p:cNvSpPr>
              <a:spLocks/>
            </p:cNvSpPr>
            <p:nvPr/>
          </p:nvSpPr>
          <p:spPr bwMode="auto">
            <a:xfrm>
              <a:off x="3225" y="2929"/>
              <a:ext cx="30" cy="34"/>
            </a:xfrm>
            <a:custGeom>
              <a:avLst/>
              <a:gdLst>
                <a:gd name="T0" fmla="*/ 15 w 30"/>
                <a:gd name="T1" fmla="*/ 0 h 34"/>
                <a:gd name="T2" fmla="*/ 11 w 30"/>
                <a:gd name="T3" fmla="*/ 0 h 34"/>
                <a:gd name="T4" fmla="*/ 7 w 30"/>
                <a:gd name="T5" fmla="*/ 4 h 34"/>
                <a:gd name="T6" fmla="*/ 3 w 30"/>
                <a:gd name="T7" fmla="*/ 8 h 34"/>
                <a:gd name="T8" fmla="*/ 0 w 30"/>
                <a:gd name="T9" fmla="*/ 17 h 34"/>
                <a:gd name="T10" fmla="*/ 3 w 30"/>
                <a:gd name="T11" fmla="*/ 21 h 34"/>
                <a:gd name="T12" fmla="*/ 7 w 30"/>
                <a:gd name="T13" fmla="*/ 26 h 34"/>
                <a:gd name="T14" fmla="*/ 11 w 30"/>
                <a:gd name="T15" fmla="*/ 30 h 34"/>
                <a:gd name="T16" fmla="*/ 15 w 30"/>
                <a:gd name="T17" fmla="*/ 34 h 34"/>
                <a:gd name="T18" fmla="*/ 22 w 30"/>
                <a:gd name="T19" fmla="*/ 30 h 34"/>
                <a:gd name="T20" fmla="*/ 26 w 30"/>
                <a:gd name="T21" fmla="*/ 26 h 34"/>
                <a:gd name="T22" fmla="*/ 30 w 30"/>
                <a:gd name="T23" fmla="*/ 21 h 34"/>
                <a:gd name="T24" fmla="*/ 30 w 30"/>
                <a:gd name="T25" fmla="*/ 17 h 34"/>
                <a:gd name="T26" fmla="*/ 30 w 30"/>
                <a:gd name="T27" fmla="*/ 8 h 34"/>
                <a:gd name="T28" fmla="*/ 26 w 30"/>
                <a:gd name="T29" fmla="*/ 4 h 34"/>
                <a:gd name="T30" fmla="*/ 22 w 30"/>
                <a:gd name="T31" fmla="*/ 0 h 34"/>
                <a:gd name="T32" fmla="*/ 15 w 30"/>
                <a:gd name="T3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" h="34">
                  <a:moveTo>
                    <a:pt x="15" y="0"/>
                  </a:moveTo>
                  <a:lnTo>
                    <a:pt x="11" y="0"/>
                  </a:lnTo>
                  <a:lnTo>
                    <a:pt x="7" y="4"/>
                  </a:lnTo>
                  <a:lnTo>
                    <a:pt x="3" y="8"/>
                  </a:lnTo>
                  <a:lnTo>
                    <a:pt x="0" y="17"/>
                  </a:lnTo>
                  <a:lnTo>
                    <a:pt x="3" y="21"/>
                  </a:lnTo>
                  <a:lnTo>
                    <a:pt x="7" y="26"/>
                  </a:lnTo>
                  <a:lnTo>
                    <a:pt x="11" y="30"/>
                  </a:lnTo>
                  <a:lnTo>
                    <a:pt x="15" y="34"/>
                  </a:lnTo>
                  <a:lnTo>
                    <a:pt x="22" y="30"/>
                  </a:lnTo>
                  <a:lnTo>
                    <a:pt x="26" y="26"/>
                  </a:lnTo>
                  <a:lnTo>
                    <a:pt x="30" y="21"/>
                  </a:lnTo>
                  <a:lnTo>
                    <a:pt x="30" y="17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22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7697" name="Freeform 81"/>
            <p:cNvSpPr>
              <a:spLocks/>
            </p:cNvSpPr>
            <p:nvPr/>
          </p:nvSpPr>
          <p:spPr bwMode="auto">
            <a:xfrm>
              <a:off x="3225" y="2929"/>
              <a:ext cx="30" cy="34"/>
            </a:xfrm>
            <a:custGeom>
              <a:avLst/>
              <a:gdLst>
                <a:gd name="T0" fmla="*/ 15 w 30"/>
                <a:gd name="T1" fmla="*/ 0 h 34"/>
                <a:gd name="T2" fmla="*/ 11 w 30"/>
                <a:gd name="T3" fmla="*/ 0 h 34"/>
                <a:gd name="T4" fmla="*/ 7 w 30"/>
                <a:gd name="T5" fmla="*/ 4 h 34"/>
                <a:gd name="T6" fmla="*/ 3 w 30"/>
                <a:gd name="T7" fmla="*/ 8 h 34"/>
                <a:gd name="T8" fmla="*/ 0 w 30"/>
                <a:gd name="T9" fmla="*/ 17 h 34"/>
                <a:gd name="T10" fmla="*/ 3 w 30"/>
                <a:gd name="T11" fmla="*/ 21 h 34"/>
                <a:gd name="T12" fmla="*/ 7 w 30"/>
                <a:gd name="T13" fmla="*/ 26 h 34"/>
                <a:gd name="T14" fmla="*/ 11 w 30"/>
                <a:gd name="T15" fmla="*/ 30 h 34"/>
                <a:gd name="T16" fmla="*/ 15 w 30"/>
                <a:gd name="T17" fmla="*/ 34 h 34"/>
                <a:gd name="T18" fmla="*/ 22 w 30"/>
                <a:gd name="T19" fmla="*/ 30 h 34"/>
                <a:gd name="T20" fmla="*/ 26 w 30"/>
                <a:gd name="T21" fmla="*/ 26 h 34"/>
                <a:gd name="T22" fmla="*/ 30 w 30"/>
                <a:gd name="T23" fmla="*/ 21 h 34"/>
                <a:gd name="T24" fmla="*/ 30 w 30"/>
                <a:gd name="T25" fmla="*/ 17 h 34"/>
                <a:gd name="T26" fmla="*/ 30 w 30"/>
                <a:gd name="T27" fmla="*/ 8 h 34"/>
                <a:gd name="T28" fmla="*/ 26 w 30"/>
                <a:gd name="T29" fmla="*/ 4 h 34"/>
                <a:gd name="T30" fmla="*/ 22 w 30"/>
                <a:gd name="T31" fmla="*/ 0 h 34"/>
                <a:gd name="T32" fmla="*/ 15 w 30"/>
                <a:gd name="T3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" h="34">
                  <a:moveTo>
                    <a:pt x="15" y="0"/>
                  </a:moveTo>
                  <a:lnTo>
                    <a:pt x="11" y="0"/>
                  </a:lnTo>
                  <a:lnTo>
                    <a:pt x="7" y="4"/>
                  </a:lnTo>
                  <a:lnTo>
                    <a:pt x="3" y="8"/>
                  </a:lnTo>
                  <a:lnTo>
                    <a:pt x="0" y="17"/>
                  </a:lnTo>
                  <a:lnTo>
                    <a:pt x="3" y="21"/>
                  </a:lnTo>
                  <a:lnTo>
                    <a:pt x="7" y="26"/>
                  </a:lnTo>
                  <a:lnTo>
                    <a:pt x="11" y="30"/>
                  </a:lnTo>
                  <a:lnTo>
                    <a:pt x="15" y="34"/>
                  </a:lnTo>
                  <a:lnTo>
                    <a:pt x="22" y="30"/>
                  </a:lnTo>
                  <a:lnTo>
                    <a:pt x="26" y="26"/>
                  </a:lnTo>
                  <a:lnTo>
                    <a:pt x="30" y="21"/>
                  </a:lnTo>
                  <a:lnTo>
                    <a:pt x="30" y="17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22" y="0"/>
                  </a:lnTo>
                  <a:lnTo>
                    <a:pt x="15" y="0"/>
                  </a:lnTo>
                </a:path>
              </a:pathLst>
            </a:cu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67698" name="Group 82"/>
          <p:cNvGrpSpPr>
            <a:grpSpLocks/>
          </p:cNvGrpSpPr>
          <p:nvPr/>
        </p:nvGrpSpPr>
        <p:grpSpPr bwMode="auto">
          <a:xfrm>
            <a:off x="1908175" y="3486150"/>
            <a:ext cx="969963" cy="1820863"/>
            <a:chOff x="1202" y="2051"/>
            <a:chExt cx="611" cy="1147"/>
          </a:xfrm>
        </p:grpSpPr>
        <p:sp>
          <p:nvSpPr>
            <p:cNvPr id="367699" name="Rectangle 83"/>
            <p:cNvSpPr>
              <a:spLocks noChangeArrowheads="1"/>
            </p:cNvSpPr>
            <p:nvPr/>
          </p:nvSpPr>
          <p:spPr bwMode="auto">
            <a:xfrm>
              <a:off x="1202" y="2051"/>
              <a:ext cx="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400" b="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b="0">
                <a:latin typeface="Verdana" pitchFamily="34" charset="0"/>
              </a:endParaRPr>
            </a:p>
          </p:txBody>
        </p:sp>
        <p:sp>
          <p:nvSpPr>
            <p:cNvPr id="367700" name="Freeform 84"/>
            <p:cNvSpPr>
              <a:spLocks/>
            </p:cNvSpPr>
            <p:nvPr/>
          </p:nvSpPr>
          <p:spPr bwMode="auto">
            <a:xfrm>
              <a:off x="1687" y="2268"/>
              <a:ext cx="126" cy="930"/>
            </a:xfrm>
            <a:custGeom>
              <a:avLst/>
              <a:gdLst>
                <a:gd name="T0" fmla="*/ 126 w 126"/>
                <a:gd name="T1" fmla="*/ 0 h 930"/>
                <a:gd name="T2" fmla="*/ 114 w 126"/>
                <a:gd name="T3" fmla="*/ 4 h 930"/>
                <a:gd name="T4" fmla="*/ 99 w 126"/>
                <a:gd name="T5" fmla="*/ 9 h 930"/>
                <a:gd name="T6" fmla="*/ 91 w 126"/>
                <a:gd name="T7" fmla="*/ 13 h 930"/>
                <a:gd name="T8" fmla="*/ 80 w 126"/>
                <a:gd name="T9" fmla="*/ 22 h 930"/>
                <a:gd name="T10" fmla="*/ 72 w 126"/>
                <a:gd name="T11" fmla="*/ 35 h 930"/>
                <a:gd name="T12" fmla="*/ 68 w 126"/>
                <a:gd name="T13" fmla="*/ 48 h 930"/>
                <a:gd name="T14" fmla="*/ 65 w 126"/>
                <a:gd name="T15" fmla="*/ 61 h 930"/>
                <a:gd name="T16" fmla="*/ 65 w 126"/>
                <a:gd name="T17" fmla="*/ 78 h 930"/>
                <a:gd name="T18" fmla="*/ 65 w 126"/>
                <a:gd name="T19" fmla="*/ 387 h 930"/>
                <a:gd name="T20" fmla="*/ 61 w 126"/>
                <a:gd name="T21" fmla="*/ 404 h 930"/>
                <a:gd name="T22" fmla="*/ 57 w 126"/>
                <a:gd name="T23" fmla="*/ 417 h 930"/>
                <a:gd name="T24" fmla="*/ 53 w 126"/>
                <a:gd name="T25" fmla="*/ 430 h 930"/>
                <a:gd name="T26" fmla="*/ 45 w 126"/>
                <a:gd name="T27" fmla="*/ 443 h 930"/>
                <a:gd name="T28" fmla="*/ 34 w 126"/>
                <a:gd name="T29" fmla="*/ 452 h 930"/>
                <a:gd name="T30" fmla="*/ 26 w 126"/>
                <a:gd name="T31" fmla="*/ 461 h 930"/>
                <a:gd name="T32" fmla="*/ 15 w 126"/>
                <a:gd name="T33" fmla="*/ 465 h 930"/>
                <a:gd name="T34" fmla="*/ 0 w 126"/>
                <a:gd name="T35" fmla="*/ 465 h 930"/>
                <a:gd name="T36" fmla="*/ 15 w 126"/>
                <a:gd name="T37" fmla="*/ 465 h 930"/>
                <a:gd name="T38" fmla="*/ 26 w 126"/>
                <a:gd name="T39" fmla="*/ 469 h 930"/>
                <a:gd name="T40" fmla="*/ 34 w 126"/>
                <a:gd name="T41" fmla="*/ 478 h 930"/>
                <a:gd name="T42" fmla="*/ 45 w 126"/>
                <a:gd name="T43" fmla="*/ 487 h 930"/>
                <a:gd name="T44" fmla="*/ 53 w 126"/>
                <a:gd name="T45" fmla="*/ 500 h 930"/>
                <a:gd name="T46" fmla="*/ 57 w 126"/>
                <a:gd name="T47" fmla="*/ 513 h 930"/>
                <a:gd name="T48" fmla="*/ 61 w 126"/>
                <a:gd name="T49" fmla="*/ 526 h 930"/>
                <a:gd name="T50" fmla="*/ 65 w 126"/>
                <a:gd name="T51" fmla="*/ 543 h 930"/>
                <a:gd name="T52" fmla="*/ 65 w 126"/>
                <a:gd name="T53" fmla="*/ 852 h 930"/>
                <a:gd name="T54" fmla="*/ 65 w 126"/>
                <a:gd name="T55" fmla="*/ 865 h 930"/>
                <a:gd name="T56" fmla="*/ 68 w 126"/>
                <a:gd name="T57" fmla="*/ 882 h 930"/>
                <a:gd name="T58" fmla="*/ 72 w 126"/>
                <a:gd name="T59" fmla="*/ 895 h 930"/>
                <a:gd name="T60" fmla="*/ 80 w 126"/>
                <a:gd name="T61" fmla="*/ 904 h 930"/>
                <a:gd name="T62" fmla="*/ 91 w 126"/>
                <a:gd name="T63" fmla="*/ 917 h 930"/>
                <a:gd name="T64" fmla="*/ 99 w 126"/>
                <a:gd name="T65" fmla="*/ 921 h 930"/>
                <a:gd name="T66" fmla="*/ 114 w 126"/>
                <a:gd name="T67" fmla="*/ 926 h 930"/>
                <a:gd name="T68" fmla="*/ 126 w 126"/>
                <a:gd name="T69" fmla="*/ 930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6" h="930">
                  <a:moveTo>
                    <a:pt x="126" y="0"/>
                  </a:moveTo>
                  <a:lnTo>
                    <a:pt x="114" y="4"/>
                  </a:lnTo>
                  <a:lnTo>
                    <a:pt x="99" y="9"/>
                  </a:lnTo>
                  <a:lnTo>
                    <a:pt x="91" y="13"/>
                  </a:lnTo>
                  <a:lnTo>
                    <a:pt x="80" y="22"/>
                  </a:lnTo>
                  <a:lnTo>
                    <a:pt x="72" y="35"/>
                  </a:lnTo>
                  <a:lnTo>
                    <a:pt x="68" y="48"/>
                  </a:lnTo>
                  <a:lnTo>
                    <a:pt x="65" y="61"/>
                  </a:lnTo>
                  <a:lnTo>
                    <a:pt x="65" y="78"/>
                  </a:lnTo>
                  <a:lnTo>
                    <a:pt x="65" y="387"/>
                  </a:lnTo>
                  <a:lnTo>
                    <a:pt x="61" y="404"/>
                  </a:lnTo>
                  <a:lnTo>
                    <a:pt x="57" y="417"/>
                  </a:lnTo>
                  <a:lnTo>
                    <a:pt x="53" y="430"/>
                  </a:lnTo>
                  <a:lnTo>
                    <a:pt x="45" y="443"/>
                  </a:lnTo>
                  <a:lnTo>
                    <a:pt x="34" y="452"/>
                  </a:lnTo>
                  <a:lnTo>
                    <a:pt x="26" y="461"/>
                  </a:lnTo>
                  <a:lnTo>
                    <a:pt x="15" y="465"/>
                  </a:lnTo>
                  <a:lnTo>
                    <a:pt x="0" y="465"/>
                  </a:lnTo>
                  <a:lnTo>
                    <a:pt x="15" y="465"/>
                  </a:lnTo>
                  <a:lnTo>
                    <a:pt x="26" y="469"/>
                  </a:lnTo>
                  <a:lnTo>
                    <a:pt x="34" y="478"/>
                  </a:lnTo>
                  <a:lnTo>
                    <a:pt x="45" y="487"/>
                  </a:lnTo>
                  <a:lnTo>
                    <a:pt x="53" y="500"/>
                  </a:lnTo>
                  <a:lnTo>
                    <a:pt x="57" y="513"/>
                  </a:lnTo>
                  <a:lnTo>
                    <a:pt x="61" y="526"/>
                  </a:lnTo>
                  <a:lnTo>
                    <a:pt x="65" y="543"/>
                  </a:lnTo>
                  <a:lnTo>
                    <a:pt x="65" y="852"/>
                  </a:lnTo>
                  <a:lnTo>
                    <a:pt x="65" y="865"/>
                  </a:lnTo>
                  <a:lnTo>
                    <a:pt x="68" y="882"/>
                  </a:lnTo>
                  <a:lnTo>
                    <a:pt x="72" y="895"/>
                  </a:lnTo>
                  <a:lnTo>
                    <a:pt x="80" y="904"/>
                  </a:lnTo>
                  <a:lnTo>
                    <a:pt x="91" y="917"/>
                  </a:lnTo>
                  <a:lnTo>
                    <a:pt x="99" y="921"/>
                  </a:lnTo>
                  <a:lnTo>
                    <a:pt x="114" y="926"/>
                  </a:lnTo>
                  <a:lnTo>
                    <a:pt x="126" y="930"/>
                  </a:lnTo>
                </a:path>
              </a:pathLst>
            </a:custGeom>
            <a:noFill/>
            <a:ln w="38100" cmpd="sng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7701" name="Rectangle 85"/>
            <p:cNvSpPr>
              <a:spLocks noChangeArrowheads="1"/>
            </p:cNvSpPr>
            <p:nvPr/>
          </p:nvSpPr>
          <p:spPr bwMode="auto">
            <a:xfrm>
              <a:off x="1328" y="2551"/>
              <a:ext cx="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100">
                  <a:solidFill>
                    <a:schemeClr val="accent2"/>
                  </a:solidFill>
                  <a:latin typeface="Times New Roman" pitchFamily="18" charset="0"/>
                </a:rPr>
                <a:t>2</a:t>
              </a:r>
              <a:endParaRPr lang="en-US" altLang="zh-CN" b="0">
                <a:solidFill>
                  <a:schemeClr val="accent2"/>
                </a:solidFill>
                <a:latin typeface="Verdana" pitchFamily="34" charset="0"/>
              </a:endParaRPr>
            </a:p>
          </p:txBody>
        </p:sp>
        <p:sp>
          <p:nvSpPr>
            <p:cNvPr id="367702" name="Rectangle 86"/>
            <p:cNvSpPr>
              <a:spLocks noChangeArrowheads="1"/>
            </p:cNvSpPr>
            <p:nvPr/>
          </p:nvSpPr>
          <p:spPr bwMode="auto">
            <a:xfrm>
              <a:off x="1400" y="2525"/>
              <a:ext cx="62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400">
                  <a:solidFill>
                    <a:schemeClr val="accent2"/>
                  </a:solidFill>
                  <a:latin typeface="Times New Roman" pitchFamily="18" charset="0"/>
                </a:rPr>
                <a:t>n</a:t>
              </a:r>
              <a:endParaRPr lang="en-US" altLang="zh-CN" b="0">
                <a:solidFill>
                  <a:schemeClr val="accent2"/>
                </a:solidFill>
                <a:latin typeface="Verdana" pitchFamily="34" charset="0"/>
              </a:endParaRPr>
            </a:p>
          </p:txBody>
        </p:sp>
        <p:sp>
          <p:nvSpPr>
            <p:cNvPr id="367703" name="Rectangle 87"/>
            <p:cNvSpPr>
              <a:spLocks noChangeArrowheads="1"/>
            </p:cNvSpPr>
            <p:nvPr/>
          </p:nvSpPr>
          <p:spPr bwMode="auto">
            <a:xfrm>
              <a:off x="1477" y="2560"/>
              <a:ext cx="169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zh-CN" altLang="en-US" sz="21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个</a:t>
              </a:r>
              <a:endParaRPr lang="zh-CN" altLang="en-US" b="0">
                <a:latin typeface="Verdana" pitchFamily="34" charset="0"/>
              </a:endParaRPr>
            </a:p>
          </p:txBody>
        </p:sp>
        <p:sp>
          <p:nvSpPr>
            <p:cNvPr id="367704" name="Rectangle 88"/>
            <p:cNvSpPr>
              <a:spLocks noChangeArrowheads="1"/>
            </p:cNvSpPr>
            <p:nvPr/>
          </p:nvSpPr>
          <p:spPr bwMode="auto">
            <a:xfrm>
              <a:off x="1626" y="2560"/>
              <a:ext cx="85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1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 </a:t>
              </a:r>
              <a:endParaRPr lang="en-US" altLang="zh-CN" b="0">
                <a:latin typeface="Verdana" pitchFamily="34" charset="0"/>
              </a:endParaRPr>
            </a:p>
          </p:txBody>
        </p:sp>
        <p:sp>
          <p:nvSpPr>
            <p:cNvPr id="367705" name="Rectangle 89"/>
            <p:cNvSpPr>
              <a:spLocks noChangeArrowheads="1"/>
            </p:cNvSpPr>
            <p:nvPr/>
          </p:nvSpPr>
          <p:spPr bwMode="auto">
            <a:xfrm>
              <a:off x="1328" y="2777"/>
              <a:ext cx="338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zh-CN" altLang="en-US" sz="21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输入</a:t>
              </a:r>
              <a:endParaRPr lang="zh-CN" altLang="en-US" b="0">
                <a:latin typeface="Verdana" pitchFamily="34" charset="0"/>
              </a:endParaRPr>
            </a:p>
          </p:txBody>
        </p:sp>
        <p:sp>
          <p:nvSpPr>
            <p:cNvPr id="367706" name="Rectangle 90"/>
            <p:cNvSpPr>
              <a:spLocks noChangeArrowheads="1"/>
            </p:cNvSpPr>
            <p:nvPr/>
          </p:nvSpPr>
          <p:spPr bwMode="auto">
            <a:xfrm>
              <a:off x="1626" y="2833"/>
              <a:ext cx="28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4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altLang="zh-CN" b="0">
                <a:latin typeface="Verdana" pitchFamily="34" charset="0"/>
              </a:endParaRPr>
            </a:p>
          </p:txBody>
        </p:sp>
      </p:grpSp>
      <p:grpSp>
        <p:nvGrpSpPr>
          <p:cNvPr id="367707" name="Group 91"/>
          <p:cNvGrpSpPr>
            <a:grpSpLocks/>
          </p:cNvGrpSpPr>
          <p:nvPr/>
        </p:nvGrpSpPr>
        <p:grpSpPr bwMode="auto">
          <a:xfrm>
            <a:off x="5403850" y="3824288"/>
            <a:ext cx="1412875" cy="1476375"/>
            <a:chOff x="3404" y="2264"/>
            <a:chExt cx="890" cy="930"/>
          </a:xfrm>
        </p:grpSpPr>
        <p:sp>
          <p:nvSpPr>
            <p:cNvPr id="367708" name="Freeform 92"/>
            <p:cNvSpPr>
              <a:spLocks/>
            </p:cNvSpPr>
            <p:nvPr/>
          </p:nvSpPr>
          <p:spPr bwMode="auto">
            <a:xfrm>
              <a:off x="3404" y="2264"/>
              <a:ext cx="122" cy="930"/>
            </a:xfrm>
            <a:custGeom>
              <a:avLst/>
              <a:gdLst>
                <a:gd name="T0" fmla="*/ 0 w 122"/>
                <a:gd name="T1" fmla="*/ 0 h 930"/>
                <a:gd name="T2" fmla="*/ 11 w 122"/>
                <a:gd name="T3" fmla="*/ 0 h 930"/>
                <a:gd name="T4" fmla="*/ 23 w 122"/>
                <a:gd name="T5" fmla="*/ 8 h 930"/>
                <a:gd name="T6" fmla="*/ 34 w 122"/>
                <a:gd name="T7" fmla="*/ 13 h 930"/>
                <a:gd name="T8" fmla="*/ 42 w 122"/>
                <a:gd name="T9" fmla="*/ 22 h 930"/>
                <a:gd name="T10" fmla="*/ 50 w 122"/>
                <a:gd name="T11" fmla="*/ 35 h 930"/>
                <a:gd name="T12" fmla="*/ 53 w 122"/>
                <a:gd name="T13" fmla="*/ 48 h 930"/>
                <a:gd name="T14" fmla="*/ 57 w 122"/>
                <a:gd name="T15" fmla="*/ 61 h 930"/>
                <a:gd name="T16" fmla="*/ 61 w 122"/>
                <a:gd name="T17" fmla="*/ 78 h 930"/>
                <a:gd name="T18" fmla="*/ 61 w 122"/>
                <a:gd name="T19" fmla="*/ 387 h 930"/>
                <a:gd name="T20" fmla="*/ 61 w 122"/>
                <a:gd name="T21" fmla="*/ 404 h 930"/>
                <a:gd name="T22" fmla="*/ 65 w 122"/>
                <a:gd name="T23" fmla="*/ 417 h 930"/>
                <a:gd name="T24" fmla="*/ 72 w 122"/>
                <a:gd name="T25" fmla="*/ 430 h 930"/>
                <a:gd name="T26" fmla="*/ 80 w 122"/>
                <a:gd name="T27" fmla="*/ 443 h 930"/>
                <a:gd name="T28" fmla="*/ 88 w 122"/>
                <a:gd name="T29" fmla="*/ 452 h 930"/>
                <a:gd name="T30" fmla="*/ 99 w 122"/>
                <a:gd name="T31" fmla="*/ 456 h 930"/>
                <a:gd name="T32" fmla="*/ 111 w 122"/>
                <a:gd name="T33" fmla="*/ 460 h 930"/>
                <a:gd name="T34" fmla="*/ 122 w 122"/>
                <a:gd name="T35" fmla="*/ 465 h 930"/>
                <a:gd name="T36" fmla="*/ 111 w 122"/>
                <a:gd name="T37" fmla="*/ 465 h 930"/>
                <a:gd name="T38" fmla="*/ 99 w 122"/>
                <a:gd name="T39" fmla="*/ 469 h 930"/>
                <a:gd name="T40" fmla="*/ 88 w 122"/>
                <a:gd name="T41" fmla="*/ 478 h 930"/>
                <a:gd name="T42" fmla="*/ 80 w 122"/>
                <a:gd name="T43" fmla="*/ 487 h 930"/>
                <a:gd name="T44" fmla="*/ 72 w 122"/>
                <a:gd name="T45" fmla="*/ 500 h 930"/>
                <a:gd name="T46" fmla="*/ 65 w 122"/>
                <a:gd name="T47" fmla="*/ 513 h 930"/>
                <a:gd name="T48" fmla="*/ 61 w 122"/>
                <a:gd name="T49" fmla="*/ 526 h 930"/>
                <a:gd name="T50" fmla="*/ 61 w 122"/>
                <a:gd name="T51" fmla="*/ 543 h 930"/>
                <a:gd name="T52" fmla="*/ 61 w 122"/>
                <a:gd name="T53" fmla="*/ 852 h 930"/>
                <a:gd name="T54" fmla="*/ 57 w 122"/>
                <a:gd name="T55" fmla="*/ 865 h 930"/>
                <a:gd name="T56" fmla="*/ 53 w 122"/>
                <a:gd name="T57" fmla="*/ 882 h 930"/>
                <a:gd name="T58" fmla="*/ 50 w 122"/>
                <a:gd name="T59" fmla="*/ 895 h 930"/>
                <a:gd name="T60" fmla="*/ 42 w 122"/>
                <a:gd name="T61" fmla="*/ 904 h 930"/>
                <a:gd name="T62" fmla="*/ 34 w 122"/>
                <a:gd name="T63" fmla="*/ 917 h 930"/>
                <a:gd name="T64" fmla="*/ 23 w 122"/>
                <a:gd name="T65" fmla="*/ 921 h 930"/>
                <a:gd name="T66" fmla="*/ 11 w 122"/>
                <a:gd name="T67" fmla="*/ 925 h 930"/>
                <a:gd name="T68" fmla="*/ 0 w 122"/>
                <a:gd name="T69" fmla="*/ 930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2" h="930">
                  <a:moveTo>
                    <a:pt x="0" y="0"/>
                  </a:moveTo>
                  <a:lnTo>
                    <a:pt x="11" y="0"/>
                  </a:lnTo>
                  <a:lnTo>
                    <a:pt x="23" y="8"/>
                  </a:lnTo>
                  <a:lnTo>
                    <a:pt x="34" y="13"/>
                  </a:lnTo>
                  <a:lnTo>
                    <a:pt x="42" y="22"/>
                  </a:lnTo>
                  <a:lnTo>
                    <a:pt x="50" y="35"/>
                  </a:lnTo>
                  <a:lnTo>
                    <a:pt x="53" y="48"/>
                  </a:lnTo>
                  <a:lnTo>
                    <a:pt x="57" y="61"/>
                  </a:lnTo>
                  <a:lnTo>
                    <a:pt x="61" y="78"/>
                  </a:lnTo>
                  <a:lnTo>
                    <a:pt x="61" y="387"/>
                  </a:lnTo>
                  <a:lnTo>
                    <a:pt x="61" y="404"/>
                  </a:lnTo>
                  <a:lnTo>
                    <a:pt x="65" y="417"/>
                  </a:lnTo>
                  <a:lnTo>
                    <a:pt x="72" y="430"/>
                  </a:lnTo>
                  <a:lnTo>
                    <a:pt x="80" y="443"/>
                  </a:lnTo>
                  <a:lnTo>
                    <a:pt x="88" y="452"/>
                  </a:lnTo>
                  <a:lnTo>
                    <a:pt x="99" y="456"/>
                  </a:lnTo>
                  <a:lnTo>
                    <a:pt x="111" y="460"/>
                  </a:lnTo>
                  <a:lnTo>
                    <a:pt x="122" y="465"/>
                  </a:lnTo>
                  <a:lnTo>
                    <a:pt x="111" y="465"/>
                  </a:lnTo>
                  <a:lnTo>
                    <a:pt x="99" y="469"/>
                  </a:lnTo>
                  <a:lnTo>
                    <a:pt x="88" y="478"/>
                  </a:lnTo>
                  <a:lnTo>
                    <a:pt x="80" y="487"/>
                  </a:lnTo>
                  <a:lnTo>
                    <a:pt x="72" y="500"/>
                  </a:lnTo>
                  <a:lnTo>
                    <a:pt x="65" y="513"/>
                  </a:lnTo>
                  <a:lnTo>
                    <a:pt x="61" y="526"/>
                  </a:lnTo>
                  <a:lnTo>
                    <a:pt x="61" y="543"/>
                  </a:lnTo>
                  <a:lnTo>
                    <a:pt x="61" y="852"/>
                  </a:lnTo>
                  <a:lnTo>
                    <a:pt x="57" y="865"/>
                  </a:lnTo>
                  <a:lnTo>
                    <a:pt x="53" y="882"/>
                  </a:lnTo>
                  <a:lnTo>
                    <a:pt x="50" y="895"/>
                  </a:lnTo>
                  <a:lnTo>
                    <a:pt x="42" y="904"/>
                  </a:lnTo>
                  <a:lnTo>
                    <a:pt x="34" y="917"/>
                  </a:lnTo>
                  <a:lnTo>
                    <a:pt x="23" y="921"/>
                  </a:lnTo>
                  <a:lnTo>
                    <a:pt x="11" y="925"/>
                  </a:lnTo>
                  <a:lnTo>
                    <a:pt x="0" y="930"/>
                  </a:lnTo>
                </a:path>
              </a:pathLst>
            </a:custGeom>
            <a:noFill/>
            <a:ln w="38100" cmpd="sng">
              <a:solidFill>
                <a:srgbClr val="CC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7709" name="Rectangle 93"/>
            <p:cNvSpPr>
              <a:spLocks noChangeArrowheads="1"/>
            </p:cNvSpPr>
            <p:nvPr/>
          </p:nvSpPr>
          <p:spPr bwMode="auto">
            <a:xfrm>
              <a:off x="3637" y="2529"/>
              <a:ext cx="93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100" i="1">
                  <a:solidFill>
                    <a:schemeClr val="accent2"/>
                  </a:solidFill>
                  <a:latin typeface="Times New Roman" pitchFamily="18" charset="0"/>
                  <a:ea typeface="楷体_GB2312" pitchFamily="49" charset="-122"/>
                </a:rPr>
                <a:t>n</a:t>
              </a:r>
              <a:endParaRPr lang="en-US" altLang="zh-CN" b="0" i="1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sp>
          <p:nvSpPr>
            <p:cNvPr id="367710" name="Rectangle 94"/>
            <p:cNvSpPr>
              <a:spLocks noChangeArrowheads="1"/>
            </p:cNvSpPr>
            <p:nvPr/>
          </p:nvSpPr>
          <p:spPr bwMode="auto">
            <a:xfrm>
              <a:off x="3747" y="2529"/>
              <a:ext cx="507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zh-CN" altLang="en-US" sz="21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位二进</a:t>
              </a:r>
              <a:endParaRPr lang="zh-CN" altLang="en-US" b="0">
                <a:latin typeface="Verdana" pitchFamily="34" charset="0"/>
              </a:endParaRPr>
            </a:p>
          </p:txBody>
        </p:sp>
        <p:sp>
          <p:nvSpPr>
            <p:cNvPr id="367711" name="Rectangle 95"/>
            <p:cNvSpPr>
              <a:spLocks noChangeArrowheads="1"/>
            </p:cNvSpPr>
            <p:nvPr/>
          </p:nvSpPr>
          <p:spPr bwMode="auto">
            <a:xfrm>
              <a:off x="3618" y="2747"/>
              <a:ext cx="676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zh-CN" altLang="en-US" sz="21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制码输出</a:t>
              </a:r>
              <a:endParaRPr lang="zh-CN" altLang="en-US" b="0">
                <a:latin typeface="Verdana" pitchFamily="34" charset="0"/>
              </a:endParaRPr>
            </a:p>
          </p:txBody>
        </p:sp>
        <p:sp>
          <p:nvSpPr>
            <p:cNvPr id="367712" name="Rectangle 96"/>
            <p:cNvSpPr>
              <a:spLocks noChangeArrowheads="1"/>
            </p:cNvSpPr>
            <p:nvPr/>
          </p:nvSpPr>
          <p:spPr bwMode="auto">
            <a:xfrm>
              <a:off x="4213" y="2811"/>
              <a:ext cx="52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3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 </a:t>
              </a:r>
              <a:endParaRPr lang="en-US" altLang="zh-CN" b="0">
                <a:latin typeface="Verdana" pitchFamily="34" charset="0"/>
              </a:endParaRPr>
            </a:p>
          </p:txBody>
        </p:sp>
      </p:grp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67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6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7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7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87" name="Rectangle 23"/>
          <p:cNvSpPr>
            <a:spLocks noChangeArrowheads="1"/>
          </p:cNvSpPr>
          <p:nvPr/>
        </p:nvSpPr>
        <p:spPr bwMode="auto">
          <a:xfrm>
            <a:off x="684213" y="1052513"/>
            <a:ext cx="59055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</a:rPr>
              <a:t>(1) 4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</a:rPr>
              <a:t>线─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</a:rPr>
              <a:t>2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</a:rPr>
              <a:t>线普通二进制编码器 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</a:rPr>
              <a:t>(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</a:rPr>
              <a:t>设计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</a:rPr>
              <a:t>)</a:t>
            </a:r>
          </a:p>
        </p:txBody>
      </p:sp>
      <p:grpSp>
        <p:nvGrpSpPr>
          <p:cNvPr id="369688" name="Group 24"/>
          <p:cNvGrpSpPr>
            <a:grpSpLocks/>
          </p:cNvGrpSpPr>
          <p:nvPr/>
        </p:nvGrpSpPr>
        <p:grpSpPr bwMode="auto">
          <a:xfrm>
            <a:off x="5003800" y="1868488"/>
            <a:ext cx="3971925" cy="3232150"/>
            <a:chOff x="2958" y="969"/>
            <a:chExt cx="2502" cy="2036"/>
          </a:xfrm>
        </p:grpSpPr>
        <p:sp>
          <p:nvSpPr>
            <p:cNvPr id="369689" name="Rectangle 25" descr="羊皮纸"/>
            <p:cNvSpPr>
              <a:spLocks noChangeArrowheads="1"/>
            </p:cNvSpPr>
            <p:nvPr/>
          </p:nvSpPr>
          <p:spPr bwMode="auto">
            <a:xfrm>
              <a:off x="4608" y="1632"/>
              <a:ext cx="816" cy="1344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endParaRPr lang="en-GB" altLang="zh-CN" sz="2400" b="0">
                <a:solidFill>
                  <a:srgbClr val="000066"/>
                </a:solidFill>
                <a:latin typeface="Times New Roman" pitchFamily="18" charset="0"/>
              </a:endParaRPr>
            </a:p>
          </p:txBody>
        </p:sp>
        <p:sp>
          <p:nvSpPr>
            <p:cNvPr id="369690" name="Rectangle 26" descr="羊皮纸"/>
            <p:cNvSpPr>
              <a:spLocks noChangeArrowheads="1"/>
            </p:cNvSpPr>
            <p:nvPr/>
          </p:nvSpPr>
          <p:spPr bwMode="auto">
            <a:xfrm>
              <a:off x="4216" y="2660"/>
              <a:ext cx="402" cy="34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>
                  <a:solidFill>
                    <a:srgbClr val="000066"/>
                  </a:solidFill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369691" name="Rectangle 27" descr="羊皮纸"/>
            <p:cNvSpPr>
              <a:spLocks noChangeArrowheads="1"/>
            </p:cNvSpPr>
            <p:nvPr/>
          </p:nvSpPr>
          <p:spPr bwMode="auto">
            <a:xfrm>
              <a:off x="3779" y="2660"/>
              <a:ext cx="437" cy="34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>
                  <a:solidFill>
                    <a:srgbClr val="000066"/>
                  </a:solidFill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369692" name="Rectangle 28" descr="羊皮纸"/>
            <p:cNvSpPr>
              <a:spLocks noChangeArrowheads="1"/>
            </p:cNvSpPr>
            <p:nvPr/>
          </p:nvSpPr>
          <p:spPr bwMode="auto">
            <a:xfrm>
              <a:off x="3368" y="2660"/>
              <a:ext cx="411" cy="34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>
                  <a:solidFill>
                    <a:srgbClr val="000066"/>
                  </a:solidFill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369693" name="Rectangle 29" descr="羊皮纸"/>
            <p:cNvSpPr>
              <a:spLocks noChangeArrowheads="1"/>
            </p:cNvSpPr>
            <p:nvPr/>
          </p:nvSpPr>
          <p:spPr bwMode="auto">
            <a:xfrm>
              <a:off x="2958" y="2660"/>
              <a:ext cx="410" cy="34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>
                  <a:solidFill>
                    <a:srgbClr val="000066"/>
                  </a:solidFill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369694" name="Rectangle 30" descr="羊皮纸"/>
            <p:cNvSpPr>
              <a:spLocks noChangeArrowheads="1"/>
            </p:cNvSpPr>
            <p:nvPr/>
          </p:nvSpPr>
          <p:spPr bwMode="auto">
            <a:xfrm>
              <a:off x="4216" y="2314"/>
              <a:ext cx="402" cy="346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>
                  <a:solidFill>
                    <a:srgbClr val="000066"/>
                  </a:solidFill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369695" name="Rectangle 31" descr="羊皮纸"/>
            <p:cNvSpPr>
              <a:spLocks noChangeArrowheads="1"/>
            </p:cNvSpPr>
            <p:nvPr/>
          </p:nvSpPr>
          <p:spPr bwMode="auto">
            <a:xfrm>
              <a:off x="3792" y="2304"/>
              <a:ext cx="437" cy="346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>
                  <a:solidFill>
                    <a:srgbClr val="000066"/>
                  </a:solidFill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369696" name="Rectangle 32" descr="羊皮纸"/>
            <p:cNvSpPr>
              <a:spLocks noChangeArrowheads="1"/>
            </p:cNvSpPr>
            <p:nvPr/>
          </p:nvSpPr>
          <p:spPr bwMode="auto">
            <a:xfrm>
              <a:off x="3368" y="2314"/>
              <a:ext cx="411" cy="346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>
                  <a:solidFill>
                    <a:srgbClr val="000066"/>
                  </a:solidFill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369697" name="Rectangle 33" descr="羊皮纸"/>
            <p:cNvSpPr>
              <a:spLocks noChangeArrowheads="1"/>
            </p:cNvSpPr>
            <p:nvPr/>
          </p:nvSpPr>
          <p:spPr bwMode="auto">
            <a:xfrm>
              <a:off x="2958" y="2314"/>
              <a:ext cx="410" cy="346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>
                  <a:solidFill>
                    <a:srgbClr val="000066"/>
                  </a:solidFill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369698" name="Rectangle 34" descr="羊皮纸"/>
            <p:cNvSpPr>
              <a:spLocks noChangeArrowheads="1"/>
            </p:cNvSpPr>
            <p:nvPr/>
          </p:nvSpPr>
          <p:spPr bwMode="auto">
            <a:xfrm>
              <a:off x="4216" y="1968"/>
              <a:ext cx="402" cy="346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>
                  <a:solidFill>
                    <a:srgbClr val="000066"/>
                  </a:solidFill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369699" name="Rectangle 35" descr="羊皮纸"/>
            <p:cNvSpPr>
              <a:spLocks noChangeArrowheads="1"/>
            </p:cNvSpPr>
            <p:nvPr/>
          </p:nvSpPr>
          <p:spPr bwMode="auto">
            <a:xfrm>
              <a:off x="3779" y="1968"/>
              <a:ext cx="437" cy="346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>
                  <a:solidFill>
                    <a:srgbClr val="000066"/>
                  </a:solidFill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369700" name="Rectangle 36" descr="羊皮纸"/>
            <p:cNvSpPr>
              <a:spLocks noChangeArrowheads="1"/>
            </p:cNvSpPr>
            <p:nvPr/>
          </p:nvSpPr>
          <p:spPr bwMode="auto">
            <a:xfrm>
              <a:off x="3381" y="1968"/>
              <a:ext cx="411" cy="346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>
                  <a:solidFill>
                    <a:srgbClr val="000066"/>
                  </a:solidFill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369701" name="Rectangle 37" descr="羊皮纸"/>
            <p:cNvSpPr>
              <a:spLocks noChangeArrowheads="1"/>
            </p:cNvSpPr>
            <p:nvPr/>
          </p:nvSpPr>
          <p:spPr bwMode="auto">
            <a:xfrm>
              <a:off x="2958" y="1968"/>
              <a:ext cx="410" cy="346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>
                  <a:solidFill>
                    <a:srgbClr val="000066"/>
                  </a:solidFill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369702" name="Rectangle 38" descr="羊皮纸"/>
            <p:cNvSpPr>
              <a:spLocks noChangeArrowheads="1"/>
            </p:cNvSpPr>
            <p:nvPr/>
          </p:nvSpPr>
          <p:spPr bwMode="auto">
            <a:xfrm>
              <a:off x="4216" y="1627"/>
              <a:ext cx="402" cy="34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>
                  <a:solidFill>
                    <a:srgbClr val="000066"/>
                  </a:solidFill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369703" name="Rectangle 39" descr="羊皮纸"/>
            <p:cNvSpPr>
              <a:spLocks noChangeArrowheads="1"/>
            </p:cNvSpPr>
            <p:nvPr/>
          </p:nvSpPr>
          <p:spPr bwMode="auto">
            <a:xfrm>
              <a:off x="3779" y="1627"/>
              <a:ext cx="437" cy="34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>
                  <a:solidFill>
                    <a:srgbClr val="000066"/>
                  </a:solidFill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369704" name="Rectangle 40" descr="羊皮纸"/>
            <p:cNvSpPr>
              <a:spLocks noChangeArrowheads="1"/>
            </p:cNvSpPr>
            <p:nvPr/>
          </p:nvSpPr>
          <p:spPr bwMode="auto">
            <a:xfrm>
              <a:off x="3368" y="1627"/>
              <a:ext cx="411" cy="34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>
                  <a:solidFill>
                    <a:srgbClr val="000066"/>
                  </a:solidFill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369705" name="Rectangle 41" descr="羊皮纸"/>
            <p:cNvSpPr>
              <a:spLocks noChangeArrowheads="1"/>
            </p:cNvSpPr>
            <p:nvPr/>
          </p:nvSpPr>
          <p:spPr bwMode="auto">
            <a:xfrm>
              <a:off x="2958" y="1627"/>
              <a:ext cx="410" cy="34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>
                  <a:solidFill>
                    <a:srgbClr val="000066"/>
                  </a:solidFill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369706" name="Rectangle 42" descr="羊皮纸"/>
            <p:cNvSpPr>
              <a:spLocks noChangeArrowheads="1"/>
            </p:cNvSpPr>
            <p:nvPr/>
          </p:nvSpPr>
          <p:spPr bwMode="auto">
            <a:xfrm>
              <a:off x="5011" y="1282"/>
              <a:ext cx="410" cy="34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 i="1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altLang="zh-CN" sz="2400" b="0" baseline="-30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</a:p>
          </p:txBody>
        </p:sp>
        <p:sp>
          <p:nvSpPr>
            <p:cNvPr id="369707" name="Rectangle 43" descr="羊皮纸"/>
            <p:cNvSpPr>
              <a:spLocks noChangeArrowheads="1"/>
            </p:cNvSpPr>
            <p:nvPr/>
          </p:nvSpPr>
          <p:spPr bwMode="auto">
            <a:xfrm>
              <a:off x="4618" y="1282"/>
              <a:ext cx="393" cy="34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 i="1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altLang="zh-CN" sz="2400" b="0" baseline="-30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  <p:sp>
          <p:nvSpPr>
            <p:cNvPr id="369708" name="Rectangle 44" descr="羊皮纸"/>
            <p:cNvSpPr>
              <a:spLocks noChangeArrowheads="1"/>
            </p:cNvSpPr>
            <p:nvPr/>
          </p:nvSpPr>
          <p:spPr bwMode="auto">
            <a:xfrm>
              <a:off x="4216" y="1282"/>
              <a:ext cx="402" cy="34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 i="1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altLang="zh-CN" sz="2400" b="0" baseline="-30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  <p:sp>
          <p:nvSpPr>
            <p:cNvPr id="369709" name="Rectangle 45" descr="羊皮纸"/>
            <p:cNvSpPr>
              <a:spLocks noChangeArrowheads="1"/>
            </p:cNvSpPr>
            <p:nvPr/>
          </p:nvSpPr>
          <p:spPr bwMode="auto">
            <a:xfrm>
              <a:off x="3779" y="1282"/>
              <a:ext cx="437" cy="34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 i="1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altLang="zh-CN" sz="2400" b="0" baseline="-30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  <p:sp>
          <p:nvSpPr>
            <p:cNvPr id="369710" name="Rectangle 46" descr="羊皮纸"/>
            <p:cNvSpPr>
              <a:spLocks noChangeArrowheads="1"/>
            </p:cNvSpPr>
            <p:nvPr/>
          </p:nvSpPr>
          <p:spPr bwMode="auto">
            <a:xfrm>
              <a:off x="3368" y="1282"/>
              <a:ext cx="411" cy="34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 i="1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altLang="zh-CN" sz="2400" b="0" baseline="-30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  <p:sp>
          <p:nvSpPr>
            <p:cNvPr id="369711" name="Rectangle 47" descr="羊皮纸"/>
            <p:cNvSpPr>
              <a:spLocks noChangeArrowheads="1"/>
            </p:cNvSpPr>
            <p:nvPr/>
          </p:nvSpPr>
          <p:spPr bwMode="auto">
            <a:xfrm>
              <a:off x="2958" y="1282"/>
              <a:ext cx="410" cy="34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 i="1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altLang="zh-CN" sz="2400" b="0" baseline="-300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altLang="zh-CN" sz="2400" b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  <p:sp>
          <p:nvSpPr>
            <p:cNvPr id="369712" name="Line 48" descr="羊皮纸"/>
            <p:cNvSpPr>
              <a:spLocks noChangeShapeType="1"/>
            </p:cNvSpPr>
            <p:nvPr/>
          </p:nvSpPr>
          <p:spPr bwMode="auto">
            <a:xfrm>
              <a:off x="2958" y="1282"/>
              <a:ext cx="2463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713" name="Line 49" descr="羊皮纸"/>
            <p:cNvSpPr>
              <a:spLocks noChangeShapeType="1"/>
            </p:cNvSpPr>
            <p:nvPr/>
          </p:nvSpPr>
          <p:spPr bwMode="auto">
            <a:xfrm>
              <a:off x="2958" y="1627"/>
              <a:ext cx="24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714" name="Line 50" descr="羊皮纸"/>
            <p:cNvSpPr>
              <a:spLocks noChangeShapeType="1"/>
            </p:cNvSpPr>
            <p:nvPr/>
          </p:nvSpPr>
          <p:spPr bwMode="auto">
            <a:xfrm>
              <a:off x="2958" y="1968"/>
              <a:ext cx="24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715" name="Line 51" descr="羊皮纸"/>
            <p:cNvSpPr>
              <a:spLocks noChangeShapeType="1"/>
            </p:cNvSpPr>
            <p:nvPr/>
          </p:nvSpPr>
          <p:spPr bwMode="auto">
            <a:xfrm>
              <a:off x="2958" y="2314"/>
              <a:ext cx="24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716" name="Line 52" descr="羊皮纸"/>
            <p:cNvSpPr>
              <a:spLocks noChangeShapeType="1"/>
            </p:cNvSpPr>
            <p:nvPr/>
          </p:nvSpPr>
          <p:spPr bwMode="auto">
            <a:xfrm>
              <a:off x="2958" y="2660"/>
              <a:ext cx="24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717" name="Line 53" descr="羊皮纸"/>
            <p:cNvSpPr>
              <a:spLocks noChangeShapeType="1"/>
            </p:cNvSpPr>
            <p:nvPr/>
          </p:nvSpPr>
          <p:spPr bwMode="auto">
            <a:xfrm>
              <a:off x="2958" y="3005"/>
              <a:ext cx="2463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718" name="Line 54" descr="羊皮纸"/>
            <p:cNvSpPr>
              <a:spLocks noChangeShapeType="1"/>
            </p:cNvSpPr>
            <p:nvPr/>
          </p:nvSpPr>
          <p:spPr bwMode="auto">
            <a:xfrm>
              <a:off x="2958" y="1282"/>
              <a:ext cx="0" cy="1723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719" name="Line 55" descr="羊皮纸"/>
            <p:cNvSpPr>
              <a:spLocks noChangeShapeType="1"/>
            </p:cNvSpPr>
            <p:nvPr/>
          </p:nvSpPr>
          <p:spPr bwMode="auto">
            <a:xfrm>
              <a:off x="3368" y="1282"/>
              <a:ext cx="0" cy="17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720" name="Line 56" descr="羊皮纸"/>
            <p:cNvSpPr>
              <a:spLocks noChangeShapeType="1"/>
            </p:cNvSpPr>
            <p:nvPr/>
          </p:nvSpPr>
          <p:spPr bwMode="auto">
            <a:xfrm>
              <a:off x="3779" y="1282"/>
              <a:ext cx="0" cy="17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721" name="Line 57" descr="羊皮纸"/>
            <p:cNvSpPr>
              <a:spLocks noChangeShapeType="1"/>
            </p:cNvSpPr>
            <p:nvPr/>
          </p:nvSpPr>
          <p:spPr bwMode="auto">
            <a:xfrm>
              <a:off x="4216" y="1282"/>
              <a:ext cx="0" cy="17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722" name="Line 58" descr="羊皮纸"/>
            <p:cNvSpPr>
              <a:spLocks noChangeShapeType="1"/>
            </p:cNvSpPr>
            <p:nvPr/>
          </p:nvSpPr>
          <p:spPr bwMode="auto">
            <a:xfrm>
              <a:off x="4618" y="1282"/>
              <a:ext cx="0" cy="17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723" name="Line 59" descr="羊皮纸"/>
            <p:cNvSpPr>
              <a:spLocks noChangeShapeType="1"/>
            </p:cNvSpPr>
            <p:nvPr/>
          </p:nvSpPr>
          <p:spPr bwMode="auto">
            <a:xfrm>
              <a:off x="5011" y="1282"/>
              <a:ext cx="0" cy="17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724" name="Line 60" descr="羊皮纸"/>
            <p:cNvSpPr>
              <a:spLocks noChangeShapeType="1"/>
            </p:cNvSpPr>
            <p:nvPr/>
          </p:nvSpPr>
          <p:spPr bwMode="auto">
            <a:xfrm>
              <a:off x="5421" y="1282"/>
              <a:ext cx="0" cy="1723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725" name="Text Box 61"/>
            <p:cNvSpPr txBox="1">
              <a:spLocks noChangeArrowheads="1"/>
            </p:cNvSpPr>
            <p:nvPr/>
          </p:nvSpPr>
          <p:spPr bwMode="auto">
            <a:xfrm>
              <a:off x="3277" y="969"/>
              <a:ext cx="218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（</a:t>
              </a: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2</a:t>
              </a:r>
              <a:r>
                <a:rPr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）逻辑功能表</a:t>
              </a:r>
            </a:p>
          </p:txBody>
        </p:sp>
      </p:grpSp>
      <p:sp>
        <p:nvSpPr>
          <p:cNvPr id="369726" name="Oval 62"/>
          <p:cNvSpPr>
            <a:spLocks noChangeArrowheads="1"/>
          </p:cNvSpPr>
          <p:nvPr/>
        </p:nvSpPr>
        <p:spPr bwMode="auto">
          <a:xfrm>
            <a:off x="5076825" y="2901950"/>
            <a:ext cx="533400" cy="5334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9727" name="Oval 63"/>
          <p:cNvSpPr>
            <a:spLocks noChangeArrowheads="1"/>
          </p:cNvSpPr>
          <p:nvPr/>
        </p:nvSpPr>
        <p:spPr bwMode="auto">
          <a:xfrm>
            <a:off x="5724525" y="3435350"/>
            <a:ext cx="533400" cy="5334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9728" name="Oval 64"/>
          <p:cNvSpPr>
            <a:spLocks noChangeArrowheads="1"/>
          </p:cNvSpPr>
          <p:nvPr/>
        </p:nvSpPr>
        <p:spPr bwMode="auto">
          <a:xfrm>
            <a:off x="6372225" y="3968750"/>
            <a:ext cx="533400" cy="5334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9729" name="Oval 65"/>
          <p:cNvSpPr>
            <a:spLocks noChangeArrowheads="1"/>
          </p:cNvSpPr>
          <p:nvPr/>
        </p:nvSpPr>
        <p:spPr bwMode="auto">
          <a:xfrm>
            <a:off x="7065963" y="4575175"/>
            <a:ext cx="533400" cy="5334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9730" name="Text Box 66"/>
          <p:cNvSpPr txBox="1">
            <a:spLocks noChangeArrowheads="1"/>
          </p:cNvSpPr>
          <p:nvPr/>
        </p:nvSpPr>
        <p:spPr bwMode="auto">
          <a:xfrm>
            <a:off x="4895850" y="5278438"/>
            <a:ext cx="4248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编码器的输入为高电平有效。</a:t>
            </a:r>
          </a:p>
        </p:txBody>
      </p:sp>
      <p:grpSp>
        <p:nvGrpSpPr>
          <p:cNvPr id="369731" name="Group 67"/>
          <p:cNvGrpSpPr>
            <a:grpSpLocks/>
          </p:cNvGrpSpPr>
          <p:nvPr/>
        </p:nvGrpSpPr>
        <p:grpSpPr bwMode="auto">
          <a:xfrm>
            <a:off x="250825" y="1700213"/>
            <a:ext cx="4006850" cy="3362325"/>
            <a:chOff x="384" y="969"/>
            <a:chExt cx="2524" cy="2118"/>
          </a:xfrm>
        </p:grpSpPr>
        <p:sp>
          <p:nvSpPr>
            <p:cNvPr id="369732" name="AutoShape 68"/>
            <p:cNvSpPr>
              <a:spLocks noChangeArrowheads="1"/>
            </p:cNvSpPr>
            <p:nvPr/>
          </p:nvSpPr>
          <p:spPr bwMode="auto">
            <a:xfrm>
              <a:off x="384" y="1263"/>
              <a:ext cx="2496" cy="1824"/>
            </a:xfrm>
            <a:prstGeom prst="roundRect">
              <a:avLst>
                <a:gd name="adj" fmla="val 16667"/>
              </a:avLst>
            </a:prstGeom>
            <a:solidFill>
              <a:schemeClr val="bg1">
                <a:alpha val="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69733" name="Object 69"/>
            <p:cNvGraphicFramePr>
              <a:graphicFrameLocks noChangeAspect="1"/>
            </p:cNvGraphicFramePr>
            <p:nvPr/>
          </p:nvGraphicFramePr>
          <p:xfrm>
            <a:off x="954" y="1488"/>
            <a:ext cx="1355" cy="1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" name="图片" r:id="rId4" imgW="866880" imgH="809640" progId="Word.Picture.8">
                    <p:embed/>
                  </p:oleObj>
                </mc:Choice>
                <mc:Fallback>
                  <p:oleObj name="图片" r:id="rId4" imgW="866880" imgH="809640" progId="Word.Picture.8">
                    <p:embed/>
                    <p:pic>
                      <p:nvPicPr>
                        <p:cNvPr id="369733" name="Object 6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54" y="1488"/>
                          <a:ext cx="1355" cy="12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>
                                  <a:alpha val="0"/>
                                </a:srgbClr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9734" name="Text Box 70"/>
            <p:cNvSpPr txBox="1">
              <a:spLocks noChangeArrowheads="1"/>
            </p:cNvSpPr>
            <p:nvPr/>
          </p:nvSpPr>
          <p:spPr bwMode="auto">
            <a:xfrm>
              <a:off x="725" y="969"/>
              <a:ext cx="218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   </a:t>
              </a:r>
              <a:r>
                <a:rPr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（</a:t>
              </a: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a</a:t>
              </a:r>
              <a:r>
                <a:rPr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）逻辑框图</a:t>
              </a:r>
            </a:p>
          </p:txBody>
        </p:sp>
      </p:grpSp>
      <p:grpSp>
        <p:nvGrpSpPr>
          <p:cNvPr id="369735" name="Group 71"/>
          <p:cNvGrpSpPr>
            <a:grpSpLocks/>
          </p:cNvGrpSpPr>
          <p:nvPr/>
        </p:nvGrpSpPr>
        <p:grpSpPr bwMode="auto">
          <a:xfrm>
            <a:off x="250825" y="2973388"/>
            <a:ext cx="792163" cy="1198562"/>
            <a:chOff x="3264" y="1392"/>
            <a:chExt cx="477" cy="1002"/>
          </a:xfrm>
        </p:grpSpPr>
        <p:sp>
          <p:nvSpPr>
            <p:cNvPr id="369736" name="Text Box 72"/>
            <p:cNvSpPr txBox="1">
              <a:spLocks noChangeArrowheads="1"/>
            </p:cNvSpPr>
            <p:nvPr/>
          </p:nvSpPr>
          <p:spPr bwMode="auto">
            <a:xfrm>
              <a:off x="3264" y="1488"/>
              <a:ext cx="240" cy="720"/>
            </a:xfrm>
            <a:prstGeom prst="rect">
              <a:avLst/>
            </a:prstGeom>
            <a:solidFill>
              <a:srgbClr val="FFCC00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4</a:t>
              </a:r>
              <a:r>
                <a:rPr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输入</a:t>
              </a:r>
            </a:p>
          </p:txBody>
        </p:sp>
        <p:sp>
          <p:nvSpPr>
            <p:cNvPr id="369737" name="AutoShape 73"/>
            <p:cNvSpPr>
              <a:spLocks/>
            </p:cNvSpPr>
            <p:nvPr/>
          </p:nvSpPr>
          <p:spPr bwMode="auto">
            <a:xfrm>
              <a:off x="3552" y="1392"/>
              <a:ext cx="189" cy="1002"/>
            </a:xfrm>
            <a:prstGeom prst="leftBrace">
              <a:avLst>
                <a:gd name="adj1" fmla="val 44180"/>
                <a:gd name="adj2" fmla="val 50000"/>
              </a:avLst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69738" name="Group 74"/>
          <p:cNvGrpSpPr>
            <a:grpSpLocks/>
          </p:cNvGrpSpPr>
          <p:nvPr/>
        </p:nvGrpSpPr>
        <p:grpSpPr bwMode="auto">
          <a:xfrm>
            <a:off x="3302000" y="2757488"/>
            <a:ext cx="622300" cy="1828800"/>
            <a:chOff x="2304" y="1536"/>
            <a:chExt cx="392" cy="1152"/>
          </a:xfrm>
        </p:grpSpPr>
        <p:sp>
          <p:nvSpPr>
            <p:cNvPr id="369739" name="Text Box 75"/>
            <p:cNvSpPr txBox="1">
              <a:spLocks noChangeArrowheads="1"/>
            </p:cNvSpPr>
            <p:nvPr/>
          </p:nvSpPr>
          <p:spPr bwMode="auto">
            <a:xfrm>
              <a:off x="2428" y="1536"/>
              <a:ext cx="268" cy="1152"/>
            </a:xfrm>
            <a:prstGeom prst="rect">
              <a:avLst/>
            </a:prstGeom>
            <a:solidFill>
              <a:srgbClr val="00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/>
            <a:lstStyle/>
            <a:p>
              <a:pPr algn="just"/>
              <a:r>
                <a:rPr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二进制码输出</a:t>
              </a:r>
            </a:p>
          </p:txBody>
        </p:sp>
        <p:sp>
          <p:nvSpPr>
            <p:cNvPr id="369740" name="AutoShape 76"/>
            <p:cNvSpPr>
              <a:spLocks/>
            </p:cNvSpPr>
            <p:nvPr/>
          </p:nvSpPr>
          <p:spPr bwMode="auto">
            <a:xfrm>
              <a:off x="2304" y="1755"/>
              <a:ext cx="44" cy="450"/>
            </a:xfrm>
            <a:prstGeom prst="rightBrace">
              <a:avLst>
                <a:gd name="adj1" fmla="val 85227"/>
                <a:gd name="adj2" fmla="val 48213"/>
              </a:avLst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69741" name="Group 77"/>
          <p:cNvGrpSpPr>
            <a:grpSpLocks/>
          </p:cNvGrpSpPr>
          <p:nvPr/>
        </p:nvGrpSpPr>
        <p:grpSpPr bwMode="auto">
          <a:xfrm>
            <a:off x="7740650" y="4567238"/>
            <a:ext cx="1198563" cy="685800"/>
            <a:chOff x="4618" y="2660"/>
            <a:chExt cx="803" cy="345"/>
          </a:xfrm>
        </p:grpSpPr>
        <p:sp>
          <p:nvSpPr>
            <p:cNvPr id="369742" name="Rectangle 78"/>
            <p:cNvSpPr>
              <a:spLocks noChangeArrowheads="1"/>
            </p:cNvSpPr>
            <p:nvPr/>
          </p:nvSpPr>
          <p:spPr bwMode="auto">
            <a:xfrm>
              <a:off x="5011" y="2660"/>
              <a:ext cx="410" cy="345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>
                  <a:solidFill>
                    <a:srgbClr val="000066"/>
                  </a:solidFill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369743" name="Rectangle 79"/>
            <p:cNvSpPr>
              <a:spLocks noChangeArrowheads="1"/>
            </p:cNvSpPr>
            <p:nvPr/>
          </p:nvSpPr>
          <p:spPr bwMode="auto">
            <a:xfrm>
              <a:off x="4618" y="2660"/>
              <a:ext cx="393" cy="345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>
                  <a:solidFill>
                    <a:srgbClr val="000066"/>
                  </a:solidFill>
                  <a:latin typeface="Times New Roman" pitchFamily="18" charset="0"/>
                </a:rPr>
                <a:t>1</a:t>
              </a:r>
            </a:p>
          </p:txBody>
        </p:sp>
      </p:grpSp>
      <p:grpSp>
        <p:nvGrpSpPr>
          <p:cNvPr id="369744" name="Group 80"/>
          <p:cNvGrpSpPr>
            <a:grpSpLocks/>
          </p:cNvGrpSpPr>
          <p:nvPr/>
        </p:nvGrpSpPr>
        <p:grpSpPr bwMode="auto">
          <a:xfrm>
            <a:off x="7740650" y="3968750"/>
            <a:ext cx="1122363" cy="549275"/>
            <a:chOff x="4618" y="2314"/>
            <a:chExt cx="803" cy="346"/>
          </a:xfrm>
        </p:grpSpPr>
        <p:sp>
          <p:nvSpPr>
            <p:cNvPr id="369745" name="Rectangle 81"/>
            <p:cNvSpPr>
              <a:spLocks noChangeArrowheads="1"/>
            </p:cNvSpPr>
            <p:nvPr/>
          </p:nvSpPr>
          <p:spPr bwMode="auto">
            <a:xfrm>
              <a:off x="5011" y="2314"/>
              <a:ext cx="410" cy="34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>
                  <a:solidFill>
                    <a:srgbClr val="000066"/>
                  </a:solidFill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369746" name="Rectangle 82"/>
            <p:cNvSpPr>
              <a:spLocks noChangeArrowheads="1"/>
            </p:cNvSpPr>
            <p:nvPr/>
          </p:nvSpPr>
          <p:spPr bwMode="auto">
            <a:xfrm>
              <a:off x="4618" y="2314"/>
              <a:ext cx="393" cy="34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>
                  <a:solidFill>
                    <a:srgbClr val="000066"/>
                  </a:solidFill>
                  <a:latin typeface="Times New Roman" pitchFamily="18" charset="0"/>
                </a:rPr>
                <a:t>1</a:t>
              </a:r>
            </a:p>
          </p:txBody>
        </p:sp>
      </p:grpSp>
      <p:grpSp>
        <p:nvGrpSpPr>
          <p:cNvPr id="369747" name="Group 83"/>
          <p:cNvGrpSpPr>
            <a:grpSpLocks/>
          </p:cNvGrpSpPr>
          <p:nvPr/>
        </p:nvGrpSpPr>
        <p:grpSpPr bwMode="auto">
          <a:xfrm>
            <a:off x="7745413" y="3435350"/>
            <a:ext cx="1219200" cy="549275"/>
            <a:chOff x="4618" y="1968"/>
            <a:chExt cx="803" cy="346"/>
          </a:xfrm>
        </p:grpSpPr>
        <p:sp>
          <p:nvSpPr>
            <p:cNvPr id="369748" name="Rectangle 84"/>
            <p:cNvSpPr>
              <a:spLocks noChangeArrowheads="1"/>
            </p:cNvSpPr>
            <p:nvPr/>
          </p:nvSpPr>
          <p:spPr bwMode="auto">
            <a:xfrm>
              <a:off x="5011" y="1968"/>
              <a:ext cx="410" cy="34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>
                  <a:solidFill>
                    <a:srgbClr val="000066"/>
                  </a:solidFill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369749" name="Rectangle 85"/>
            <p:cNvSpPr>
              <a:spLocks noChangeArrowheads="1"/>
            </p:cNvSpPr>
            <p:nvPr/>
          </p:nvSpPr>
          <p:spPr bwMode="auto">
            <a:xfrm>
              <a:off x="4618" y="1968"/>
              <a:ext cx="393" cy="34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>
                  <a:solidFill>
                    <a:srgbClr val="000066"/>
                  </a:solidFill>
                  <a:latin typeface="Times New Roman" pitchFamily="18" charset="0"/>
                </a:rPr>
                <a:t>0</a:t>
              </a:r>
            </a:p>
          </p:txBody>
        </p:sp>
      </p:grpSp>
      <p:grpSp>
        <p:nvGrpSpPr>
          <p:cNvPr id="369750" name="Group 86"/>
          <p:cNvGrpSpPr>
            <a:grpSpLocks/>
          </p:cNvGrpSpPr>
          <p:nvPr/>
        </p:nvGrpSpPr>
        <p:grpSpPr bwMode="auto">
          <a:xfrm>
            <a:off x="7772400" y="2901950"/>
            <a:ext cx="1198563" cy="541338"/>
            <a:chOff x="4618" y="1627"/>
            <a:chExt cx="803" cy="341"/>
          </a:xfrm>
        </p:grpSpPr>
        <p:sp>
          <p:nvSpPr>
            <p:cNvPr id="369751" name="Rectangle 87"/>
            <p:cNvSpPr>
              <a:spLocks noChangeArrowheads="1"/>
            </p:cNvSpPr>
            <p:nvPr/>
          </p:nvSpPr>
          <p:spPr bwMode="auto">
            <a:xfrm>
              <a:off x="5011" y="1627"/>
              <a:ext cx="410" cy="341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>
                  <a:solidFill>
                    <a:srgbClr val="000066"/>
                  </a:solidFill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369752" name="Rectangle 88"/>
            <p:cNvSpPr>
              <a:spLocks noChangeArrowheads="1"/>
            </p:cNvSpPr>
            <p:nvPr/>
          </p:nvSpPr>
          <p:spPr bwMode="auto">
            <a:xfrm>
              <a:off x="4618" y="1627"/>
              <a:ext cx="393" cy="341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400" b="0">
                  <a:solidFill>
                    <a:srgbClr val="000066"/>
                  </a:solidFill>
                  <a:latin typeface="Times New Roman" pitchFamily="18" charset="0"/>
                </a:rPr>
                <a:t>0</a:t>
              </a:r>
            </a:p>
          </p:txBody>
        </p:sp>
      </p:grpSp>
      <p:sp>
        <p:nvSpPr>
          <p:cNvPr id="369753" name="Rectangle 89"/>
          <p:cNvSpPr>
            <a:spLocks noChangeArrowheads="1"/>
          </p:cNvSpPr>
          <p:nvPr/>
        </p:nvSpPr>
        <p:spPr bwMode="auto">
          <a:xfrm>
            <a:off x="1042988" y="477838"/>
            <a:ext cx="3094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2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、编码器的工作原理</a:t>
            </a:r>
          </a:p>
        </p:txBody>
      </p:sp>
      <p:sp>
        <p:nvSpPr>
          <p:cNvPr id="369754" name="Rectangle 90"/>
          <p:cNvSpPr>
            <a:spLocks noChangeArrowheads="1"/>
          </p:cNvSpPr>
          <p:nvPr/>
        </p:nvSpPr>
        <p:spPr bwMode="auto">
          <a:xfrm>
            <a:off x="0" y="3071813"/>
            <a:ext cx="4540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269875"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endParaRPr kumimoji="0" lang="zh-CN" altLang="zh-CN" sz="1800" b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369755" name="Object 91"/>
          <p:cNvGraphicFramePr>
            <a:graphicFrameLocks noChangeAspect="1"/>
          </p:cNvGraphicFramePr>
          <p:nvPr/>
        </p:nvGraphicFramePr>
        <p:xfrm>
          <a:off x="468313" y="4679950"/>
          <a:ext cx="3816350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公式" r:id="rId6" imgW="1447560" imgH="419040" progId="Equation.3">
                  <p:embed/>
                </p:oleObj>
              </mc:Choice>
              <mc:Fallback>
                <p:oleObj name="公式" r:id="rId6" imgW="1447560" imgH="419040" progId="Equation.3">
                  <p:embed/>
                  <p:pic>
                    <p:nvPicPr>
                      <p:cNvPr id="369755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4679950"/>
                        <a:ext cx="3816350" cy="1111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9757" name="Rectangle 93"/>
          <p:cNvSpPr>
            <a:spLocks noChangeArrowheads="1"/>
          </p:cNvSpPr>
          <p:nvPr/>
        </p:nvSpPr>
        <p:spPr bwMode="auto">
          <a:xfrm>
            <a:off x="1187450" y="5805488"/>
            <a:ext cx="418465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kumimoji="1" lang="zh-CN" altLang="en-US" sz="2400">
                <a:solidFill>
                  <a:schemeClr val="accent2"/>
                </a:solidFill>
                <a:latin typeface="黑体" pitchFamily="49" charset="-122"/>
              </a:rPr>
              <a:t>该表达式是否可以再简化？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9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69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9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69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69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369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369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369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3697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69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726" grpId="0" animBg="1"/>
      <p:bldP spid="369727" grpId="0" animBg="1"/>
      <p:bldP spid="369728" grpId="0" animBg="1"/>
      <p:bldP spid="369729" grpId="0" animBg="1"/>
      <p:bldP spid="369730" grpId="0" autoUpdateAnimBg="0"/>
      <p:bldP spid="369757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719" name="Rectangle 31"/>
          <p:cNvSpPr>
            <a:spLocks noChangeArrowheads="1"/>
          </p:cNvSpPr>
          <p:nvPr/>
        </p:nvSpPr>
        <p:spPr bwMode="auto">
          <a:xfrm>
            <a:off x="3233738" y="3717925"/>
            <a:ext cx="463550" cy="2087563"/>
          </a:xfrm>
          <a:prstGeom prst="rect">
            <a:avLst/>
          </a:prstGeom>
          <a:noFill/>
          <a:ln w="19050">
            <a:solidFill>
              <a:srgbClr val="FFCC66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0720" name="Rectangle 32"/>
          <p:cNvSpPr>
            <a:spLocks noChangeArrowheads="1"/>
          </p:cNvSpPr>
          <p:nvPr/>
        </p:nvSpPr>
        <p:spPr bwMode="auto">
          <a:xfrm>
            <a:off x="5580063" y="3933825"/>
            <a:ext cx="431800" cy="1727200"/>
          </a:xfrm>
          <a:prstGeom prst="rect">
            <a:avLst/>
          </a:prstGeom>
          <a:noFill/>
          <a:ln w="19050">
            <a:solidFill>
              <a:srgbClr val="009900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0724" name="Rectangle 36"/>
          <p:cNvSpPr>
            <a:spLocks noChangeArrowheads="1"/>
          </p:cNvSpPr>
          <p:nvPr/>
        </p:nvSpPr>
        <p:spPr bwMode="auto">
          <a:xfrm>
            <a:off x="-325438" y="1844675"/>
            <a:ext cx="450851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266700"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endParaRPr kumimoji="0" lang="zh-CN" altLang="zh-CN" sz="1800" b="0">
              <a:solidFill>
                <a:schemeClr val="folHlink"/>
              </a:solidFill>
              <a:latin typeface="Arial" pitchFamily="34" charset="0"/>
            </a:endParaRPr>
          </a:p>
        </p:txBody>
      </p:sp>
      <p:sp>
        <p:nvSpPr>
          <p:cNvPr id="370725" name="Text Box 37"/>
          <p:cNvSpPr txBox="1">
            <a:spLocks noChangeArrowheads="1"/>
          </p:cNvSpPr>
          <p:nvPr/>
        </p:nvSpPr>
        <p:spPr bwMode="auto">
          <a:xfrm>
            <a:off x="684213" y="1341438"/>
            <a:ext cx="7848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上述是将输入的其它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12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种组合对应的输出看做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0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。如果看做无关项，则表达式为</a:t>
            </a:r>
          </a:p>
        </p:txBody>
      </p:sp>
      <p:graphicFrame>
        <p:nvGraphicFramePr>
          <p:cNvPr id="370726" name="Object 38"/>
          <p:cNvGraphicFramePr>
            <a:graphicFrameLocks noChangeAspect="1"/>
          </p:cNvGraphicFramePr>
          <p:nvPr/>
        </p:nvGraphicFramePr>
        <p:xfrm>
          <a:off x="3779838" y="2420938"/>
          <a:ext cx="1657350" cy="1046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公式" r:id="rId4" imgW="724214" imgH="457399" progId="Equation.3">
                  <p:embed/>
                </p:oleObj>
              </mc:Choice>
              <mc:Fallback>
                <p:oleObj name="公式" r:id="rId4" imgW="724214" imgH="457399" progId="Equation.3">
                  <p:embed/>
                  <p:pic>
                    <p:nvPicPr>
                      <p:cNvPr id="370726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2420938"/>
                        <a:ext cx="1657350" cy="1046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0728" name="Object 40"/>
          <p:cNvGraphicFramePr>
            <a:graphicFrameLocks noChangeAspect="1"/>
          </p:cNvGraphicFramePr>
          <p:nvPr/>
        </p:nvGraphicFramePr>
        <p:xfrm>
          <a:off x="3276600" y="3789363"/>
          <a:ext cx="2663825" cy="178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图片" r:id="rId6" imgW="1402324" imgH="930461" progId="Word.Picture.8">
                  <p:embed/>
                </p:oleObj>
              </mc:Choice>
              <mc:Fallback>
                <p:oleObj name="图片" r:id="rId6" imgW="1402324" imgH="930461" progId="Word.Picture.8">
                  <p:embed/>
                  <p:pic>
                    <p:nvPicPr>
                      <p:cNvPr id="370728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340"/>
                      <a:stretch>
                        <a:fillRect/>
                      </a:stretch>
                    </p:blipFill>
                    <p:spPr bwMode="auto">
                      <a:xfrm>
                        <a:off x="3276600" y="3789363"/>
                        <a:ext cx="2663825" cy="1789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7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70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70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719" grpId="0" animBg="1"/>
      <p:bldP spid="3707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97" name="Rectangle 13"/>
          <p:cNvSpPr>
            <a:spLocks noChangeArrowheads="1"/>
          </p:cNvSpPr>
          <p:nvPr/>
        </p:nvSpPr>
        <p:spPr bwMode="auto">
          <a:xfrm>
            <a:off x="647700" y="1484313"/>
            <a:ext cx="3348038" cy="241300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4798" name="Rectangle 14"/>
          <p:cNvSpPr>
            <a:spLocks noChangeArrowheads="1"/>
          </p:cNvSpPr>
          <p:nvPr/>
        </p:nvSpPr>
        <p:spPr bwMode="auto">
          <a:xfrm>
            <a:off x="0" y="25209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74799" name="Rectangle 15"/>
          <p:cNvSpPr>
            <a:spLocks noChangeArrowheads="1"/>
          </p:cNvSpPr>
          <p:nvPr/>
        </p:nvSpPr>
        <p:spPr bwMode="auto">
          <a:xfrm>
            <a:off x="0" y="25209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74800" name="Text Box 16"/>
          <p:cNvSpPr txBox="1">
            <a:spLocks noChangeArrowheads="1"/>
          </p:cNvSpPr>
          <p:nvPr/>
        </p:nvSpPr>
        <p:spPr bwMode="auto">
          <a:xfrm>
            <a:off x="5127625" y="1784350"/>
            <a:ext cx="4016375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当只有</a:t>
            </a:r>
            <a:r>
              <a:rPr lang="en-US" altLang="zh-CN" sz="2400" i="1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I</a:t>
            </a:r>
            <a:r>
              <a:rPr lang="en-US" altLang="zh-CN" sz="2400" baseline="-250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3</a:t>
            </a:r>
            <a:r>
              <a:rPr lang="zh-CN" altLang="en-US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为</a:t>
            </a:r>
            <a:r>
              <a:rPr lang="en-US" altLang="zh-CN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zh-CN" altLang="en-US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时，</a:t>
            </a:r>
          </a:p>
          <a:p>
            <a:pPr algn="l">
              <a:spcBef>
                <a:spcPct val="50000"/>
              </a:spcBef>
            </a:pPr>
            <a:r>
              <a:rPr lang="en-US" altLang="zh-CN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Y</a:t>
            </a:r>
            <a:r>
              <a:rPr lang="en-US" altLang="zh-CN" sz="2400" baseline="-250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en-US" altLang="zh-CN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Y</a:t>
            </a:r>
            <a:r>
              <a:rPr lang="en-US" altLang="zh-CN" sz="2400" baseline="-250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0 </a:t>
            </a:r>
            <a:r>
              <a:rPr lang="en-US" altLang="zh-CN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= </a:t>
            </a:r>
            <a:r>
              <a:rPr lang="zh-CN" altLang="en-US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？</a:t>
            </a:r>
          </a:p>
        </p:txBody>
      </p:sp>
      <p:sp>
        <p:nvSpPr>
          <p:cNvPr id="374801" name="Text Box 17"/>
          <p:cNvSpPr txBox="1">
            <a:spLocks noChangeArrowheads="1"/>
          </p:cNvSpPr>
          <p:nvPr/>
        </p:nvSpPr>
        <p:spPr bwMode="auto">
          <a:xfrm>
            <a:off x="6640513" y="2359025"/>
            <a:ext cx="1654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Y</a:t>
            </a:r>
            <a:r>
              <a:rPr lang="en-US" altLang="zh-CN" sz="2400" baseline="-250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en-US" altLang="zh-CN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Y</a:t>
            </a:r>
            <a:r>
              <a:rPr lang="en-US" altLang="zh-CN" sz="2400" baseline="-250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0 </a:t>
            </a:r>
            <a:r>
              <a:rPr lang="en-US" altLang="zh-CN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= 11</a:t>
            </a:r>
          </a:p>
        </p:txBody>
      </p:sp>
      <p:sp>
        <p:nvSpPr>
          <p:cNvPr id="374802" name="Text Box 18"/>
          <p:cNvSpPr txBox="1">
            <a:spLocks noChangeArrowheads="1"/>
          </p:cNvSpPr>
          <p:nvPr/>
        </p:nvSpPr>
        <p:spPr bwMode="auto">
          <a:xfrm>
            <a:off x="5435600" y="4797425"/>
            <a:ext cx="3240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无法输出有效编码。</a:t>
            </a:r>
          </a:p>
        </p:txBody>
      </p:sp>
      <p:sp>
        <p:nvSpPr>
          <p:cNvPr id="374803" name="Text Box 19"/>
          <p:cNvSpPr txBox="1">
            <a:spLocks noChangeArrowheads="1"/>
          </p:cNvSpPr>
          <p:nvPr/>
        </p:nvSpPr>
        <p:spPr bwMode="auto">
          <a:xfrm>
            <a:off x="287338" y="5408613"/>
            <a:ext cx="83169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 algn="l">
              <a:spcBef>
                <a:spcPct val="50000"/>
              </a:spcBef>
            </a:pPr>
            <a:r>
              <a:rPr lang="zh-CN" altLang="en-US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结论：普通编码器不能同时输入两个以上的有效编码信号</a:t>
            </a:r>
          </a:p>
        </p:txBody>
      </p:sp>
      <p:sp>
        <p:nvSpPr>
          <p:cNvPr id="374805" name="Text Box 21"/>
          <p:cNvSpPr txBox="1">
            <a:spLocks noChangeArrowheads="1"/>
          </p:cNvSpPr>
          <p:nvPr/>
        </p:nvSpPr>
        <p:spPr bwMode="auto">
          <a:xfrm>
            <a:off x="5364163" y="3284538"/>
            <a:ext cx="3600450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400" i="1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I</a:t>
            </a:r>
            <a:r>
              <a:rPr lang="en-US" altLang="zh-CN" sz="2400" baseline="-250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en-US" altLang="zh-CN" sz="2400" i="1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= I</a:t>
            </a:r>
            <a:r>
              <a:rPr lang="en-US" altLang="zh-CN" sz="2400" baseline="-250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2 </a:t>
            </a:r>
            <a:r>
              <a:rPr lang="en-US" altLang="zh-CN" sz="2400" i="1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= </a:t>
            </a:r>
            <a:r>
              <a:rPr lang="en-US" altLang="zh-CN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1  , </a:t>
            </a:r>
            <a:r>
              <a:rPr lang="en-US" altLang="zh-CN" sz="2400" i="1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I</a:t>
            </a:r>
            <a:r>
              <a:rPr lang="en-US" altLang="zh-CN" sz="2400" baseline="-250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0</a:t>
            </a:r>
            <a:r>
              <a:rPr lang="en-US" altLang="zh-CN" sz="2400" i="1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= I</a:t>
            </a:r>
            <a:r>
              <a:rPr lang="en-US" altLang="zh-CN" sz="2400" baseline="-250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en-US" altLang="zh-CN" sz="2400" i="1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= </a:t>
            </a:r>
            <a:r>
              <a:rPr lang="en-US" altLang="zh-CN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0</a:t>
            </a:r>
            <a:r>
              <a:rPr lang="zh-CN" altLang="en-US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时，</a:t>
            </a:r>
          </a:p>
          <a:p>
            <a:pPr algn="l">
              <a:spcBef>
                <a:spcPct val="50000"/>
              </a:spcBef>
            </a:pPr>
            <a:r>
              <a:rPr lang="en-US" altLang="zh-CN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Y</a:t>
            </a:r>
            <a:r>
              <a:rPr lang="en-US" altLang="zh-CN" sz="2400" baseline="-250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en-US" altLang="zh-CN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Y</a:t>
            </a:r>
            <a:r>
              <a:rPr lang="en-US" altLang="zh-CN" sz="2400" baseline="-250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0 </a:t>
            </a:r>
            <a:r>
              <a:rPr lang="en-US" altLang="zh-CN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= </a:t>
            </a:r>
            <a:r>
              <a:rPr lang="zh-CN" altLang="en-US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？</a:t>
            </a:r>
          </a:p>
        </p:txBody>
      </p:sp>
      <p:sp>
        <p:nvSpPr>
          <p:cNvPr id="374806" name="Text Box 22"/>
          <p:cNvSpPr txBox="1">
            <a:spLocks noChangeArrowheads="1"/>
          </p:cNvSpPr>
          <p:nvPr/>
        </p:nvSpPr>
        <p:spPr bwMode="auto">
          <a:xfrm>
            <a:off x="6948488" y="3789363"/>
            <a:ext cx="1654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Y</a:t>
            </a:r>
            <a:r>
              <a:rPr lang="en-US" altLang="zh-CN" sz="2400" baseline="-250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en-US" altLang="zh-CN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Y</a:t>
            </a:r>
            <a:r>
              <a:rPr lang="en-US" altLang="zh-CN" sz="2400" baseline="-250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0 </a:t>
            </a:r>
            <a:r>
              <a:rPr lang="en-US" altLang="zh-CN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= 11</a:t>
            </a:r>
          </a:p>
        </p:txBody>
      </p:sp>
      <p:graphicFrame>
        <p:nvGraphicFramePr>
          <p:cNvPr id="374821" name="Object 37"/>
          <p:cNvGraphicFramePr>
            <a:graphicFrameLocks noGrp="1" noChangeAspect="1"/>
          </p:cNvGraphicFramePr>
          <p:nvPr>
            <p:ph/>
          </p:nvPr>
        </p:nvGraphicFramePr>
        <p:xfrm>
          <a:off x="827088" y="1665288"/>
          <a:ext cx="2989262" cy="198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图片" r:id="rId3" imgW="1402324" imgH="930461" progId="Word.Picture.8">
                  <p:embed/>
                </p:oleObj>
              </mc:Choice>
              <mc:Fallback>
                <p:oleObj name="图片" r:id="rId3" imgW="1402324" imgH="930461" progId="Word.Picture.8">
                  <p:embed/>
                  <p:pic>
                    <p:nvPicPr>
                      <p:cNvPr id="374821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340"/>
                      <a:stretch>
                        <a:fillRect/>
                      </a:stretch>
                    </p:blipFill>
                    <p:spPr bwMode="auto">
                      <a:xfrm>
                        <a:off x="827088" y="1665288"/>
                        <a:ext cx="2989262" cy="198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4823" name="Text Box 39"/>
          <p:cNvSpPr txBox="1">
            <a:spLocks noChangeArrowheads="1"/>
          </p:cNvSpPr>
          <p:nvPr/>
        </p:nvSpPr>
        <p:spPr bwMode="auto">
          <a:xfrm>
            <a:off x="684213" y="441325"/>
            <a:ext cx="784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4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若有</a:t>
            </a:r>
            <a:r>
              <a:rPr lang="en-US" altLang="zh-CN" sz="24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2</a:t>
            </a:r>
            <a:r>
              <a:rPr lang="zh-CN" altLang="en-US" sz="24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个以上的输入为有效信号？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74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74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74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74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74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74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4800" grpId="0" autoUpdateAnimBg="0"/>
      <p:bldP spid="374801" grpId="0" autoUpdateAnimBg="0"/>
      <p:bldP spid="374802" grpId="0" autoUpdateAnimBg="0"/>
      <p:bldP spid="374803" grpId="0" autoUpdateAnimBg="0"/>
      <p:bldP spid="374805" grpId="0" autoUpdateAnimBg="0"/>
      <p:bldP spid="374806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21" name="Rectangle 9"/>
          <p:cNvSpPr>
            <a:spLocks noChangeArrowheads="1"/>
          </p:cNvSpPr>
          <p:nvPr/>
        </p:nvSpPr>
        <p:spPr bwMode="auto">
          <a:xfrm>
            <a:off x="7308850" y="2098675"/>
            <a:ext cx="431800" cy="50482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1722" name="Rectangle 10"/>
          <p:cNvSpPr>
            <a:spLocks noChangeArrowheads="1"/>
          </p:cNvSpPr>
          <p:nvPr/>
        </p:nvSpPr>
        <p:spPr bwMode="auto">
          <a:xfrm>
            <a:off x="7308850" y="3035300"/>
            <a:ext cx="431800" cy="2665413"/>
          </a:xfrm>
          <a:prstGeom prst="rect">
            <a:avLst/>
          </a:prstGeom>
          <a:solidFill>
            <a:srgbClr val="FFFFFF"/>
          </a:solidFill>
          <a:ln w="1905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1723" name="Rectangle 11"/>
          <p:cNvSpPr>
            <a:spLocks noChangeArrowheads="1"/>
          </p:cNvSpPr>
          <p:nvPr/>
        </p:nvSpPr>
        <p:spPr bwMode="auto">
          <a:xfrm>
            <a:off x="900113" y="404813"/>
            <a:ext cx="5970587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kumimoji="1" lang="en-US" altLang="zh-CN" sz="2400">
                <a:solidFill>
                  <a:schemeClr val="folHlink"/>
                </a:solidFill>
                <a:latin typeface="Times New Roman" pitchFamily="18" charset="0"/>
              </a:rPr>
              <a:t>(2.) </a:t>
            </a:r>
            <a:r>
              <a:rPr kumimoji="1" lang="zh-CN" altLang="en-US" sz="2400">
                <a:solidFill>
                  <a:schemeClr val="folHlink"/>
                </a:solidFill>
                <a:latin typeface="Times New Roman" pitchFamily="18" charset="0"/>
              </a:rPr>
              <a:t>键盘输入</a:t>
            </a:r>
            <a:r>
              <a:rPr kumimoji="1" lang="en-US" altLang="zh-CN" sz="2400">
                <a:solidFill>
                  <a:schemeClr val="folHlink"/>
                </a:solidFill>
                <a:latin typeface="Times New Roman" pitchFamily="18" charset="0"/>
              </a:rPr>
              <a:t>8421BCD</a:t>
            </a:r>
            <a:r>
              <a:rPr kumimoji="1" lang="zh-CN" altLang="en-US" sz="2400">
                <a:solidFill>
                  <a:schemeClr val="folHlink"/>
                </a:solidFill>
                <a:latin typeface="Times New Roman" pitchFamily="18" charset="0"/>
              </a:rPr>
              <a:t>码编码器（分析）</a:t>
            </a:r>
            <a:endParaRPr lang="zh-CN" altLang="en-US" sz="2400">
              <a:solidFill>
                <a:schemeClr val="folHlink"/>
              </a:solidFill>
              <a:latin typeface="Times New Roman" pitchFamily="18" charset="0"/>
            </a:endParaRPr>
          </a:p>
        </p:txBody>
      </p:sp>
      <p:sp>
        <p:nvSpPr>
          <p:cNvPr id="371725" name="AutoShape 13"/>
          <p:cNvSpPr>
            <a:spLocks noChangeArrowheads="1"/>
          </p:cNvSpPr>
          <p:nvPr/>
        </p:nvSpPr>
        <p:spPr bwMode="auto">
          <a:xfrm>
            <a:off x="5219700" y="5772150"/>
            <a:ext cx="1727200" cy="609600"/>
          </a:xfrm>
          <a:prstGeom prst="wedgeRoundRectCallout">
            <a:avLst>
              <a:gd name="adj1" fmla="val 79046"/>
              <a:gd name="adj2" fmla="val -90106"/>
              <a:gd name="adj3" fmla="val 16667"/>
            </a:avLst>
          </a:prstGeom>
          <a:solidFill>
            <a:srgbClr val="FFFFFF"/>
          </a:solidFill>
          <a:ln w="1905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r>
              <a:rPr lang="zh-CN" altLang="en-US" sz="2400">
                <a:solidFill>
                  <a:schemeClr val="folHlink"/>
                </a:solidFill>
                <a:latin typeface="Verdana" pitchFamily="34" charset="0"/>
                <a:ea typeface="楷体_GB2312" pitchFamily="49" charset="-122"/>
              </a:rPr>
              <a:t>代码输出</a:t>
            </a:r>
            <a:endParaRPr lang="zh-CN" altLang="en-US">
              <a:solidFill>
                <a:schemeClr val="folHlink"/>
              </a:solidFill>
              <a:latin typeface="Verdana" pitchFamily="34" charset="0"/>
            </a:endParaRPr>
          </a:p>
          <a:p>
            <a:endParaRPr lang="en-US" altLang="zh-CN" b="0">
              <a:solidFill>
                <a:schemeClr val="folHlink"/>
              </a:solidFill>
              <a:latin typeface="Verdana" pitchFamily="34" charset="0"/>
            </a:endParaRPr>
          </a:p>
        </p:txBody>
      </p:sp>
      <p:sp>
        <p:nvSpPr>
          <p:cNvPr id="371727" name="AutoShape 15"/>
          <p:cNvSpPr>
            <a:spLocks noChangeArrowheads="1"/>
          </p:cNvSpPr>
          <p:nvPr/>
        </p:nvSpPr>
        <p:spPr bwMode="auto">
          <a:xfrm>
            <a:off x="7535863" y="1341438"/>
            <a:ext cx="1608137" cy="504825"/>
          </a:xfrm>
          <a:prstGeom prst="wedgeRoundRectCallout">
            <a:avLst>
              <a:gd name="adj1" fmla="val -49801"/>
              <a:gd name="adj2" fmla="val 140250"/>
              <a:gd name="adj3" fmla="val 16667"/>
            </a:avLst>
          </a:prstGeom>
          <a:solidFill>
            <a:srgbClr val="FFFFFF">
              <a:alpha val="50000"/>
            </a:srgbClr>
          </a:solidFill>
          <a:ln w="1905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使能标志 </a:t>
            </a:r>
          </a:p>
        </p:txBody>
      </p:sp>
      <p:sp>
        <p:nvSpPr>
          <p:cNvPr id="371720" name="Rectangle 8"/>
          <p:cNvSpPr>
            <a:spLocks noChangeArrowheads="1"/>
          </p:cNvSpPr>
          <p:nvPr/>
        </p:nvSpPr>
        <p:spPr bwMode="auto">
          <a:xfrm>
            <a:off x="2625725" y="1846263"/>
            <a:ext cx="433388" cy="4103687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1729" name="AutoShape 17"/>
          <p:cNvSpPr>
            <a:spLocks noChangeArrowheads="1"/>
          </p:cNvSpPr>
          <p:nvPr/>
        </p:nvSpPr>
        <p:spPr bwMode="auto">
          <a:xfrm>
            <a:off x="179388" y="3898900"/>
            <a:ext cx="1727200" cy="609600"/>
          </a:xfrm>
          <a:prstGeom prst="wedgeRoundRectCallout">
            <a:avLst>
              <a:gd name="adj1" fmla="val 94486"/>
              <a:gd name="adj2" fmla="val -31250"/>
              <a:gd name="adj3" fmla="val 16667"/>
            </a:avLst>
          </a:prstGeom>
          <a:solidFill>
            <a:srgbClr val="FFFFFF"/>
          </a:solidFill>
          <a:ln w="1905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r>
              <a:rPr lang="zh-CN" altLang="en-US" sz="2400">
                <a:solidFill>
                  <a:schemeClr val="folHlink"/>
                </a:solidFill>
                <a:latin typeface="Verdana" pitchFamily="34" charset="0"/>
                <a:ea typeface="楷体_GB2312" pitchFamily="49" charset="-122"/>
              </a:rPr>
              <a:t>编码输入</a:t>
            </a:r>
            <a:r>
              <a:rPr lang="zh-CN" altLang="en-US">
                <a:solidFill>
                  <a:schemeClr val="folHlink"/>
                </a:solidFill>
                <a:latin typeface="Verdana" pitchFamily="34" charset="0"/>
              </a:rPr>
              <a:t> </a:t>
            </a:r>
          </a:p>
          <a:p>
            <a:endParaRPr lang="en-US" altLang="zh-CN" b="0">
              <a:solidFill>
                <a:schemeClr val="folHlink"/>
              </a:solidFill>
              <a:latin typeface="Verdana" pitchFamily="34" charset="0"/>
            </a:endParaRPr>
          </a:p>
        </p:txBody>
      </p:sp>
      <p:graphicFrame>
        <p:nvGraphicFramePr>
          <p:cNvPr id="371730" name="Object 18"/>
          <p:cNvGraphicFramePr>
            <a:graphicFrameLocks noChangeAspect="1"/>
          </p:cNvGraphicFramePr>
          <p:nvPr/>
        </p:nvGraphicFramePr>
        <p:xfrm>
          <a:off x="2051050" y="1268413"/>
          <a:ext cx="5689600" cy="474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图片" r:id="rId4" imgW="3530697" imgH="2924923" progId="Word.Picture.8">
                  <p:embed/>
                </p:oleObj>
              </mc:Choice>
              <mc:Fallback>
                <p:oleObj name="图片" r:id="rId4" imgW="3530697" imgH="2924923" progId="Word.Picture.8">
                  <p:embed/>
                  <p:pic>
                    <p:nvPicPr>
                      <p:cNvPr id="37173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353"/>
                      <a:stretch>
                        <a:fillRect/>
                      </a:stretch>
                    </p:blipFill>
                    <p:spPr bwMode="auto">
                      <a:xfrm>
                        <a:off x="2051050" y="1268413"/>
                        <a:ext cx="5689600" cy="474821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71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1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71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1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71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71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721" grpId="0" animBg="1"/>
      <p:bldP spid="371722" grpId="0" animBg="1"/>
      <p:bldP spid="371725" grpId="0" animBg="1"/>
      <p:bldP spid="371727" grpId="0" animBg="1"/>
      <p:bldP spid="371720" grpId="0" animBg="1"/>
      <p:bldP spid="3717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77" name="Rectangle 41"/>
          <p:cNvSpPr>
            <a:spLocks noChangeArrowheads="1"/>
          </p:cNvSpPr>
          <p:nvPr/>
        </p:nvSpPr>
        <p:spPr bwMode="auto">
          <a:xfrm>
            <a:off x="2916238" y="1052513"/>
            <a:ext cx="40957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en-US" altLang="zh-CN" sz="2400" b="0">
                <a:solidFill>
                  <a:schemeClr val="folHlink"/>
                </a:solidFill>
                <a:latin typeface="楷体_GB2312" pitchFamily="49" charset="-122"/>
              </a:rPr>
              <a:t>       </a:t>
            </a:r>
            <a:endParaRPr lang="en-US" altLang="zh-CN" sz="1900" b="0">
              <a:solidFill>
                <a:schemeClr val="tx1"/>
              </a:solidFill>
              <a:latin typeface="楷体_GB2312" pitchFamily="49" charset="-122"/>
            </a:endParaRPr>
          </a:p>
        </p:txBody>
      </p:sp>
      <p:graphicFrame>
        <p:nvGraphicFramePr>
          <p:cNvPr id="373023" name="Group 287"/>
          <p:cNvGraphicFramePr>
            <a:graphicFrameLocks noGrp="1"/>
          </p:cNvGraphicFramePr>
          <p:nvPr/>
        </p:nvGraphicFramePr>
        <p:xfrm>
          <a:off x="1152525" y="1196975"/>
          <a:ext cx="6905943" cy="4687574"/>
        </p:xfrm>
        <a:graphic>
          <a:graphicData uri="http://schemas.openxmlformats.org/drawingml/2006/table">
            <a:tbl>
              <a:tblPr/>
              <a:tblGrid>
                <a:gridCol w="544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51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6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43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6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95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926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381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5242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2227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4133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2508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9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输      入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6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输    出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17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17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17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17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17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4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17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5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17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6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17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7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17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8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17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9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B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C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D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GS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8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8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3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4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8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8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8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8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84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 Narrow" pitchFamily="34" charset="0"/>
                          <a:ea typeface="宋体" pitchFamily="2" charset="-122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08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98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 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73021" name="Text Box 285"/>
          <p:cNvSpPr txBox="1">
            <a:spLocks noChangeArrowheads="1"/>
          </p:cNvSpPr>
          <p:nvPr/>
        </p:nvSpPr>
        <p:spPr bwMode="auto">
          <a:xfrm>
            <a:off x="431800" y="5949950"/>
            <a:ext cx="8748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400">
                <a:solidFill>
                  <a:srgbClr val="000066"/>
                </a:solidFill>
                <a:latin typeface="Arial" pitchFamily="34" charset="0"/>
                <a:ea typeface="楷体_GB2312" pitchFamily="49" charset="-122"/>
              </a:rPr>
              <a:t>该编码器为输入低电平有效，输出高电平有效，</a:t>
            </a:r>
            <a:r>
              <a:rPr lang="en-US" altLang="zh-CN" sz="2400">
                <a:solidFill>
                  <a:srgbClr val="000066"/>
                </a:solidFill>
                <a:latin typeface="Arial" pitchFamily="34" charset="0"/>
                <a:ea typeface="楷体_GB2312" pitchFamily="49" charset="-122"/>
              </a:rPr>
              <a:t>GS</a:t>
            </a:r>
            <a:r>
              <a:rPr lang="zh-CN" altLang="en-US" sz="2400">
                <a:solidFill>
                  <a:srgbClr val="000066"/>
                </a:solidFill>
                <a:latin typeface="Arial" pitchFamily="34" charset="0"/>
                <a:ea typeface="楷体_GB2312" pitchFamily="49" charset="-122"/>
              </a:rPr>
              <a:t>为标志位。</a:t>
            </a:r>
          </a:p>
        </p:txBody>
      </p:sp>
      <p:sp>
        <p:nvSpPr>
          <p:cNvPr id="373022" name="Rectangle 286"/>
          <p:cNvSpPr>
            <a:spLocks noChangeArrowheads="1"/>
          </p:cNvSpPr>
          <p:nvPr/>
        </p:nvSpPr>
        <p:spPr bwMode="auto">
          <a:xfrm>
            <a:off x="971550" y="260350"/>
            <a:ext cx="63373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kumimoji="1" lang="en-US" altLang="zh-CN" sz="2400" b="0">
                <a:solidFill>
                  <a:schemeClr val="folHlink"/>
                </a:solidFill>
                <a:latin typeface="Times New Roman" pitchFamily="18" charset="0"/>
              </a:rPr>
              <a:t>2</a:t>
            </a:r>
            <a:r>
              <a:rPr kumimoji="1" lang="en-US" altLang="zh-CN" sz="2400">
                <a:solidFill>
                  <a:schemeClr val="folHlink"/>
                </a:solidFill>
                <a:latin typeface="Times New Roman" pitchFamily="18" charset="0"/>
              </a:rPr>
              <a:t>. </a:t>
            </a:r>
            <a:r>
              <a:rPr kumimoji="1" lang="zh-CN" altLang="en-US" sz="2400">
                <a:solidFill>
                  <a:schemeClr val="folHlink"/>
                </a:solidFill>
                <a:latin typeface="Times New Roman" pitchFamily="18" charset="0"/>
              </a:rPr>
              <a:t>键盘输入</a:t>
            </a:r>
            <a:r>
              <a:rPr kumimoji="1" lang="en-US" altLang="zh-CN" sz="2400">
                <a:solidFill>
                  <a:schemeClr val="folHlink"/>
                </a:solidFill>
                <a:latin typeface="Times New Roman" pitchFamily="18" charset="0"/>
              </a:rPr>
              <a:t>8421BCD</a:t>
            </a:r>
            <a:r>
              <a:rPr kumimoji="1" lang="zh-CN" altLang="en-US" sz="2400">
                <a:solidFill>
                  <a:schemeClr val="folHlink"/>
                </a:solidFill>
                <a:latin typeface="Times New Roman" pitchFamily="18" charset="0"/>
              </a:rPr>
              <a:t>码编码器</a:t>
            </a:r>
            <a:r>
              <a:rPr lang="zh-CN" altLang="en-US" sz="2400">
                <a:solidFill>
                  <a:schemeClr val="folHlink"/>
                </a:solidFill>
                <a:latin typeface="楷体_GB2312" pitchFamily="49" charset="-122"/>
              </a:rPr>
              <a:t>功能表</a:t>
            </a:r>
            <a:r>
              <a:rPr lang="zh-CN" altLang="en-US" sz="1900" b="0">
                <a:solidFill>
                  <a:schemeClr val="tx1"/>
                </a:solidFill>
                <a:latin typeface="楷体_GB2312" pitchFamily="49" charset="-122"/>
              </a:rPr>
              <a:t> </a:t>
            </a:r>
          </a:p>
        </p:txBody>
      </p:sp>
      <p:sp>
        <p:nvSpPr>
          <p:cNvPr id="373024" name="Line 288"/>
          <p:cNvSpPr>
            <a:spLocks noChangeShapeType="1"/>
          </p:cNvSpPr>
          <p:nvPr/>
        </p:nvSpPr>
        <p:spPr bwMode="auto">
          <a:xfrm>
            <a:off x="1295400" y="1665288"/>
            <a:ext cx="180975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373025" name="Line 289"/>
          <p:cNvSpPr>
            <a:spLocks noChangeShapeType="1"/>
          </p:cNvSpPr>
          <p:nvPr/>
        </p:nvSpPr>
        <p:spPr bwMode="auto">
          <a:xfrm>
            <a:off x="1800225" y="1665288"/>
            <a:ext cx="180975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373026" name="Line 290"/>
          <p:cNvSpPr>
            <a:spLocks noChangeShapeType="1"/>
          </p:cNvSpPr>
          <p:nvPr/>
        </p:nvSpPr>
        <p:spPr bwMode="auto">
          <a:xfrm>
            <a:off x="2303463" y="1665288"/>
            <a:ext cx="180975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373027" name="Line 291"/>
          <p:cNvSpPr>
            <a:spLocks noChangeShapeType="1"/>
          </p:cNvSpPr>
          <p:nvPr/>
        </p:nvSpPr>
        <p:spPr bwMode="auto">
          <a:xfrm>
            <a:off x="2770188" y="1665288"/>
            <a:ext cx="180975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373028" name="Line 292"/>
          <p:cNvSpPr>
            <a:spLocks noChangeShapeType="1"/>
          </p:cNvSpPr>
          <p:nvPr/>
        </p:nvSpPr>
        <p:spPr bwMode="auto">
          <a:xfrm>
            <a:off x="3167063" y="1665288"/>
            <a:ext cx="180975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373029" name="Line 293"/>
          <p:cNvSpPr>
            <a:spLocks noChangeShapeType="1"/>
          </p:cNvSpPr>
          <p:nvPr/>
        </p:nvSpPr>
        <p:spPr bwMode="auto">
          <a:xfrm>
            <a:off x="3600450" y="1665288"/>
            <a:ext cx="179388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373030" name="Line 294"/>
          <p:cNvSpPr>
            <a:spLocks noChangeShapeType="1"/>
          </p:cNvSpPr>
          <p:nvPr/>
        </p:nvSpPr>
        <p:spPr bwMode="auto">
          <a:xfrm>
            <a:off x="3995738" y="1665288"/>
            <a:ext cx="180975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373031" name="Line 295"/>
          <p:cNvSpPr>
            <a:spLocks noChangeShapeType="1"/>
          </p:cNvSpPr>
          <p:nvPr/>
        </p:nvSpPr>
        <p:spPr bwMode="auto">
          <a:xfrm>
            <a:off x="4462463" y="1665288"/>
            <a:ext cx="180975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373032" name="Line 296"/>
          <p:cNvSpPr>
            <a:spLocks noChangeShapeType="1"/>
          </p:cNvSpPr>
          <p:nvPr/>
        </p:nvSpPr>
        <p:spPr bwMode="auto">
          <a:xfrm>
            <a:off x="4859338" y="1665288"/>
            <a:ext cx="180975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373033" name="Line 297"/>
          <p:cNvSpPr>
            <a:spLocks noChangeShapeType="1"/>
          </p:cNvSpPr>
          <p:nvPr/>
        </p:nvSpPr>
        <p:spPr bwMode="auto">
          <a:xfrm>
            <a:off x="5326063" y="1665288"/>
            <a:ext cx="180975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</p:spTree>
  </p:cSld>
  <p:clrMapOvr>
    <a:masterClrMapping/>
  </p:clrMapOvr>
  <p:transition>
    <p:wipe dir="d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7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021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45" name="Rectangle 37"/>
          <p:cNvSpPr>
            <a:spLocks noChangeArrowheads="1"/>
          </p:cNvSpPr>
          <p:nvPr/>
        </p:nvSpPr>
        <p:spPr bwMode="auto">
          <a:xfrm>
            <a:off x="827088" y="981075"/>
            <a:ext cx="3887787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kumimoji="1" lang="en-US" altLang="zh-CN" sz="2400">
                <a:solidFill>
                  <a:schemeClr val="folHlink"/>
                </a:solidFill>
                <a:latin typeface="楷体_GB2312" pitchFamily="49" charset="-122"/>
              </a:rPr>
              <a:t> 3.</a:t>
            </a:r>
            <a:r>
              <a:rPr lang="en-US" altLang="zh-CN" sz="2400">
                <a:solidFill>
                  <a:schemeClr val="folHlink"/>
                </a:solidFill>
                <a:latin typeface="楷体_GB2312" pitchFamily="49" charset="-122"/>
              </a:rPr>
              <a:t> </a:t>
            </a:r>
            <a:r>
              <a:rPr kumimoji="1" lang="zh-CN" altLang="en-US" sz="2400">
                <a:solidFill>
                  <a:schemeClr val="folHlink"/>
                </a:solidFill>
                <a:latin typeface="楷体_GB2312" pitchFamily="49" charset="-122"/>
              </a:rPr>
              <a:t>优先编码器</a:t>
            </a:r>
            <a:r>
              <a:rPr lang="zh-CN" altLang="en-US" sz="2100">
                <a:solidFill>
                  <a:schemeClr val="folHlink"/>
                </a:solidFill>
                <a:latin typeface="楷体_GB2312" pitchFamily="49" charset="-122"/>
              </a:rPr>
              <a:t> </a:t>
            </a:r>
          </a:p>
        </p:txBody>
      </p:sp>
      <p:sp>
        <p:nvSpPr>
          <p:cNvPr id="375846" name="Rectangle 38"/>
          <p:cNvSpPr>
            <a:spLocks noChangeArrowheads="1"/>
          </p:cNvSpPr>
          <p:nvPr/>
        </p:nvSpPr>
        <p:spPr bwMode="auto">
          <a:xfrm>
            <a:off x="657225" y="1922463"/>
            <a:ext cx="3748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>
                <a:solidFill>
                  <a:schemeClr val="folHlink"/>
                </a:solidFill>
                <a:latin typeface="楷体_GB2312" pitchFamily="49" charset="-122"/>
                <a:ea typeface="楷体_GB2312" pitchFamily="49" charset="-122"/>
              </a:rPr>
              <a:t>优先编码器的提出：</a:t>
            </a:r>
          </a:p>
        </p:txBody>
      </p:sp>
      <p:sp>
        <p:nvSpPr>
          <p:cNvPr id="375847" name="Rectangle 39"/>
          <p:cNvSpPr>
            <a:spLocks noChangeArrowheads="1"/>
          </p:cNvSpPr>
          <p:nvPr/>
        </p:nvSpPr>
        <p:spPr bwMode="auto">
          <a:xfrm>
            <a:off x="476250" y="2597150"/>
            <a:ext cx="3465513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altLang="zh-CN" sz="2800">
                <a:solidFill>
                  <a:schemeClr val="folHlink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>
                <a:solidFill>
                  <a:schemeClr val="folHlink"/>
                </a:solidFill>
                <a:latin typeface="楷体_GB2312" pitchFamily="49" charset="-122"/>
                <a:ea typeface="楷体_GB2312" pitchFamily="49" charset="-122"/>
              </a:rPr>
              <a:t>实际应用中，经常有两个或更多输入编码信号同时有效。</a:t>
            </a:r>
          </a:p>
        </p:txBody>
      </p:sp>
      <p:sp>
        <p:nvSpPr>
          <p:cNvPr id="375848" name="Rectangle 40"/>
          <p:cNvSpPr>
            <a:spLocks noChangeArrowheads="1"/>
          </p:cNvSpPr>
          <p:nvPr/>
        </p:nvSpPr>
        <p:spPr bwMode="auto">
          <a:xfrm>
            <a:off x="468313" y="4005263"/>
            <a:ext cx="82518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altLang="zh-CN" sz="2400">
                <a:solidFill>
                  <a:schemeClr val="folHlink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zh-CN" altLang="en-US" sz="2400">
                <a:solidFill>
                  <a:schemeClr val="folHlink"/>
                </a:solidFill>
                <a:latin typeface="楷体_GB2312" pitchFamily="49" charset="-122"/>
                <a:ea typeface="楷体_GB2312" pitchFamily="49" charset="-122"/>
              </a:rPr>
              <a:t>必须根据轻重缓急，规定好这些外设允许操作的先后次  序，即优先级别。</a:t>
            </a:r>
          </a:p>
        </p:txBody>
      </p:sp>
      <p:sp>
        <p:nvSpPr>
          <p:cNvPr id="375849" name="Rectangle 41"/>
          <p:cNvSpPr>
            <a:spLocks noChangeArrowheads="1"/>
          </p:cNvSpPr>
          <p:nvPr/>
        </p:nvSpPr>
        <p:spPr bwMode="auto">
          <a:xfrm>
            <a:off x="468313" y="4941888"/>
            <a:ext cx="8382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>
                <a:solidFill>
                  <a:schemeClr val="folHlink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zh-CN" altLang="en-US" sz="2400">
                <a:solidFill>
                  <a:schemeClr val="folHlink"/>
                </a:solidFill>
                <a:latin typeface="楷体_GB2312" pitchFamily="49" charset="-122"/>
                <a:ea typeface="楷体_GB2312" pitchFamily="49" charset="-122"/>
              </a:rPr>
              <a:t>识别多个编码请求信号的优先级别，并进行相应编码的逻辑部件称为优先编码器。</a:t>
            </a:r>
          </a:p>
        </p:txBody>
      </p:sp>
      <p:grpSp>
        <p:nvGrpSpPr>
          <p:cNvPr id="375850" name="Group 42"/>
          <p:cNvGrpSpPr>
            <a:grpSpLocks/>
          </p:cNvGrpSpPr>
          <p:nvPr/>
        </p:nvGrpSpPr>
        <p:grpSpPr bwMode="auto">
          <a:xfrm>
            <a:off x="4572000" y="1906588"/>
            <a:ext cx="3995738" cy="1905000"/>
            <a:chOff x="363" y="1525"/>
            <a:chExt cx="2517" cy="1201"/>
          </a:xfrm>
        </p:grpSpPr>
        <p:sp>
          <p:nvSpPr>
            <p:cNvPr id="375851" name="cddrive"/>
            <p:cNvSpPr>
              <a:spLocks noEditPoints="1" noChangeArrowheads="1"/>
            </p:cNvSpPr>
            <p:nvPr/>
          </p:nvSpPr>
          <p:spPr bwMode="auto">
            <a:xfrm>
              <a:off x="1383" y="1525"/>
              <a:ext cx="635" cy="431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686 w 21600"/>
                <a:gd name="T9" fmla="*/ 23059 h 21600"/>
                <a:gd name="T10" fmla="*/ 21005 w 21600"/>
                <a:gd name="T11" fmla="*/ 3050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2563" y="12259"/>
                  </a:moveTo>
                  <a:lnTo>
                    <a:pt x="2563" y="12843"/>
                  </a:lnTo>
                  <a:lnTo>
                    <a:pt x="2746" y="13427"/>
                  </a:lnTo>
                  <a:lnTo>
                    <a:pt x="2929" y="14303"/>
                  </a:lnTo>
                  <a:lnTo>
                    <a:pt x="3112" y="14886"/>
                  </a:lnTo>
                  <a:lnTo>
                    <a:pt x="3478" y="15470"/>
                  </a:lnTo>
                  <a:lnTo>
                    <a:pt x="3844" y="16054"/>
                  </a:lnTo>
                  <a:lnTo>
                    <a:pt x="4393" y="16638"/>
                  </a:lnTo>
                  <a:lnTo>
                    <a:pt x="4942" y="17222"/>
                  </a:lnTo>
                  <a:lnTo>
                    <a:pt x="5492" y="17514"/>
                  </a:lnTo>
                  <a:lnTo>
                    <a:pt x="6224" y="18097"/>
                  </a:lnTo>
                  <a:lnTo>
                    <a:pt x="6773" y="18389"/>
                  </a:lnTo>
                  <a:lnTo>
                    <a:pt x="7505" y="18681"/>
                  </a:lnTo>
                  <a:lnTo>
                    <a:pt x="8237" y="18973"/>
                  </a:lnTo>
                  <a:lnTo>
                    <a:pt x="9153" y="18973"/>
                  </a:lnTo>
                  <a:lnTo>
                    <a:pt x="9885" y="19265"/>
                  </a:lnTo>
                  <a:lnTo>
                    <a:pt x="10800" y="19265"/>
                  </a:lnTo>
                  <a:lnTo>
                    <a:pt x="11532" y="19265"/>
                  </a:lnTo>
                  <a:lnTo>
                    <a:pt x="12447" y="18973"/>
                  </a:lnTo>
                  <a:lnTo>
                    <a:pt x="13180" y="18973"/>
                  </a:lnTo>
                  <a:lnTo>
                    <a:pt x="13912" y="18681"/>
                  </a:lnTo>
                  <a:lnTo>
                    <a:pt x="14644" y="18389"/>
                  </a:lnTo>
                  <a:lnTo>
                    <a:pt x="15376" y="18097"/>
                  </a:lnTo>
                  <a:lnTo>
                    <a:pt x="16108" y="17514"/>
                  </a:lnTo>
                  <a:lnTo>
                    <a:pt x="16658" y="17222"/>
                  </a:lnTo>
                  <a:lnTo>
                    <a:pt x="17207" y="16638"/>
                  </a:lnTo>
                  <a:lnTo>
                    <a:pt x="17573" y="16054"/>
                  </a:lnTo>
                  <a:lnTo>
                    <a:pt x="18122" y="15470"/>
                  </a:lnTo>
                  <a:lnTo>
                    <a:pt x="18305" y="14886"/>
                  </a:lnTo>
                  <a:lnTo>
                    <a:pt x="18671" y="14303"/>
                  </a:lnTo>
                  <a:lnTo>
                    <a:pt x="18854" y="13427"/>
                  </a:lnTo>
                  <a:lnTo>
                    <a:pt x="19037" y="12843"/>
                  </a:lnTo>
                  <a:lnTo>
                    <a:pt x="19037" y="12259"/>
                  </a:lnTo>
                  <a:lnTo>
                    <a:pt x="2563" y="12259"/>
                  </a:lnTo>
                  <a:close/>
                </a:path>
                <a:path w="21600" h="21600" extrusionOk="0">
                  <a:moveTo>
                    <a:pt x="2563" y="12259"/>
                  </a:moveTo>
                  <a:lnTo>
                    <a:pt x="9153" y="12259"/>
                  </a:lnTo>
                  <a:lnTo>
                    <a:pt x="9153" y="12551"/>
                  </a:lnTo>
                  <a:lnTo>
                    <a:pt x="9336" y="12843"/>
                  </a:lnTo>
                  <a:lnTo>
                    <a:pt x="9519" y="13135"/>
                  </a:lnTo>
                  <a:lnTo>
                    <a:pt x="9702" y="13135"/>
                  </a:lnTo>
                  <a:lnTo>
                    <a:pt x="9885" y="13427"/>
                  </a:lnTo>
                  <a:lnTo>
                    <a:pt x="10068" y="13719"/>
                  </a:lnTo>
                  <a:lnTo>
                    <a:pt x="10434" y="13719"/>
                  </a:lnTo>
                  <a:lnTo>
                    <a:pt x="10800" y="13719"/>
                  </a:lnTo>
                  <a:lnTo>
                    <a:pt x="10983" y="13719"/>
                  </a:lnTo>
                  <a:lnTo>
                    <a:pt x="11349" y="13719"/>
                  </a:lnTo>
                  <a:lnTo>
                    <a:pt x="11715" y="13427"/>
                  </a:lnTo>
                  <a:lnTo>
                    <a:pt x="11898" y="13135"/>
                  </a:lnTo>
                  <a:lnTo>
                    <a:pt x="12081" y="13135"/>
                  </a:lnTo>
                  <a:lnTo>
                    <a:pt x="12264" y="12843"/>
                  </a:lnTo>
                  <a:lnTo>
                    <a:pt x="12264" y="12551"/>
                  </a:lnTo>
                  <a:lnTo>
                    <a:pt x="12264" y="12259"/>
                  </a:lnTo>
                  <a:lnTo>
                    <a:pt x="9153" y="12259"/>
                  </a:lnTo>
                  <a:close/>
                </a:path>
                <a:path w="21600" h="21600" extrusionOk="0">
                  <a:moveTo>
                    <a:pt x="21600" y="7589"/>
                  </a:moveTo>
                  <a:lnTo>
                    <a:pt x="17756" y="0"/>
                  </a:lnTo>
                  <a:lnTo>
                    <a:pt x="10800" y="0"/>
                  </a:lnTo>
                  <a:lnTo>
                    <a:pt x="3844" y="0"/>
                  </a:lnTo>
                  <a:lnTo>
                    <a:pt x="0" y="7589"/>
                  </a:lnTo>
                  <a:lnTo>
                    <a:pt x="0" y="10800"/>
                  </a:lnTo>
                  <a:lnTo>
                    <a:pt x="0" y="18097"/>
                  </a:lnTo>
                  <a:lnTo>
                    <a:pt x="1464" y="18097"/>
                  </a:lnTo>
                  <a:lnTo>
                    <a:pt x="1464" y="21600"/>
                  </a:lnTo>
                  <a:lnTo>
                    <a:pt x="10800" y="21600"/>
                  </a:lnTo>
                  <a:lnTo>
                    <a:pt x="19953" y="21600"/>
                  </a:lnTo>
                  <a:lnTo>
                    <a:pt x="19953" y="18097"/>
                  </a:lnTo>
                  <a:lnTo>
                    <a:pt x="21600" y="18097"/>
                  </a:lnTo>
                  <a:lnTo>
                    <a:pt x="21600" y="11092"/>
                  </a:lnTo>
                  <a:lnTo>
                    <a:pt x="21600" y="7589"/>
                  </a:lnTo>
                </a:path>
                <a:path w="21600" h="21600" extrusionOk="0">
                  <a:moveTo>
                    <a:pt x="1647" y="18097"/>
                  </a:moveTo>
                  <a:lnTo>
                    <a:pt x="6407" y="18097"/>
                  </a:lnTo>
                  <a:moveTo>
                    <a:pt x="19953" y="18097"/>
                  </a:moveTo>
                  <a:lnTo>
                    <a:pt x="15010" y="18097"/>
                  </a:lnTo>
                  <a:moveTo>
                    <a:pt x="0" y="7589"/>
                  </a:moveTo>
                  <a:lnTo>
                    <a:pt x="21417" y="7589"/>
                  </a:lnTo>
                  <a:lnTo>
                    <a:pt x="21600" y="7589"/>
                  </a:lnTo>
                </a:path>
              </a:pathLst>
            </a:custGeom>
            <a:solidFill>
              <a:srgbClr val="FF99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5852" name="printer2"/>
            <p:cNvSpPr>
              <a:spLocks noEditPoints="1" noChangeArrowheads="1"/>
            </p:cNvSpPr>
            <p:nvPr/>
          </p:nvSpPr>
          <p:spPr bwMode="auto">
            <a:xfrm>
              <a:off x="363" y="1865"/>
              <a:ext cx="839" cy="476"/>
            </a:xfrm>
            <a:custGeom>
              <a:avLst/>
              <a:gdLst>
                <a:gd name="T0" fmla="*/ 10673 w 21600"/>
                <a:gd name="T1" fmla="*/ 0 h 21600"/>
                <a:gd name="T2" fmla="*/ 19186 w 21600"/>
                <a:gd name="T3" fmla="*/ 0 h 21600"/>
                <a:gd name="T4" fmla="*/ 21600 w 21600"/>
                <a:gd name="T5" fmla="*/ 4703 h 21600"/>
                <a:gd name="T6" fmla="*/ 21600 w 21600"/>
                <a:gd name="T7" fmla="*/ 10800 h 21600"/>
                <a:gd name="T8" fmla="*/ 21600 w 21600"/>
                <a:gd name="T9" fmla="*/ 16548 h 21600"/>
                <a:gd name="T10" fmla="*/ 18042 w 21600"/>
                <a:gd name="T11" fmla="*/ 21600 h 21600"/>
                <a:gd name="T12" fmla="*/ 10673 w 21600"/>
                <a:gd name="T13" fmla="*/ 21600 h 21600"/>
                <a:gd name="T14" fmla="*/ 3176 w 21600"/>
                <a:gd name="T15" fmla="*/ 21600 h 21600"/>
                <a:gd name="T16" fmla="*/ 0 w 21600"/>
                <a:gd name="T17" fmla="*/ 16548 h 21600"/>
                <a:gd name="T18" fmla="*/ 0 w 21600"/>
                <a:gd name="T19" fmla="*/ 10800 h 21600"/>
                <a:gd name="T20" fmla="*/ 0 w 21600"/>
                <a:gd name="T21" fmla="*/ 4703 h 21600"/>
                <a:gd name="T22" fmla="*/ 2414 w 21600"/>
                <a:gd name="T23" fmla="*/ 0 h 21600"/>
                <a:gd name="T24" fmla="*/ 1397 w 21600"/>
                <a:gd name="T25" fmla="*/ 23298 h 21600"/>
                <a:gd name="T26" fmla="*/ 20266 w 21600"/>
                <a:gd name="T27" fmla="*/ 311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1600" h="21600" extrusionOk="0">
                  <a:moveTo>
                    <a:pt x="10673" y="0"/>
                  </a:moveTo>
                  <a:lnTo>
                    <a:pt x="19186" y="0"/>
                  </a:lnTo>
                  <a:lnTo>
                    <a:pt x="21600" y="4703"/>
                  </a:lnTo>
                  <a:lnTo>
                    <a:pt x="21600" y="10800"/>
                  </a:lnTo>
                  <a:lnTo>
                    <a:pt x="21600" y="16548"/>
                  </a:lnTo>
                  <a:lnTo>
                    <a:pt x="18042" y="16548"/>
                  </a:lnTo>
                  <a:lnTo>
                    <a:pt x="18042" y="21600"/>
                  </a:lnTo>
                  <a:lnTo>
                    <a:pt x="10673" y="21600"/>
                  </a:lnTo>
                  <a:lnTo>
                    <a:pt x="3176" y="21600"/>
                  </a:lnTo>
                  <a:lnTo>
                    <a:pt x="3176" y="16548"/>
                  </a:lnTo>
                  <a:lnTo>
                    <a:pt x="0" y="16548"/>
                  </a:lnTo>
                  <a:lnTo>
                    <a:pt x="0" y="10800"/>
                  </a:lnTo>
                  <a:lnTo>
                    <a:pt x="0" y="4703"/>
                  </a:lnTo>
                  <a:lnTo>
                    <a:pt x="2414" y="0"/>
                  </a:lnTo>
                  <a:lnTo>
                    <a:pt x="10673" y="0"/>
                  </a:lnTo>
                  <a:close/>
                </a:path>
                <a:path w="21600" h="21600" extrusionOk="0">
                  <a:moveTo>
                    <a:pt x="0" y="4703"/>
                  </a:moveTo>
                  <a:lnTo>
                    <a:pt x="3558" y="4703"/>
                  </a:lnTo>
                  <a:lnTo>
                    <a:pt x="17026" y="4703"/>
                  </a:lnTo>
                  <a:lnTo>
                    <a:pt x="21600" y="4703"/>
                  </a:lnTo>
                  <a:lnTo>
                    <a:pt x="0" y="4703"/>
                  </a:lnTo>
                  <a:moveTo>
                    <a:pt x="16518" y="4703"/>
                  </a:moveTo>
                  <a:lnTo>
                    <a:pt x="16518" y="10452"/>
                  </a:lnTo>
                  <a:lnTo>
                    <a:pt x="0" y="10452"/>
                  </a:lnTo>
                  <a:moveTo>
                    <a:pt x="4320" y="16548"/>
                  </a:moveTo>
                  <a:lnTo>
                    <a:pt x="4320" y="17419"/>
                  </a:lnTo>
                  <a:lnTo>
                    <a:pt x="4320" y="20555"/>
                  </a:lnTo>
                  <a:lnTo>
                    <a:pt x="4320" y="21600"/>
                  </a:lnTo>
                  <a:lnTo>
                    <a:pt x="4320" y="16548"/>
                  </a:lnTo>
                  <a:moveTo>
                    <a:pt x="16899" y="16548"/>
                  </a:moveTo>
                  <a:lnTo>
                    <a:pt x="16899" y="17419"/>
                  </a:lnTo>
                  <a:lnTo>
                    <a:pt x="16899" y="20555"/>
                  </a:lnTo>
                  <a:lnTo>
                    <a:pt x="16899" y="21600"/>
                  </a:lnTo>
                  <a:lnTo>
                    <a:pt x="16899" y="16548"/>
                  </a:lnTo>
                  <a:moveTo>
                    <a:pt x="15247" y="14981"/>
                  </a:moveTo>
                  <a:lnTo>
                    <a:pt x="15247" y="10452"/>
                  </a:lnTo>
                  <a:lnTo>
                    <a:pt x="16899" y="16548"/>
                  </a:lnTo>
                  <a:lnTo>
                    <a:pt x="18042" y="16548"/>
                  </a:lnTo>
                  <a:lnTo>
                    <a:pt x="16518" y="10452"/>
                  </a:lnTo>
                  <a:moveTo>
                    <a:pt x="15247" y="14981"/>
                  </a:moveTo>
                  <a:lnTo>
                    <a:pt x="15247" y="14981"/>
                  </a:lnTo>
                  <a:lnTo>
                    <a:pt x="16772" y="17942"/>
                  </a:lnTo>
                  <a:lnTo>
                    <a:pt x="4447" y="17942"/>
                  </a:lnTo>
                  <a:lnTo>
                    <a:pt x="5972" y="14981"/>
                  </a:lnTo>
                  <a:lnTo>
                    <a:pt x="5972" y="10452"/>
                  </a:lnTo>
                  <a:lnTo>
                    <a:pt x="4320" y="16548"/>
                  </a:lnTo>
                  <a:lnTo>
                    <a:pt x="3176" y="16548"/>
                  </a:lnTo>
                  <a:lnTo>
                    <a:pt x="4701" y="10452"/>
                  </a:lnTo>
                  <a:moveTo>
                    <a:pt x="20202" y="5574"/>
                  </a:moveTo>
                  <a:lnTo>
                    <a:pt x="20711" y="5574"/>
                  </a:lnTo>
                  <a:lnTo>
                    <a:pt x="20711" y="7839"/>
                  </a:lnTo>
                  <a:lnTo>
                    <a:pt x="20202" y="7839"/>
                  </a:lnTo>
                  <a:lnTo>
                    <a:pt x="20202" y="5574"/>
                  </a:lnTo>
                  <a:moveTo>
                    <a:pt x="5972" y="14981"/>
                  </a:moveTo>
                  <a:lnTo>
                    <a:pt x="7496" y="14981"/>
                  </a:lnTo>
                  <a:lnTo>
                    <a:pt x="13341" y="14981"/>
                  </a:lnTo>
                  <a:lnTo>
                    <a:pt x="15247" y="14981"/>
                  </a:lnTo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5853" name="scanner1"/>
            <p:cNvSpPr>
              <a:spLocks noEditPoints="1" noChangeArrowheads="1"/>
            </p:cNvSpPr>
            <p:nvPr/>
          </p:nvSpPr>
          <p:spPr bwMode="auto">
            <a:xfrm>
              <a:off x="1270" y="2250"/>
              <a:ext cx="794" cy="476"/>
            </a:xfrm>
            <a:custGeom>
              <a:avLst/>
              <a:gdLst>
                <a:gd name="T0" fmla="*/ 21600 w 21600"/>
                <a:gd name="T1" fmla="*/ 7200 h 21600"/>
                <a:gd name="T2" fmla="*/ 21600 w 21600"/>
                <a:gd name="T3" fmla="*/ 12695 h 21600"/>
                <a:gd name="T4" fmla="*/ 13925 w 21600"/>
                <a:gd name="T5" fmla="*/ 21600 h 21600"/>
                <a:gd name="T6" fmla="*/ 0 w 21600"/>
                <a:gd name="T7" fmla="*/ 11558 h 21600"/>
                <a:gd name="T8" fmla="*/ 0 w 21600"/>
                <a:gd name="T9" fmla="*/ 6063 h 21600"/>
                <a:gd name="T10" fmla="*/ 7456 w 21600"/>
                <a:gd name="T11" fmla="*/ 0 h 21600"/>
                <a:gd name="T12" fmla="*/ 18749 w 21600"/>
                <a:gd name="T13" fmla="*/ 947 h 21600"/>
                <a:gd name="T14" fmla="*/ 1425 w 21600"/>
                <a:gd name="T15" fmla="*/ 23068 h 21600"/>
                <a:gd name="T16" fmla="*/ 20312 w 21600"/>
                <a:gd name="T17" fmla="*/ 3093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1600" h="21600" extrusionOk="0">
                  <a:moveTo>
                    <a:pt x="15350" y="4547"/>
                  </a:moveTo>
                  <a:lnTo>
                    <a:pt x="21600" y="7200"/>
                  </a:lnTo>
                  <a:lnTo>
                    <a:pt x="21600" y="10800"/>
                  </a:lnTo>
                  <a:lnTo>
                    <a:pt x="21600" y="12695"/>
                  </a:lnTo>
                  <a:lnTo>
                    <a:pt x="13925" y="21600"/>
                  </a:lnTo>
                  <a:lnTo>
                    <a:pt x="10964" y="19326"/>
                  </a:lnTo>
                  <a:lnTo>
                    <a:pt x="0" y="11558"/>
                  </a:lnTo>
                  <a:lnTo>
                    <a:pt x="0" y="10800"/>
                  </a:lnTo>
                  <a:lnTo>
                    <a:pt x="0" y="6063"/>
                  </a:lnTo>
                  <a:lnTo>
                    <a:pt x="7456" y="0"/>
                  </a:lnTo>
                  <a:lnTo>
                    <a:pt x="8552" y="568"/>
                  </a:lnTo>
                  <a:lnTo>
                    <a:pt x="10964" y="568"/>
                  </a:lnTo>
                  <a:lnTo>
                    <a:pt x="18749" y="947"/>
                  </a:lnTo>
                  <a:lnTo>
                    <a:pt x="15350" y="4547"/>
                  </a:lnTo>
                  <a:close/>
                </a:path>
                <a:path w="21600" h="21600" extrusionOk="0">
                  <a:moveTo>
                    <a:pt x="15350" y="4547"/>
                  </a:moveTo>
                  <a:lnTo>
                    <a:pt x="21600" y="7200"/>
                  </a:lnTo>
                  <a:lnTo>
                    <a:pt x="13925" y="15347"/>
                  </a:lnTo>
                  <a:lnTo>
                    <a:pt x="0" y="6063"/>
                  </a:lnTo>
                  <a:moveTo>
                    <a:pt x="8552" y="568"/>
                  </a:moveTo>
                  <a:lnTo>
                    <a:pt x="2083" y="6063"/>
                  </a:lnTo>
                  <a:lnTo>
                    <a:pt x="11951" y="7579"/>
                  </a:lnTo>
                  <a:lnTo>
                    <a:pt x="15350" y="4547"/>
                  </a:lnTo>
                  <a:moveTo>
                    <a:pt x="14254" y="5684"/>
                  </a:moveTo>
                  <a:lnTo>
                    <a:pt x="19078" y="7768"/>
                  </a:lnTo>
                  <a:lnTo>
                    <a:pt x="13815" y="13074"/>
                  </a:lnTo>
                  <a:lnTo>
                    <a:pt x="2083" y="6063"/>
                  </a:lnTo>
                  <a:moveTo>
                    <a:pt x="13925" y="21600"/>
                  </a:moveTo>
                  <a:lnTo>
                    <a:pt x="13925" y="20463"/>
                  </a:lnTo>
                  <a:lnTo>
                    <a:pt x="13925" y="16674"/>
                  </a:lnTo>
                  <a:lnTo>
                    <a:pt x="13925" y="15347"/>
                  </a:lnTo>
                </a:path>
              </a:pathLst>
            </a:cu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5854" name="tower"/>
            <p:cNvSpPr>
              <a:spLocks noEditPoints="1" noChangeArrowheads="1"/>
            </p:cNvSpPr>
            <p:nvPr/>
          </p:nvSpPr>
          <p:spPr bwMode="auto">
            <a:xfrm>
              <a:off x="2336" y="1661"/>
              <a:ext cx="544" cy="930"/>
            </a:xfrm>
            <a:custGeom>
              <a:avLst/>
              <a:gdLst>
                <a:gd name="T0" fmla="*/ 0 w 21600"/>
                <a:gd name="T1" fmla="*/ 2184 h 21600"/>
                <a:gd name="T2" fmla="*/ 6664 w 21600"/>
                <a:gd name="T3" fmla="*/ 0 h 21600"/>
                <a:gd name="T4" fmla="*/ 10800 w 21600"/>
                <a:gd name="T5" fmla="*/ 0 h 21600"/>
                <a:gd name="T6" fmla="*/ 21600 w 21600"/>
                <a:gd name="T7" fmla="*/ 0 h 21600"/>
                <a:gd name="T8" fmla="*/ 21600 w 21600"/>
                <a:gd name="T9" fmla="*/ 11649 h 21600"/>
                <a:gd name="T10" fmla="*/ 21600 w 21600"/>
                <a:gd name="T11" fmla="*/ 19416 h 21600"/>
                <a:gd name="T12" fmla="*/ 15166 w 21600"/>
                <a:gd name="T13" fmla="*/ 21600 h 21600"/>
                <a:gd name="T14" fmla="*/ 10570 w 21600"/>
                <a:gd name="T15" fmla="*/ 21600 h 21600"/>
                <a:gd name="T16" fmla="*/ 0 w 21600"/>
                <a:gd name="T17" fmla="*/ 21600 h 21600"/>
                <a:gd name="T18" fmla="*/ 0 w 21600"/>
                <a:gd name="T19" fmla="*/ 11528 h 21600"/>
                <a:gd name="T20" fmla="*/ 459 w 21600"/>
                <a:gd name="T21" fmla="*/ 22540 h 21600"/>
                <a:gd name="T22" fmla="*/ 21485 w 21600"/>
                <a:gd name="T23" fmla="*/ 270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7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500"/>
                                        <p:tgtEl>
                                          <p:spTgt spid="37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7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7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846" grpId="0" autoUpdateAnimBg="0"/>
      <p:bldP spid="375847" grpId="0" autoUpdateAnimBg="0"/>
      <p:bldP spid="375848" grpId="0" autoUpdateAnimBg="0"/>
      <p:bldP spid="37584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76" name="Rectangle 20"/>
          <p:cNvSpPr>
            <a:spLocks noChangeArrowheads="1"/>
          </p:cNvSpPr>
          <p:nvPr/>
        </p:nvSpPr>
        <p:spPr bwMode="auto">
          <a:xfrm>
            <a:off x="611188" y="333375"/>
            <a:ext cx="712946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kumimoji="1" lang="en-US" altLang="zh-CN" sz="1900">
                <a:solidFill>
                  <a:schemeClr val="folHlink"/>
                </a:solidFill>
                <a:latin typeface="Times New Roman" pitchFamily="18" charset="0"/>
              </a:rPr>
              <a:t>(</a:t>
            </a:r>
            <a:r>
              <a:rPr kumimoji="1" lang="en-US" altLang="zh-CN" sz="2400">
                <a:solidFill>
                  <a:schemeClr val="folHlink"/>
                </a:solidFill>
                <a:latin typeface="Times New Roman" pitchFamily="18" charset="0"/>
              </a:rPr>
              <a:t>2)</a:t>
            </a:r>
            <a:r>
              <a:rPr kumimoji="1" lang="zh-CN" altLang="en-US" sz="2400">
                <a:solidFill>
                  <a:schemeClr val="folHlink"/>
                </a:solidFill>
                <a:latin typeface="Times New Roman" pitchFamily="18" charset="0"/>
              </a:rPr>
              <a:t>优先编码器线</a:t>
            </a:r>
            <a:r>
              <a:rPr kumimoji="1" lang="en-US" altLang="zh-CN" sz="2400">
                <a:solidFill>
                  <a:schemeClr val="folHlink"/>
                </a:solidFill>
                <a:latin typeface="Times New Roman" pitchFamily="18" charset="0"/>
              </a:rPr>
              <a:t>(4─2 </a:t>
            </a:r>
            <a:r>
              <a:rPr kumimoji="1" lang="zh-CN" altLang="en-US" sz="2400">
                <a:solidFill>
                  <a:schemeClr val="folHlink"/>
                </a:solidFill>
                <a:latin typeface="Times New Roman" pitchFamily="18" charset="0"/>
              </a:rPr>
              <a:t>线优先编码器</a:t>
            </a:r>
            <a:r>
              <a:rPr kumimoji="1" lang="en-US" altLang="zh-CN" sz="2400">
                <a:solidFill>
                  <a:schemeClr val="folHlink"/>
                </a:solidFill>
                <a:latin typeface="Times New Roman" pitchFamily="18" charset="0"/>
              </a:rPr>
              <a:t>)</a:t>
            </a:r>
            <a:r>
              <a:rPr kumimoji="1" lang="zh-CN" altLang="en-US" sz="2400">
                <a:solidFill>
                  <a:schemeClr val="folHlink"/>
                </a:solidFill>
                <a:latin typeface="Times New Roman" pitchFamily="18" charset="0"/>
              </a:rPr>
              <a:t>（设计）</a:t>
            </a:r>
          </a:p>
        </p:txBody>
      </p:sp>
      <p:sp>
        <p:nvSpPr>
          <p:cNvPr id="377877" name="Rectangle 21"/>
          <p:cNvSpPr>
            <a:spLocks noChangeArrowheads="1"/>
          </p:cNvSpPr>
          <p:nvPr/>
        </p:nvSpPr>
        <p:spPr bwMode="auto">
          <a:xfrm>
            <a:off x="1143000" y="2636838"/>
            <a:ext cx="2481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（</a:t>
            </a:r>
            <a:r>
              <a:rPr lang="en-US" altLang="zh-CN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1</a:t>
            </a:r>
            <a:r>
              <a:rPr lang="zh-CN" altLang="en-US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）列出功能表</a:t>
            </a:r>
          </a:p>
        </p:txBody>
      </p:sp>
      <p:graphicFrame>
        <p:nvGraphicFramePr>
          <p:cNvPr id="377878" name="Group 22"/>
          <p:cNvGraphicFramePr>
            <a:graphicFrameLocks noGrp="1"/>
          </p:cNvGraphicFramePr>
          <p:nvPr/>
        </p:nvGraphicFramePr>
        <p:xfrm>
          <a:off x="1138238" y="3082925"/>
          <a:ext cx="3505200" cy="3024189"/>
        </p:xfrm>
        <a:graphic>
          <a:graphicData uri="http://schemas.openxmlformats.org/drawingml/2006/table">
            <a:tbl>
              <a:tblPr/>
              <a:tblGrid>
                <a:gridCol w="598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45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6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80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1013">
                <a:tc gridSpan="4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输  入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输  出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95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1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I</a:t>
                      </a:r>
                      <a:r>
                        <a:rPr kumimoji="0" lang="en-US" altLang="zh-CN" sz="22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1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I</a:t>
                      </a:r>
                      <a:r>
                        <a:rPr kumimoji="0" lang="en-US" altLang="zh-CN" sz="22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1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I</a:t>
                      </a:r>
                      <a:r>
                        <a:rPr kumimoji="0" lang="en-US" altLang="zh-CN" sz="22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2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1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I</a:t>
                      </a:r>
                      <a:r>
                        <a:rPr kumimoji="0" lang="en-US" altLang="zh-CN" sz="22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3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1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Y</a:t>
                      </a:r>
                      <a:r>
                        <a:rPr kumimoji="0" lang="en-US" altLang="zh-CN" sz="22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1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Y</a:t>
                      </a:r>
                      <a:r>
                        <a:rPr kumimoji="0" lang="en-US" altLang="zh-CN" sz="22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1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05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66700" algn="l"/>
                        </a:tabLst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86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29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266700" algn="l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66700" algn="l"/>
                        </a:tabLst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77925" name="Line 69"/>
          <p:cNvSpPr>
            <a:spLocks noChangeShapeType="1"/>
          </p:cNvSpPr>
          <p:nvPr/>
        </p:nvSpPr>
        <p:spPr bwMode="auto">
          <a:xfrm flipH="1">
            <a:off x="1417638" y="6237288"/>
            <a:ext cx="2336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7926" name="Text Box 70"/>
          <p:cNvSpPr txBox="1">
            <a:spLocks noChangeArrowheads="1"/>
          </p:cNvSpPr>
          <p:nvPr/>
        </p:nvSpPr>
        <p:spPr bwMode="auto">
          <a:xfrm>
            <a:off x="3525838" y="6180138"/>
            <a:ext cx="719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高</a:t>
            </a:r>
          </a:p>
        </p:txBody>
      </p:sp>
      <p:sp>
        <p:nvSpPr>
          <p:cNvPr id="377927" name="Text Box 71"/>
          <p:cNvSpPr txBox="1">
            <a:spLocks noChangeArrowheads="1"/>
          </p:cNvSpPr>
          <p:nvPr/>
        </p:nvSpPr>
        <p:spPr bwMode="auto">
          <a:xfrm>
            <a:off x="1087438" y="6256338"/>
            <a:ext cx="657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低</a:t>
            </a:r>
          </a:p>
        </p:txBody>
      </p:sp>
      <p:sp>
        <p:nvSpPr>
          <p:cNvPr id="377928" name="Rectangle 72"/>
          <p:cNvSpPr>
            <a:spLocks noChangeArrowheads="1"/>
          </p:cNvSpPr>
          <p:nvPr/>
        </p:nvSpPr>
        <p:spPr bwMode="auto">
          <a:xfrm>
            <a:off x="5292725" y="2852738"/>
            <a:ext cx="34655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（</a:t>
            </a:r>
            <a:r>
              <a:rPr lang="en-US" altLang="zh-CN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2</a:t>
            </a:r>
            <a:r>
              <a:rPr lang="zh-CN" altLang="en-US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）写出逻辑表达式</a:t>
            </a:r>
          </a:p>
        </p:txBody>
      </p:sp>
      <p:sp>
        <p:nvSpPr>
          <p:cNvPr id="377929" name="Rectangle 73"/>
          <p:cNvSpPr>
            <a:spLocks noChangeArrowheads="1"/>
          </p:cNvSpPr>
          <p:nvPr/>
        </p:nvSpPr>
        <p:spPr bwMode="auto">
          <a:xfrm>
            <a:off x="5076825" y="5313363"/>
            <a:ext cx="3986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（</a:t>
            </a:r>
            <a:r>
              <a:rPr lang="en-US" altLang="zh-CN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3</a:t>
            </a:r>
            <a:r>
              <a:rPr lang="zh-CN" altLang="en-US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）画出逻辑电路（略）</a:t>
            </a:r>
          </a:p>
        </p:txBody>
      </p:sp>
      <p:sp>
        <p:nvSpPr>
          <p:cNvPr id="377930" name="Rectangle 74"/>
          <p:cNvSpPr>
            <a:spLocks noChangeArrowheads="1"/>
          </p:cNvSpPr>
          <p:nvPr/>
        </p:nvSpPr>
        <p:spPr bwMode="auto">
          <a:xfrm>
            <a:off x="755650" y="1268413"/>
            <a:ext cx="6311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输入编码信号高电平有效，输出为二进制代码</a:t>
            </a:r>
          </a:p>
        </p:txBody>
      </p:sp>
      <p:grpSp>
        <p:nvGrpSpPr>
          <p:cNvPr id="377931" name="Group 75"/>
          <p:cNvGrpSpPr>
            <a:grpSpLocks/>
          </p:cNvGrpSpPr>
          <p:nvPr/>
        </p:nvGrpSpPr>
        <p:grpSpPr bwMode="auto">
          <a:xfrm>
            <a:off x="755650" y="1752600"/>
            <a:ext cx="5916613" cy="457200"/>
            <a:chOff x="641" y="1056"/>
            <a:chExt cx="3727" cy="288"/>
          </a:xfrm>
        </p:grpSpPr>
        <p:sp>
          <p:nvSpPr>
            <p:cNvPr id="377932" name="Rectangle 76"/>
            <p:cNvSpPr>
              <a:spLocks noChangeArrowheads="1"/>
            </p:cNvSpPr>
            <p:nvPr/>
          </p:nvSpPr>
          <p:spPr bwMode="auto">
            <a:xfrm>
              <a:off x="641" y="1056"/>
              <a:ext cx="37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kumimoji="1" lang="zh-CN" altLang="en-US" sz="2400">
                  <a:solidFill>
                    <a:schemeClr val="folHlink"/>
                  </a:solidFill>
                  <a:latin typeface="Times New Roman" pitchFamily="18" charset="0"/>
                  <a:ea typeface="楷体_GB2312" pitchFamily="49" charset="-122"/>
                </a:rPr>
                <a:t>输入编码信号优先级从高到低为</a:t>
              </a:r>
            </a:p>
          </p:txBody>
        </p:sp>
        <p:sp>
          <p:nvSpPr>
            <p:cNvPr id="377933" name="Rectangle 77"/>
            <p:cNvSpPr>
              <a:spLocks noChangeArrowheads="1"/>
            </p:cNvSpPr>
            <p:nvPr/>
          </p:nvSpPr>
          <p:spPr bwMode="auto">
            <a:xfrm>
              <a:off x="3792" y="1056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 i="1">
                  <a:solidFill>
                    <a:schemeClr val="folHlink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I</a:t>
              </a:r>
              <a:r>
                <a:rPr lang="en-US" altLang="zh-CN" sz="2400" baseline="-30000">
                  <a:solidFill>
                    <a:schemeClr val="folHlink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377934" name="Rectangle 78"/>
            <p:cNvSpPr>
              <a:spLocks noChangeArrowheads="1"/>
            </p:cNvSpPr>
            <p:nvPr/>
          </p:nvSpPr>
          <p:spPr bwMode="auto">
            <a:xfrm>
              <a:off x="3408" y="1056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 i="1">
                  <a:solidFill>
                    <a:schemeClr val="folHlink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I</a:t>
              </a:r>
              <a:r>
                <a:rPr lang="en-US" altLang="zh-CN" sz="2400" baseline="-30000">
                  <a:solidFill>
                    <a:schemeClr val="folHlink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3</a:t>
              </a:r>
            </a:p>
          </p:txBody>
        </p:sp>
        <p:sp>
          <p:nvSpPr>
            <p:cNvPr id="377935" name="Rectangle 79"/>
            <p:cNvSpPr>
              <a:spLocks noChangeArrowheads="1"/>
            </p:cNvSpPr>
            <p:nvPr/>
          </p:nvSpPr>
          <p:spPr bwMode="auto">
            <a:xfrm>
              <a:off x="3600" y="1056"/>
              <a:ext cx="21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>
                  <a:solidFill>
                    <a:schemeClr val="folHlink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~</a:t>
              </a:r>
              <a:endParaRPr lang="en-US" altLang="zh-CN" sz="2400" baseline="-300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endParaRPr>
            </a:p>
          </p:txBody>
        </p:sp>
      </p:grpSp>
      <p:sp>
        <p:nvSpPr>
          <p:cNvPr id="377936" name="Rectangle 80"/>
          <p:cNvSpPr>
            <a:spLocks noChangeArrowheads="1"/>
          </p:cNvSpPr>
          <p:nvPr/>
        </p:nvSpPr>
        <p:spPr bwMode="auto">
          <a:xfrm>
            <a:off x="755650" y="2205038"/>
            <a:ext cx="7037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kumimoji="1" lang="zh-CN" altLang="en-US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输入为编码信号</a:t>
            </a:r>
            <a:r>
              <a:rPr kumimoji="1" lang="en-US" altLang="zh-CN" sz="2400" i="1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I</a:t>
            </a:r>
            <a:r>
              <a:rPr kumimoji="1" lang="en-US" altLang="zh-CN" sz="2400" baseline="-250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3 </a:t>
            </a:r>
            <a:r>
              <a:rPr kumimoji="1" lang="en-US" altLang="zh-CN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</a:t>
            </a:r>
            <a:r>
              <a:rPr kumimoji="1" lang="en-US" altLang="zh-CN" sz="2400" baseline="-250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r>
              <a:rPr kumimoji="1" lang="en-US" altLang="zh-CN" sz="2400" i="1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I</a:t>
            </a:r>
            <a:r>
              <a:rPr kumimoji="1" lang="en-US" altLang="zh-CN" sz="2400" baseline="-250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0       </a:t>
            </a:r>
            <a:r>
              <a:rPr kumimoji="1" lang="zh-CN" altLang="en-US" sz="24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输出为</a:t>
            </a:r>
            <a:r>
              <a:rPr kumimoji="1" lang="en-US" altLang="zh-CN" sz="2400" i="1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Y</a:t>
            </a:r>
            <a:r>
              <a:rPr kumimoji="1" lang="en-US" altLang="zh-CN" sz="2400" baseline="-250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1 </a:t>
            </a:r>
            <a:r>
              <a:rPr kumimoji="1" lang="en-US" altLang="zh-CN" sz="2400" i="1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Y</a:t>
            </a:r>
            <a:r>
              <a:rPr kumimoji="1" lang="en-US" altLang="zh-CN" sz="2400" baseline="-250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0</a:t>
            </a:r>
          </a:p>
        </p:txBody>
      </p:sp>
      <p:grpSp>
        <p:nvGrpSpPr>
          <p:cNvPr id="377937" name="Group 81"/>
          <p:cNvGrpSpPr>
            <a:grpSpLocks noChangeAspect="1"/>
          </p:cNvGrpSpPr>
          <p:nvPr/>
        </p:nvGrpSpPr>
        <p:grpSpPr bwMode="auto">
          <a:xfrm>
            <a:off x="6003925" y="3513138"/>
            <a:ext cx="1930400" cy="595312"/>
            <a:chOff x="3433" y="2436"/>
            <a:chExt cx="1524" cy="470"/>
          </a:xfrm>
        </p:grpSpPr>
        <p:sp>
          <p:nvSpPr>
            <p:cNvPr id="377938" name="AutoShape 82"/>
            <p:cNvSpPr>
              <a:spLocks noChangeAspect="1" noChangeArrowheads="1" noTextEdit="1"/>
            </p:cNvSpPr>
            <p:nvPr/>
          </p:nvSpPr>
          <p:spPr bwMode="auto">
            <a:xfrm>
              <a:off x="3433" y="2436"/>
              <a:ext cx="1524" cy="435"/>
            </a:xfrm>
            <a:prstGeom prst="rect">
              <a:avLst/>
            </a:pr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7939" name="Line 83"/>
            <p:cNvSpPr>
              <a:spLocks noChangeShapeType="1"/>
            </p:cNvSpPr>
            <p:nvPr/>
          </p:nvSpPr>
          <p:spPr bwMode="auto">
            <a:xfrm>
              <a:off x="4216" y="2493"/>
              <a:ext cx="222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7940" name="Rectangle 84"/>
            <p:cNvSpPr>
              <a:spLocks noChangeArrowheads="1"/>
            </p:cNvSpPr>
            <p:nvPr/>
          </p:nvSpPr>
          <p:spPr bwMode="auto">
            <a:xfrm>
              <a:off x="4824" y="2667"/>
              <a:ext cx="95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>
                  <a:solidFill>
                    <a:schemeClr val="folHlink"/>
                  </a:solidFill>
                  <a:latin typeface="Times New Roman" pitchFamily="18" charset="0"/>
                </a:rPr>
                <a:t>3</a:t>
              </a:r>
              <a:endParaRPr lang="en-US" altLang="zh-CN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77941" name="Rectangle 85"/>
            <p:cNvSpPr>
              <a:spLocks noChangeArrowheads="1"/>
            </p:cNvSpPr>
            <p:nvPr/>
          </p:nvSpPr>
          <p:spPr bwMode="auto">
            <a:xfrm>
              <a:off x="4345" y="2667"/>
              <a:ext cx="96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>
                  <a:solidFill>
                    <a:schemeClr val="folHlink"/>
                  </a:solidFill>
                  <a:latin typeface="Times New Roman" pitchFamily="18" charset="0"/>
                </a:rPr>
                <a:t>3</a:t>
              </a:r>
              <a:endParaRPr lang="en-US" altLang="zh-CN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77942" name="Rectangle 86"/>
            <p:cNvSpPr>
              <a:spLocks noChangeArrowheads="1"/>
            </p:cNvSpPr>
            <p:nvPr/>
          </p:nvSpPr>
          <p:spPr bwMode="auto">
            <a:xfrm>
              <a:off x="4102" y="2667"/>
              <a:ext cx="96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>
                  <a:solidFill>
                    <a:schemeClr val="folHlink"/>
                  </a:solidFill>
                  <a:latin typeface="Times New Roman" pitchFamily="18" charset="0"/>
                </a:rPr>
                <a:t>2</a:t>
              </a:r>
              <a:endParaRPr lang="en-US" altLang="zh-CN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77943" name="Rectangle 87"/>
            <p:cNvSpPr>
              <a:spLocks noChangeArrowheads="1"/>
            </p:cNvSpPr>
            <p:nvPr/>
          </p:nvSpPr>
          <p:spPr bwMode="auto">
            <a:xfrm>
              <a:off x="3600" y="2667"/>
              <a:ext cx="95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>
                  <a:solidFill>
                    <a:schemeClr val="folHlink"/>
                  </a:solidFill>
                  <a:latin typeface="Times New Roman" pitchFamily="18" charset="0"/>
                </a:rPr>
                <a:t>1</a:t>
              </a:r>
              <a:endParaRPr lang="en-US" altLang="zh-CN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77944" name="Rectangle 88"/>
            <p:cNvSpPr>
              <a:spLocks noChangeArrowheads="1"/>
            </p:cNvSpPr>
            <p:nvPr/>
          </p:nvSpPr>
          <p:spPr bwMode="auto">
            <a:xfrm>
              <a:off x="4703" y="2509"/>
              <a:ext cx="129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3300" i="1">
                  <a:solidFill>
                    <a:schemeClr val="folHlink"/>
                  </a:solidFill>
                  <a:latin typeface="Times New Roman" pitchFamily="18" charset="0"/>
                </a:rPr>
                <a:t>I</a:t>
              </a:r>
              <a:endParaRPr lang="en-US" altLang="zh-CN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77945" name="Rectangle 89"/>
            <p:cNvSpPr>
              <a:spLocks noChangeArrowheads="1"/>
            </p:cNvSpPr>
            <p:nvPr/>
          </p:nvSpPr>
          <p:spPr bwMode="auto">
            <a:xfrm>
              <a:off x="4224" y="2509"/>
              <a:ext cx="129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3300" i="1">
                  <a:solidFill>
                    <a:schemeClr val="folHlink"/>
                  </a:solidFill>
                  <a:latin typeface="Times New Roman" pitchFamily="18" charset="0"/>
                </a:rPr>
                <a:t>I</a:t>
              </a:r>
              <a:endParaRPr lang="en-US" altLang="zh-CN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77946" name="Rectangle 90"/>
            <p:cNvSpPr>
              <a:spLocks noChangeArrowheads="1"/>
            </p:cNvSpPr>
            <p:nvPr/>
          </p:nvSpPr>
          <p:spPr bwMode="auto">
            <a:xfrm>
              <a:off x="3982" y="2509"/>
              <a:ext cx="129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3300" i="1">
                  <a:solidFill>
                    <a:schemeClr val="folHlink"/>
                  </a:solidFill>
                  <a:latin typeface="Times New Roman" pitchFamily="18" charset="0"/>
                </a:rPr>
                <a:t>I</a:t>
              </a:r>
              <a:endParaRPr lang="en-US" altLang="zh-CN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77947" name="Rectangle 91"/>
            <p:cNvSpPr>
              <a:spLocks noChangeArrowheads="1"/>
            </p:cNvSpPr>
            <p:nvPr/>
          </p:nvSpPr>
          <p:spPr bwMode="auto">
            <a:xfrm>
              <a:off x="3452" y="2509"/>
              <a:ext cx="202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3300" i="1">
                  <a:solidFill>
                    <a:schemeClr val="folHlink"/>
                  </a:solidFill>
                  <a:latin typeface="Times New Roman" pitchFamily="18" charset="0"/>
                </a:rPr>
                <a:t>Y</a:t>
              </a:r>
              <a:endParaRPr lang="en-US" altLang="zh-CN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77948" name="Rectangle 92"/>
            <p:cNvSpPr>
              <a:spLocks noChangeArrowheads="1"/>
            </p:cNvSpPr>
            <p:nvPr/>
          </p:nvSpPr>
          <p:spPr bwMode="auto">
            <a:xfrm>
              <a:off x="4491" y="2479"/>
              <a:ext cx="188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3300">
                  <a:solidFill>
                    <a:schemeClr val="folHlink"/>
                  </a:solidFill>
                  <a:latin typeface="Times New Roman" pitchFamily="18" charset="0"/>
                </a:rPr>
                <a:t>+</a:t>
              </a:r>
              <a:endParaRPr lang="en-US" altLang="zh-CN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77949" name="Rectangle 93"/>
            <p:cNvSpPr>
              <a:spLocks noChangeArrowheads="1"/>
            </p:cNvSpPr>
            <p:nvPr/>
          </p:nvSpPr>
          <p:spPr bwMode="auto">
            <a:xfrm>
              <a:off x="3758" y="2479"/>
              <a:ext cx="188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3300">
                  <a:solidFill>
                    <a:schemeClr val="folHlink"/>
                  </a:solidFill>
                  <a:latin typeface="Times New Roman" pitchFamily="18" charset="0"/>
                </a:rPr>
                <a:t>=</a:t>
              </a:r>
              <a:endParaRPr lang="en-US" altLang="zh-CN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77950" name="Group 94"/>
          <p:cNvGrpSpPr>
            <a:grpSpLocks noChangeAspect="1"/>
          </p:cNvGrpSpPr>
          <p:nvPr/>
        </p:nvGrpSpPr>
        <p:grpSpPr bwMode="auto">
          <a:xfrm>
            <a:off x="6003925" y="4376738"/>
            <a:ext cx="2290763" cy="598487"/>
            <a:chOff x="3433" y="3156"/>
            <a:chExt cx="1763" cy="460"/>
          </a:xfrm>
        </p:grpSpPr>
        <p:sp>
          <p:nvSpPr>
            <p:cNvPr id="377951" name="AutoShape 95"/>
            <p:cNvSpPr>
              <a:spLocks noChangeAspect="1" noChangeArrowheads="1" noTextEdit="1"/>
            </p:cNvSpPr>
            <p:nvPr/>
          </p:nvSpPr>
          <p:spPr bwMode="auto">
            <a:xfrm>
              <a:off x="3433" y="3156"/>
              <a:ext cx="1763" cy="435"/>
            </a:xfrm>
            <a:prstGeom prst="rect">
              <a:avLst/>
            </a:pr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7952" name="Line 96"/>
            <p:cNvSpPr>
              <a:spLocks noChangeShapeType="1"/>
            </p:cNvSpPr>
            <p:nvPr/>
          </p:nvSpPr>
          <p:spPr bwMode="auto">
            <a:xfrm>
              <a:off x="4213" y="3213"/>
              <a:ext cx="222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7953" name="Line 97"/>
            <p:cNvSpPr>
              <a:spLocks noChangeShapeType="1"/>
            </p:cNvSpPr>
            <p:nvPr/>
          </p:nvSpPr>
          <p:spPr bwMode="auto">
            <a:xfrm>
              <a:off x="4455" y="3213"/>
              <a:ext cx="222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7954" name="Rectangle 98"/>
            <p:cNvSpPr>
              <a:spLocks noChangeArrowheads="1"/>
            </p:cNvSpPr>
            <p:nvPr/>
          </p:nvSpPr>
          <p:spPr bwMode="auto">
            <a:xfrm>
              <a:off x="5063" y="3387"/>
              <a:ext cx="93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>
                  <a:solidFill>
                    <a:schemeClr val="folHlink"/>
                  </a:solidFill>
                  <a:latin typeface="Times New Roman" pitchFamily="18" charset="0"/>
                </a:rPr>
                <a:t>3</a:t>
              </a:r>
              <a:endParaRPr lang="en-US" altLang="zh-CN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77955" name="Rectangle 99"/>
            <p:cNvSpPr>
              <a:spLocks noChangeArrowheads="1"/>
            </p:cNvSpPr>
            <p:nvPr/>
          </p:nvSpPr>
          <p:spPr bwMode="auto">
            <a:xfrm>
              <a:off x="4584" y="3387"/>
              <a:ext cx="93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>
                  <a:solidFill>
                    <a:schemeClr val="folHlink"/>
                  </a:solidFill>
                  <a:latin typeface="Times New Roman" pitchFamily="18" charset="0"/>
                </a:rPr>
                <a:t>3</a:t>
              </a:r>
              <a:endParaRPr lang="en-US" altLang="zh-CN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77956" name="Rectangle 100"/>
            <p:cNvSpPr>
              <a:spLocks noChangeArrowheads="1"/>
            </p:cNvSpPr>
            <p:nvPr/>
          </p:nvSpPr>
          <p:spPr bwMode="auto">
            <a:xfrm>
              <a:off x="4342" y="3387"/>
              <a:ext cx="76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l"/>
              <a:r>
                <a:rPr lang="en-US" altLang="zh-CN" sz="1900">
                  <a:solidFill>
                    <a:schemeClr val="folHlink"/>
                  </a:solidFill>
                  <a:latin typeface="Times New Roman" pitchFamily="18" charset="0"/>
                </a:rPr>
                <a:t>2</a:t>
              </a:r>
              <a:endParaRPr lang="en-US" altLang="zh-CN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77957" name="Rectangle 101"/>
            <p:cNvSpPr>
              <a:spLocks noChangeArrowheads="1"/>
            </p:cNvSpPr>
            <p:nvPr/>
          </p:nvSpPr>
          <p:spPr bwMode="auto">
            <a:xfrm>
              <a:off x="4104" y="3387"/>
              <a:ext cx="93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>
                  <a:solidFill>
                    <a:schemeClr val="folHlink"/>
                  </a:solidFill>
                  <a:latin typeface="Times New Roman" pitchFamily="18" charset="0"/>
                </a:rPr>
                <a:t>1</a:t>
              </a:r>
              <a:endParaRPr lang="en-US" altLang="zh-CN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77958" name="Rectangle 102"/>
            <p:cNvSpPr>
              <a:spLocks noChangeArrowheads="1"/>
            </p:cNvSpPr>
            <p:nvPr/>
          </p:nvSpPr>
          <p:spPr bwMode="auto">
            <a:xfrm>
              <a:off x="3606" y="3387"/>
              <a:ext cx="93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1900">
                  <a:solidFill>
                    <a:schemeClr val="folHlink"/>
                  </a:solidFill>
                  <a:latin typeface="Times New Roman" pitchFamily="18" charset="0"/>
                </a:rPr>
                <a:t>0</a:t>
              </a:r>
              <a:endParaRPr lang="en-US" altLang="zh-CN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77959" name="Rectangle 103"/>
            <p:cNvSpPr>
              <a:spLocks noChangeArrowheads="1"/>
            </p:cNvSpPr>
            <p:nvPr/>
          </p:nvSpPr>
          <p:spPr bwMode="auto">
            <a:xfrm>
              <a:off x="4942" y="3229"/>
              <a:ext cx="126" cy="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3300" i="1">
                  <a:solidFill>
                    <a:schemeClr val="folHlink"/>
                  </a:solidFill>
                  <a:latin typeface="Times New Roman" pitchFamily="18" charset="0"/>
                </a:rPr>
                <a:t>I</a:t>
              </a:r>
              <a:endParaRPr lang="en-US" altLang="zh-CN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77960" name="Rectangle 104"/>
            <p:cNvSpPr>
              <a:spLocks noChangeArrowheads="1"/>
            </p:cNvSpPr>
            <p:nvPr/>
          </p:nvSpPr>
          <p:spPr bwMode="auto">
            <a:xfrm>
              <a:off x="4463" y="3229"/>
              <a:ext cx="126" cy="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3300" i="1">
                  <a:solidFill>
                    <a:schemeClr val="folHlink"/>
                  </a:solidFill>
                  <a:latin typeface="Times New Roman" pitchFamily="18" charset="0"/>
                </a:rPr>
                <a:t>I</a:t>
              </a:r>
              <a:endParaRPr lang="en-US" altLang="zh-CN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77961" name="Rectangle 105"/>
            <p:cNvSpPr>
              <a:spLocks noChangeArrowheads="1"/>
            </p:cNvSpPr>
            <p:nvPr/>
          </p:nvSpPr>
          <p:spPr bwMode="auto">
            <a:xfrm>
              <a:off x="4221" y="3229"/>
              <a:ext cx="126" cy="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3300" i="1">
                  <a:solidFill>
                    <a:schemeClr val="folHlink"/>
                  </a:solidFill>
                  <a:latin typeface="Times New Roman" pitchFamily="18" charset="0"/>
                </a:rPr>
                <a:t>I</a:t>
              </a:r>
              <a:endParaRPr lang="en-US" altLang="zh-CN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77962" name="Rectangle 106"/>
            <p:cNvSpPr>
              <a:spLocks noChangeArrowheads="1"/>
            </p:cNvSpPr>
            <p:nvPr/>
          </p:nvSpPr>
          <p:spPr bwMode="auto">
            <a:xfrm>
              <a:off x="3993" y="3229"/>
              <a:ext cx="125" cy="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3300" i="1">
                  <a:solidFill>
                    <a:schemeClr val="folHlink"/>
                  </a:solidFill>
                  <a:latin typeface="Times New Roman" pitchFamily="18" charset="0"/>
                </a:rPr>
                <a:t>I</a:t>
              </a:r>
              <a:endParaRPr lang="en-US" altLang="zh-CN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77963" name="Rectangle 107"/>
            <p:cNvSpPr>
              <a:spLocks noChangeArrowheads="1"/>
            </p:cNvSpPr>
            <p:nvPr/>
          </p:nvSpPr>
          <p:spPr bwMode="auto">
            <a:xfrm>
              <a:off x="3453" y="3229"/>
              <a:ext cx="196" cy="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3300" i="1">
                  <a:solidFill>
                    <a:schemeClr val="folHlink"/>
                  </a:solidFill>
                  <a:latin typeface="Times New Roman" pitchFamily="18" charset="0"/>
                </a:rPr>
                <a:t>Y</a:t>
              </a:r>
              <a:endParaRPr lang="en-US" altLang="zh-CN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77964" name="Rectangle 108"/>
            <p:cNvSpPr>
              <a:spLocks noChangeArrowheads="1"/>
            </p:cNvSpPr>
            <p:nvPr/>
          </p:nvSpPr>
          <p:spPr bwMode="auto">
            <a:xfrm>
              <a:off x="4731" y="3199"/>
              <a:ext cx="183" cy="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3300">
                  <a:solidFill>
                    <a:schemeClr val="folHlink"/>
                  </a:solidFill>
                  <a:latin typeface="Times New Roman" pitchFamily="18" charset="0"/>
                </a:rPr>
                <a:t>+</a:t>
              </a:r>
              <a:endParaRPr lang="en-US" altLang="zh-CN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77965" name="Rectangle 109"/>
            <p:cNvSpPr>
              <a:spLocks noChangeArrowheads="1"/>
            </p:cNvSpPr>
            <p:nvPr/>
          </p:nvSpPr>
          <p:spPr bwMode="auto">
            <a:xfrm>
              <a:off x="3769" y="3199"/>
              <a:ext cx="183" cy="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3300">
                  <a:solidFill>
                    <a:schemeClr val="folHlink"/>
                  </a:solidFill>
                  <a:latin typeface="Times New Roman" pitchFamily="18" charset="0"/>
                </a:rPr>
                <a:t>=</a:t>
              </a:r>
              <a:endParaRPr lang="en-US" altLang="zh-CN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ransition>
    <p:wipe dir="r"/>
    <p:sndAc>
      <p:stSnd>
        <p:snd r:embed="rId2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77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77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77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77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77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77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77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377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377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377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77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77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77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876" grpId="0" autoUpdateAnimBg="0"/>
      <p:bldP spid="377877" grpId="0" autoUpdateAnimBg="0"/>
      <p:bldP spid="377925" grpId="0" animBg="1"/>
      <p:bldP spid="377926" grpId="0" autoUpdateAnimBg="0"/>
      <p:bldP spid="377927" grpId="0" autoUpdateAnimBg="0"/>
      <p:bldP spid="377928" grpId="0" autoUpdateAnimBg="0"/>
      <p:bldP spid="377929" grpId="0" autoUpdateAnimBg="0"/>
      <p:bldP spid="377930" grpId="0" autoUpdateAnimBg="0"/>
      <p:bldP spid="377936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5" name="Rectangle 25"/>
          <p:cNvSpPr>
            <a:spLocks noChangeArrowheads="1"/>
          </p:cNvSpPr>
          <p:nvPr/>
        </p:nvSpPr>
        <p:spPr bwMode="auto">
          <a:xfrm>
            <a:off x="1187450" y="1833563"/>
            <a:ext cx="6597650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kumimoji="1" lang="zh-CN" altLang="en-US" sz="2400">
                <a:solidFill>
                  <a:schemeClr val="folHlink"/>
                </a:solidFill>
                <a:latin typeface="Times New Roman" pitchFamily="18" charset="0"/>
              </a:rPr>
              <a:t>优先编码器</a:t>
            </a:r>
            <a:r>
              <a:rPr kumimoji="1" lang="en-US" altLang="zh-CN" sz="2400">
                <a:solidFill>
                  <a:schemeClr val="folHlink"/>
                </a:solidFill>
                <a:latin typeface="Times New Roman" pitchFamily="18" charset="0"/>
                <a:ea typeface="华文中宋" pitchFamily="2" charset="-122"/>
              </a:rPr>
              <a:t>CD4532</a:t>
            </a:r>
            <a:r>
              <a:rPr kumimoji="1" lang="zh-CN" altLang="en-US" sz="2400">
                <a:solidFill>
                  <a:schemeClr val="folHlink"/>
                </a:solidFill>
                <a:latin typeface="Times New Roman" pitchFamily="18" charset="0"/>
              </a:rPr>
              <a:t>的示意框图</a:t>
            </a:r>
          </a:p>
        </p:txBody>
      </p:sp>
      <p:sp>
        <p:nvSpPr>
          <p:cNvPr id="378906" name="Rectangle 26"/>
          <p:cNvSpPr>
            <a:spLocks noChangeArrowheads="1"/>
          </p:cNvSpPr>
          <p:nvPr/>
        </p:nvSpPr>
        <p:spPr bwMode="auto">
          <a:xfrm>
            <a:off x="1042988" y="908050"/>
            <a:ext cx="561657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kumimoji="1" lang="en-US" altLang="zh-CN" sz="2400">
                <a:solidFill>
                  <a:schemeClr val="folHlink"/>
                </a:solidFill>
                <a:latin typeface="Times New Roman" pitchFamily="18" charset="0"/>
              </a:rPr>
              <a:t>2  </a:t>
            </a:r>
            <a:r>
              <a:rPr kumimoji="1" lang="zh-CN" altLang="en-US" sz="2400">
                <a:solidFill>
                  <a:schemeClr val="folHlink"/>
                </a:solidFill>
                <a:latin typeface="Times New Roman" pitchFamily="18" charset="0"/>
              </a:rPr>
              <a:t>典型编码器电路</a:t>
            </a:r>
          </a:p>
        </p:txBody>
      </p:sp>
      <p:sp>
        <p:nvSpPr>
          <p:cNvPr id="378907" name="Rectangle 27"/>
          <p:cNvSpPr>
            <a:spLocks noChangeArrowheads="1"/>
          </p:cNvSpPr>
          <p:nvPr/>
        </p:nvSpPr>
        <p:spPr bwMode="auto">
          <a:xfrm>
            <a:off x="0" y="26955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378908" name="Object 28"/>
          <p:cNvGraphicFramePr>
            <a:graphicFrameLocks noChangeAspect="1"/>
          </p:cNvGraphicFramePr>
          <p:nvPr/>
        </p:nvGraphicFramePr>
        <p:xfrm>
          <a:off x="1116013" y="2636838"/>
          <a:ext cx="2895600" cy="309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图片" r:id="rId4" imgW="1095480" imgH="1171440" progId="Word.Picture.8">
                  <p:embed/>
                </p:oleObj>
              </mc:Choice>
              <mc:Fallback>
                <p:oleObj name="图片" r:id="rId4" imgW="1095480" imgH="1171440" progId="Word.Picture.8">
                  <p:embed/>
                  <p:pic>
                    <p:nvPicPr>
                      <p:cNvPr id="378908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2636838"/>
                        <a:ext cx="2895600" cy="3095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09" name="Rectangle 29"/>
          <p:cNvSpPr>
            <a:spLocks noChangeArrowheads="1"/>
          </p:cNvSpPr>
          <p:nvPr/>
        </p:nvSpPr>
        <p:spPr bwMode="auto">
          <a:xfrm>
            <a:off x="0" y="2781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9" name="Rectangle 11"/>
          <p:cNvSpPr>
            <a:spLocks noChangeArrowheads="1"/>
          </p:cNvSpPr>
          <p:nvPr/>
        </p:nvSpPr>
        <p:spPr bwMode="auto">
          <a:xfrm>
            <a:off x="1908175" y="549275"/>
            <a:ext cx="3714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90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 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优先编码器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CD4532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功能表</a:t>
            </a:r>
          </a:p>
        </p:txBody>
      </p:sp>
      <p:graphicFrame>
        <p:nvGraphicFramePr>
          <p:cNvPr id="381139" name="Group 211"/>
          <p:cNvGraphicFramePr>
            <a:graphicFrameLocks noGrp="1"/>
          </p:cNvGraphicFramePr>
          <p:nvPr/>
        </p:nvGraphicFramePr>
        <p:xfrm>
          <a:off x="0" y="1244600"/>
          <a:ext cx="9182100" cy="4496435"/>
        </p:xfrm>
        <a:graphic>
          <a:graphicData uri="http://schemas.openxmlformats.org/drawingml/2006/table">
            <a:tbl>
              <a:tblPr/>
              <a:tblGrid>
                <a:gridCol w="747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1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29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1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29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97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13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13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64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7786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13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13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413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3501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296863">
                <a:tc gridSpan="9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输      入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5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输      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0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EI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I</a:t>
                      </a:r>
                      <a:r>
                        <a:rPr kumimoji="0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7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I</a:t>
                      </a:r>
                      <a:r>
                        <a:rPr kumimoji="0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6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I</a:t>
                      </a:r>
                      <a:r>
                        <a:rPr kumimoji="0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5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I</a:t>
                      </a:r>
                      <a:r>
                        <a:rPr kumimoji="0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4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I</a:t>
                      </a:r>
                      <a:r>
                        <a:rPr kumimoji="0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3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I</a:t>
                      </a:r>
                      <a:r>
                        <a:rPr kumimoji="0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2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I</a:t>
                      </a:r>
                      <a:r>
                        <a:rPr kumimoji="0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I</a:t>
                      </a:r>
                      <a:r>
                        <a:rPr kumimoji="0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Y</a:t>
                      </a:r>
                      <a:r>
                        <a:rPr kumimoji="0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2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Y</a:t>
                      </a:r>
                      <a:r>
                        <a:rPr kumimoji="0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Y</a:t>
                      </a:r>
                      <a:r>
                        <a:rPr kumimoji="0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GS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EO</a:t>
                      </a:r>
                      <a:endParaRPr kumimoji="0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5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7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845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8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845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68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68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845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×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68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81131" name="Rectangle 203"/>
          <p:cNvSpPr>
            <a:spLocks noChangeArrowheads="1"/>
          </p:cNvSpPr>
          <p:nvPr/>
        </p:nvSpPr>
        <p:spPr bwMode="auto">
          <a:xfrm>
            <a:off x="466725" y="5851525"/>
            <a:ext cx="4897438" cy="457200"/>
          </a:xfrm>
          <a:prstGeom prst="rect">
            <a:avLst/>
          </a:prstGeom>
          <a:solidFill>
            <a:srgbClr val="003366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4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为什么要设计</a:t>
            </a:r>
            <a:r>
              <a:rPr lang="en-US" altLang="zh-CN" sz="24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GS</a:t>
            </a:r>
            <a:r>
              <a:rPr lang="zh-CN" altLang="en-US" sz="24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、</a:t>
            </a:r>
            <a:r>
              <a:rPr lang="en-US" altLang="zh-CN" sz="24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EO</a:t>
            </a:r>
            <a:r>
              <a:rPr lang="zh-CN" altLang="en-US" sz="24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输出信号？</a:t>
            </a:r>
          </a:p>
        </p:txBody>
      </p:sp>
    </p:spTree>
  </p:cSld>
  <p:clrMapOvr>
    <a:masterClrMapping/>
  </p:clrMapOvr>
  <p:transition>
    <p:wipe dir="r"/>
    <p:sndAc>
      <p:stSnd>
        <p:snd r:embed="rId2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81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1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63" name="Rectangle 11"/>
          <p:cNvSpPr>
            <a:spLocks noChangeArrowheads="1"/>
          </p:cNvSpPr>
          <p:nvPr/>
        </p:nvSpPr>
        <p:spPr bwMode="auto">
          <a:xfrm>
            <a:off x="827088" y="442913"/>
            <a:ext cx="7705725" cy="126047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lnSpc>
                <a:spcPct val="160000"/>
              </a:lnSpc>
            </a:pPr>
            <a:r>
              <a:rPr lang="zh-CN" altLang="en-US" sz="2400">
                <a:latin typeface="楷体_GB2312" pitchFamily="49" charset="-122"/>
                <a:ea typeface="楷体_GB2312" pitchFamily="49" charset="-122"/>
              </a:rPr>
              <a:t>用二片</a:t>
            </a:r>
            <a:r>
              <a:rPr lang="en-US" altLang="zh-CN" sz="2400">
                <a:latin typeface="Times New Roman" pitchFamily="18" charset="0"/>
                <a:ea typeface="楷体_GB2312" pitchFamily="49" charset="-122"/>
              </a:rPr>
              <a:t>CD4532</a:t>
            </a:r>
            <a:r>
              <a:rPr lang="zh-CN" altLang="en-US" sz="2400">
                <a:latin typeface="Times New Roman" pitchFamily="18" charset="0"/>
                <a:ea typeface="楷体_GB2312" pitchFamily="49" charset="-122"/>
              </a:rPr>
              <a:t>构成</a:t>
            </a:r>
            <a:r>
              <a:rPr lang="en-US" altLang="zh-CN" sz="2400">
                <a:latin typeface="楷体_GB2312" pitchFamily="49" charset="-122"/>
                <a:ea typeface="楷体_GB2312" pitchFamily="49" charset="-122"/>
              </a:rPr>
              <a:t>16</a:t>
            </a:r>
            <a:r>
              <a:rPr lang="zh-CN" altLang="en-US" sz="2400">
                <a:latin typeface="楷体_GB2312" pitchFamily="49" charset="-122"/>
                <a:ea typeface="楷体_GB2312" pitchFamily="49" charset="-122"/>
              </a:rPr>
              <a:t>线</a:t>
            </a:r>
            <a:r>
              <a:rPr lang="en-US" altLang="zh-CN" sz="2400">
                <a:latin typeface="楷体_GB2312" pitchFamily="49" charset="-122"/>
                <a:ea typeface="楷体_GB2312" pitchFamily="49" charset="-122"/>
              </a:rPr>
              <a:t>-4</a:t>
            </a:r>
            <a:r>
              <a:rPr lang="zh-CN" altLang="en-US" sz="2400">
                <a:latin typeface="楷体_GB2312" pitchFamily="49" charset="-122"/>
                <a:ea typeface="楷体_GB2312" pitchFamily="49" charset="-122"/>
              </a:rPr>
              <a:t>线优先编码器</a:t>
            </a:r>
            <a:r>
              <a:rPr lang="en-US" altLang="zh-CN" sz="2400"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2400">
                <a:latin typeface="楷体_GB2312" pitchFamily="49" charset="-122"/>
                <a:ea typeface="楷体_GB2312" pitchFamily="49" charset="-122"/>
              </a:rPr>
              <a:t>其逻辑图如下图所示，试分析其工作原理。 </a:t>
            </a:r>
          </a:p>
        </p:txBody>
      </p:sp>
      <p:sp>
        <p:nvSpPr>
          <p:cNvPr id="381964" name="Rectangle 12"/>
          <p:cNvSpPr>
            <a:spLocks noChangeArrowheads="1"/>
          </p:cNvSpPr>
          <p:nvPr/>
        </p:nvSpPr>
        <p:spPr bwMode="auto">
          <a:xfrm>
            <a:off x="2952750" y="2457450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 b="0">
                <a:latin typeface="Times New Roman" pitchFamily="18" charset="0"/>
                <a:ea typeface="华康简宋" charset="-122"/>
                <a:cs typeface="Times New Roman" pitchFamily="18" charset="0"/>
              </a:rPr>
              <a:t>。</a:t>
            </a:r>
            <a:endParaRPr lang="zh-CN" altLang="en-US" sz="2400" b="0">
              <a:latin typeface="Arial" pitchFamily="34" charset="0"/>
              <a:ea typeface="华康简宋" charset="-122"/>
              <a:cs typeface="Times New Roman" pitchFamily="18" charset="0"/>
            </a:endParaRPr>
          </a:p>
        </p:txBody>
      </p:sp>
      <p:graphicFrame>
        <p:nvGraphicFramePr>
          <p:cNvPr id="381965" name="Object 13"/>
          <p:cNvGraphicFramePr>
            <a:graphicFrameLocks noChangeAspect="1"/>
          </p:cNvGraphicFramePr>
          <p:nvPr/>
        </p:nvGraphicFramePr>
        <p:xfrm>
          <a:off x="250825" y="1985963"/>
          <a:ext cx="8748713" cy="468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图片" r:id="rId4" imgW="3600360" imgH="1933560" progId="Word.Picture.8">
                  <p:embed/>
                </p:oleObj>
              </mc:Choice>
              <mc:Fallback>
                <p:oleObj name="图片" r:id="rId4" imgW="3600360" imgH="1933560" progId="Word.Picture.8">
                  <p:embed/>
                  <p:pic>
                    <p:nvPicPr>
                      <p:cNvPr id="381965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985963"/>
                        <a:ext cx="8748713" cy="4683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1966" name="Rectangle 14"/>
          <p:cNvSpPr>
            <a:spLocks noChangeArrowheads="1"/>
          </p:cNvSpPr>
          <p:nvPr/>
        </p:nvSpPr>
        <p:spPr bwMode="auto">
          <a:xfrm>
            <a:off x="539750" y="3697288"/>
            <a:ext cx="361950" cy="5191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28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0</a:t>
            </a:r>
          </a:p>
        </p:txBody>
      </p:sp>
      <p:sp>
        <p:nvSpPr>
          <p:cNvPr id="381970" name="Rectangle 18"/>
          <p:cNvSpPr>
            <a:spLocks noChangeArrowheads="1"/>
          </p:cNvSpPr>
          <p:nvPr/>
        </p:nvSpPr>
        <p:spPr bwMode="auto">
          <a:xfrm>
            <a:off x="4211638" y="3697288"/>
            <a:ext cx="287337" cy="5191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8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0</a:t>
            </a:r>
          </a:p>
        </p:txBody>
      </p:sp>
      <p:sp>
        <p:nvSpPr>
          <p:cNvPr id="381972" name="Rectangle 20"/>
          <p:cNvSpPr>
            <a:spLocks noChangeArrowheads="1"/>
          </p:cNvSpPr>
          <p:nvPr/>
        </p:nvSpPr>
        <p:spPr bwMode="auto">
          <a:xfrm>
            <a:off x="1258888" y="5857875"/>
            <a:ext cx="6948487" cy="51911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800">
                <a:latin typeface="Times New Roman" pitchFamily="18" charset="0"/>
                <a:ea typeface="楷体_GB2312" pitchFamily="49" charset="-122"/>
              </a:rPr>
              <a:t>   </a:t>
            </a:r>
            <a:r>
              <a:rPr lang="en-US" altLang="zh-CN" sz="28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0        0             0                    0                     0</a:t>
            </a:r>
          </a:p>
        </p:txBody>
      </p:sp>
      <p:sp>
        <p:nvSpPr>
          <p:cNvPr id="381973" name="Rectangle 21"/>
          <p:cNvSpPr>
            <a:spLocks noChangeArrowheads="1"/>
          </p:cNvSpPr>
          <p:nvPr/>
        </p:nvSpPr>
        <p:spPr bwMode="auto">
          <a:xfrm>
            <a:off x="2555875" y="1624013"/>
            <a:ext cx="4716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4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当使能端</a:t>
            </a:r>
            <a:r>
              <a:rPr lang="en-US" altLang="zh-CN" sz="24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EI=0</a:t>
            </a:r>
            <a:r>
              <a:rPr lang="zh-CN" altLang="en-US" sz="24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时，无编码输出。</a:t>
            </a:r>
          </a:p>
        </p:txBody>
      </p:sp>
      <p:sp>
        <p:nvSpPr>
          <p:cNvPr id="381976" name="Rectangle 24"/>
          <p:cNvSpPr>
            <a:spLocks noChangeArrowheads="1"/>
          </p:cNvSpPr>
          <p:nvPr/>
        </p:nvSpPr>
        <p:spPr bwMode="auto">
          <a:xfrm>
            <a:off x="8316913" y="3697288"/>
            <a:ext cx="287337" cy="5191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8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0</a:t>
            </a:r>
          </a:p>
        </p:txBody>
      </p:sp>
    </p:spTree>
  </p:cSld>
  <p:clrMapOvr>
    <a:masterClrMapping/>
  </p:clrMapOvr>
  <p:transition>
    <p:pull dir="d"/>
    <p:sndAc>
      <p:stSnd>
        <p:snd r:embed="rId3" name="PROJCTOR.WAV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88" name="Rectangle 12"/>
          <p:cNvSpPr>
            <a:spLocks noChangeArrowheads="1"/>
          </p:cNvSpPr>
          <p:nvPr/>
        </p:nvSpPr>
        <p:spPr bwMode="auto">
          <a:xfrm>
            <a:off x="2952750" y="1649413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 b="0">
                <a:latin typeface="Times New Roman" pitchFamily="18" charset="0"/>
                <a:ea typeface="华康简宋" charset="-122"/>
                <a:cs typeface="Times New Roman" pitchFamily="18" charset="0"/>
              </a:rPr>
              <a:t>。</a:t>
            </a:r>
          </a:p>
        </p:txBody>
      </p:sp>
      <p:graphicFrame>
        <p:nvGraphicFramePr>
          <p:cNvPr id="382989" name="Object 13"/>
          <p:cNvGraphicFramePr>
            <a:graphicFrameLocks noChangeAspect="1"/>
          </p:cNvGraphicFramePr>
          <p:nvPr/>
        </p:nvGraphicFramePr>
        <p:xfrm>
          <a:off x="144463" y="1490663"/>
          <a:ext cx="8748712" cy="468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图片" r:id="rId4" imgW="3600360" imgH="1933560" progId="Word.Picture.8">
                  <p:embed/>
                </p:oleObj>
              </mc:Choice>
              <mc:Fallback>
                <p:oleObj name="图片" r:id="rId4" imgW="3600360" imgH="1933560" progId="Word.Picture.8">
                  <p:embed/>
                  <p:pic>
                    <p:nvPicPr>
                      <p:cNvPr id="382989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463" y="1490663"/>
                        <a:ext cx="8748712" cy="4683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2990" name="Rectangle 14"/>
          <p:cNvSpPr>
            <a:spLocks noChangeArrowheads="1"/>
          </p:cNvSpPr>
          <p:nvPr/>
        </p:nvSpPr>
        <p:spPr bwMode="auto">
          <a:xfrm>
            <a:off x="395288" y="3140075"/>
            <a:ext cx="336550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24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1</a:t>
            </a:r>
          </a:p>
        </p:txBody>
      </p:sp>
      <p:sp>
        <p:nvSpPr>
          <p:cNvPr id="382994" name="Rectangle 18"/>
          <p:cNvSpPr>
            <a:spLocks noChangeArrowheads="1"/>
          </p:cNvSpPr>
          <p:nvPr/>
        </p:nvSpPr>
        <p:spPr bwMode="auto">
          <a:xfrm>
            <a:off x="4284663" y="3105150"/>
            <a:ext cx="287337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>
                <a:solidFill>
                  <a:schemeClr val="bg1"/>
                </a:solidFill>
                <a:latin typeface="Times New Roman" pitchFamily="18" charset="0"/>
                <a:ea typeface="楷体_GB2312" pitchFamily="49" charset="-122"/>
              </a:rPr>
              <a:t>1</a:t>
            </a:r>
          </a:p>
        </p:txBody>
      </p:sp>
      <p:sp>
        <p:nvSpPr>
          <p:cNvPr id="382996" name="Rectangle 20"/>
          <p:cNvSpPr>
            <a:spLocks noChangeArrowheads="1"/>
          </p:cNvSpPr>
          <p:nvPr/>
        </p:nvSpPr>
        <p:spPr bwMode="auto">
          <a:xfrm>
            <a:off x="2268538" y="5365750"/>
            <a:ext cx="6264275" cy="547688"/>
          </a:xfrm>
          <a:prstGeom prst="rect">
            <a:avLst/>
          </a:prstGeom>
          <a:solidFill>
            <a:srgbClr val="FFFFFF">
              <a:alpha val="0"/>
            </a:srgbClr>
          </a:solidFill>
          <a:ln w="28575">
            <a:solidFill>
              <a:srgbClr val="FFCC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8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0              0                     0                     0</a:t>
            </a:r>
          </a:p>
        </p:txBody>
      </p:sp>
      <p:sp>
        <p:nvSpPr>
          <p:cNvPr id="382999" name="Rectangle 23"/>
          <p:cNvSpPr>
            <a:spLocks noChangeArrowheads="1"/>
          </p:cNvSpPr>
          <p:nvPr/>
        </p:nvSpPr>
        <p:spPr bwMode="auto">
          <a:xfrm>
            <a:off x="8172450" y="3032125"/>
            <a:ext cx="287338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>
                <a:solidFill>
                  <a:schemeClr val="bg1"/>
                </a:solidFill>
                <a:latin typeface="Times New Roman" pitchFamily="18" charset="0"/>
                <a:ea typeface="楷体_GB2312" pitchFamily="49" charset="-122"/>
              </a:rPr>
              <a:t>0</a:t>
            </a:r>
          </a:p>
        </p:txBody>
      </p:sp>
      <p:grpSp>
        <p:nvGrpSpPr>
          <p:cNvPr id="383000" name="Group 24"/>
          <p:cNvGrpSpPr>
            <a:grpSpLocks/>
          </p:cNvGrpSpPr>
          <p:nvPr/>
        </p:nvGrpSpPr>
        <p:grpSpPr bwMode="auto">
          <a:xfrm>
            <a:off x="971550" y="596900"/>
            <a:ext cx="3097213" cy="889000"/>
            <a:chOff x="612" y="890"/>
            <a:chExt cx="1951" cy="560"/>
          </a:xfrm>
        </p:grpSpPr>
        <p:sp>
          <p:nvSpPr>
            <p:cNvPr id="383001" name="Rectangle 25"/>
            <p:cNvSpPr>
              <a:spLocks noChangeArrowheads="1"/>
            </p:cNvSpPr>
            <p:nvPr/>
          </p:nvSpPr>
          <p:spPr bwMode="auto">
            <a:xfrm>
              <a:off x="612" y="890"/>
              <a:ext cx="1951" cy="28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若无有效电平输入</a:t>
              </a:r>
            </a:p>
          </p:txBody>
        </p:sp>
        <p:sp>
          <p:nvSpPr>
            <p:cNvPr id="383002" name="AutoShape 26"/>
            <p:cNvSpPr>
              <a:spLocks/>
            </p:cNvSpPr>
            <p:nvPr/>
          </p:nvSpPr>
          <p:spPr bwMode="auto">
            <a:xfrm rot="5400000" flipV="1">
              <a:off x="1420" y="581"/>
              <a:ext cx="197" cy="1542"/>
            </a:xfrm>
            <a:prstGeom prst="leftBrace">
              <a:avLst>
                <a:gd name="adj1" fmla="val 65228"/>
                <a:gd name="adj2" fmla="val 50000"/>
              </a:avLst>
            </a:prstGeom>
            <a:solidFill>
              <a:srgbClr val="A3B2C1">
                <a:alpha val="0"/>
              </a:srgbClr>
            </a:solidFill>
            <a:ln w="38100">
              <a:solidFill>
                <a:srgbClr val="00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383003" name="Rectangle 27"/>
          <p:cNvSpPr>
            <a:spLocks noChangeArrowheads="1"/>
          </p:cNvSpPr>
          <p:nvPr/>
        </p:nvSpPr>
        <p:spPr bwMode="auto">
          <a:xfrm>
            <a:off x="2232025" y="5949950"/>
            <a:ext cx="6264275" cy="547688"/>
          </a:xfrm>
          <a:prstGeom prst="rect">
            <a:avLst/>
          </a:prstGeom>
          <a:solidFill>
            <a:srgbClr val="FFFFFF">
              <a:alpha val="0"/>
            </a:srgbClr>
          </a:solidFill>
          <a:ln w="28575">
            <a:solidFill>
              <a:srgbClr val="FFCC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8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 0              1                     1                     1</a:t>
            </a:r>
          </a:p>
        </p:txBody>
      </p:sp>
      <p:sp>
        <p:nvSpPr>
          <p:cNvPr id="383004" name="Rectangle 28"/>
          <p:cNvSpPr>
            <a:spLocks noChangeArrowheads="1"/>
          </p:cNvSpPr>
          <p:nvPr/>
        </p:nvSpPr>
        <p:spPr bwMode="auto">
          <a:xfrm>
            <a:off x="5148263" y="333375"/>
            <a:ext cx="3248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4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哪块芯片的优先级高？</a:t>
            </a:r>
          </a:p>
        </p:txBody>
      </p:sp>
      <p:sp>
        <p:nvSpPr>
          <p:cNvPr id="383005" name="Rectangle 29"/>
          <p:cNvSpPr>
            <a:spLocks noChangeArrowheads="1"/>
          </p:cNvSpPr>
          <p:nvPr/>
        </p:nvSpPr>
        <p:spPr bwMode="auto">
          <a:xfrm>
            <a:off x="4067175" y="3068638"/>
            <a:ext cx="336550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24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1</a:t>
            </a:r>
          </a:p>
        </p:txBody>
      </p:sp>
      <p:grpSp>
        <p:nvGrpSpPr>
          <p:cNvPr id="383006" name="Group 30"/>
          <p:cNvGrpSpPr>
            <a:grpSpLocks/>
          </p:cNvGrpSpPr>
          <p:nvPr/>
        </p:nvGrpSpPr>
        <p:grpSpPr bwMode="auto">
          <a:xfrm>
            <a:off x="5292725" y="765175"/>
            <a:ext cx="3097213" cy="889000"/>
            <a:chOff x="612" y="890"/>
            <a:chExt cx="1951" cy="560"/>
          </a:xfrm>
        </p:grpSpPr>
        <p:sp>
          <p:nvSpPr>
            <p:cNvPr id="383007" name="Rectangle 31"/>
            <p:cNvSpPr>
              <a:spLocks noChangeArrowheads="1"/>
            </p:cNvSpPr>
            <p:nvPr/>
          </p:nvSpPr>
          <p:spPr bwMode="auto">
            <a:xfrm>
              <a:off x="612" y="890"/>
              <a:ext cx="1951" cy="28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若有效电平输入</a:t>
              </a:r>
            </a:p>
          </p:txBody>
        </p:sp>
        <p:sp>
          <p:nvSpPr>
            <p:cNvPr id="383008" name="AutoShape 32"/>
            <p:cNvSpPr>
              <a:spLocks/>
            </p:cNvSpPr>
            <p:nvPr/>
          </p:nvSpPr>
          <p:spPr bwMode="auto">
            <a:xfrm rot="5400000" flipV="1">
              <a:off x="1420" y="581"/>
              <a:ext cx="197" cy="1542"/>
            </a:xfrm>
            <a:prstGeom prst="leftBrace">
              <a:avLst>
                <a:gd name="adj1" fmla="val 65228"/>
                <a:gd name="adj2" fmla="val 50000"/>
              </a:avLst>
            </a:prstGeom>
            <a:solidFill>
              <a:srgbClr val="A3B2C1">
                <a:alpha val="0"/>
              </a:srgbClr>
            </a:solidFill>
            <a:ln w="38100">
              <a:solidFill>
                <a:srgbClr val="00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wipe dir="r"/>
    <p:sndAc>
      <p:stSnd>
        <p:snd r:embed="rId3" name="PROJCTOR.WAV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25" name="Rectangle 25"/>
          <p:cNvSpPr>
            <a:spLocks noChangeArrowheads="1"/>
          </p:cNvSpPr>
          <p:nvPr/>
        </p:nvSpPr>
        <p:spPr bwMode="auto">
          <a:xfrm>
            <a:off x="3024188" y="1533525"/>
            <a:ext cx="3111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1000" b="0">
                <a:latin typeface="Times New Roman" pitchFamily="18" charset="0"/>
                <a:ea typeface="华康简宋" charset="-122"/>
                <a:cs typeface="Times New Roman" pitchFamily="18" charset="0"/>
              </a:rPr>
              <a:t>。</a:t>
            </a:r>
            <a:endParaRPr lang="zh-CN" altLang="en-US" b="0">
              <a:latin typeface="Arial" pitchFamily="34" charset="0"/>
              <a:ea typeface="华康简宋" charset="-122"/>
              <a:cs typeface="Times New Roman" pitchFamily="18" charset="0"/>
            </a:endParaRPr>
          </a:p>
        </p:txBody>
      </p:sp>
      <p:graphicFrame>
        <p:nvGraphicFramePr>
          <p:cNvPr id="384026" name="Object 26"/>
          <p:cNvGraphicFramePr>
            <a:graphicFrameLocks noChangeAspect="1"/>
          </p:cNvGraphicFramePr>
          <p:nvPr/>
        </p:nvGraphicFramePr>
        <p:xfrm>
          <a:off x="71438" y="1268413"/>
          <a:ext cx="8748712" cy="468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图片" r:id="rId4" imgW="3600360" imgH="1933560" progId="Word.Picture.8">
                  <p:embed/>
                </p:oleObj>
              </mc:Choice>
              <mc:Fallback>
                <p:oleObj name="图片" r:id="rId4" imgW="3600360" imgH="1933560" progId="Word.Picture.8">
                  <p:embed/>
                  <p:pic>
                    <p:nvPicPr>
                      <p:cNvPr id="384026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8" y="1268413"/>
                        <a:ext cx="8748712" cy="4683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4027" name="Rectangle 27"/>
          <p:cNvSpPr>
            <a:spLocks noChangeArrowheads="1"/>
          </p:cNvSpPr>
          <p:nvPr/>
        </p:nvSpPr>
        <p:spPr bwMode="auto">
          <a:xfrm>
            <a:off x="466725" y="2954338"/>
            <a:ext cx="361950" cy="5191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28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1</a:t>
            </a:r>
          </a:p>
        </p:txBody>
      </p:sp>
      <p:sp>
        <p:nvSpPr>
          <p:cNvPr id="384031" name="Rectangle 31"/>
          <p:cNvSpPr>
            <a:spLocks noChangeArrowheads="1"/>
          </p:cNvSpPr>
          <p:nvPr/>
        </p:nvSpPr>
        <p:spPr bwMode="auto">
          <a:xfrm>
            <a:off x="4067175" y="2882900"/>
            <a:ext cx="287338" cy="51911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8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0</a:t>
            </a:r>
          </a:p>
        </p:txBody>
      </p:sp>
      <p:sp>
        <p:nvSpPr>
          <p:cNvPr id="384033" name="Rectangle 33"/>
          <p:cNvSpPr>
            <a:spLocks noChangeArrowheads="1"/>
          </p:cNvSpPr>
          <p:nvPr/>
        </p:nvSpPr>
        <p:spPr bwMode="auto">
          <a:xfrm>
            <a:off x="2339975" y="5043488"/>
            <a:ext cx="6624638" cy="547687"/>
          </a:xfrm>
          <a:prstGeom prst="rect">
            <a:avLst/>
          </a:prstGeom>
          <a:solidFill>
            <a:srgbClr val="FFFFFF">
              <a:alpha val="0"/>
            </a:srgbClr>
          </a:solidFill>
          <a:ln w="28575">
            <a:solidFill>
              <a:srgbClr val="FFCC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8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   1          0                     0                     0</a:t>
            </a:r>
          </a:p>
        </p:txBody>
      </p:sp>
      <p:sp>
        <p:nvSpPr>
          <p:cNvPr id="384036" name="Rectangle 36"/>
          <p:cNvSpPr>
            <a:spLocks noChangeArrowheads="1"/>
          </p:cNvSpPr>
          <p:nvPr/>
        </p:nvSpPr>
        <p:spPr bwMode="auto">
          <a:xfrm>
            <a:off x="8243888" y="2784475"/>
            <a:ext cx="287337" cy="51911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8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0</a:t>
            </a:r>
          </a:p>
        </p:txBody>
      </p:sp>
      <p:grpSp>
        <p:nvGrpSpPr>
          <p:cNvPr id="384037" name="Group 37"/>
          <p:cNvGrpSpPr>
            <a:grpSpLocks/>
          </p:cNvGrpSpPr>
          <p:nvPr/>
        </p:nvGrpSpPr>
        <p:grpSpPr bwMode="auto">
          <a:xfrm>
            <a:off x="971550" y="523875"/>
            <a:ext cx="3097213" cy="889000"/>
            <a:chOff x="612" y="890"/>
            <a:chExt cx="1951" cy="560"/>
          </a:xfrm>
        </p:grpSpPr>
        <p:sp>
          <p:nvSpPr>
            <p:cNvPr id="384038" name="Rectangle 38"/>
            <p:cNvSpPr>
              <a:spLocks noChangeArrowheads="1"/>
            </p:cNvSpPr>
            <p:nvPr/>
          </p:nvSpPr>
          <p:spPr bwMode="auto">
            <a:xfrm>
              <a:off x="612" y="890"/>
              <a:ext cx="1951" cy="32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zh-CN" altLang="en-US" sz="28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若有效电平输入</a:t>
              </a:r>
            </a:p>
          </p:txBody>
        </p:sp>
        <p:sp>
          <p:nvSpPr>
            <p:cNvPr id="384039" name="AutoShape 39"/>
            <p:cNvSpPr>
              <a:spLocks/>
            </p:cNvSpPr>
            <p:nvPr/>
          </p:nvSpPr>
          <p:spPr bwMode="auto">
            <a:xfrm rot="5400000" flipV="1">
              <a:off x="1420" y="581"/>
              <a:ext cx="197" cy="1542"/>
            </a:xfrm>
            <a:prstGeom prst="leftBrace">
              <a:avLst>
                <a:gd name="adj1" fmla="val 65228"/>
                <a:gd name="adj2" fmla="val 50000"/>
              </a:avLst>
            </a:prstGeom>
            <a:noFill/>
            <a:ln w="38100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384040" name="Rectangle 40"/>
          <p:cNvSpPr>
            <a:spLocks noChangeArrowheads="1"/>
          </p:cNvSpPr>
          <p:nvPr/>
        </p:nvSpPr>
        <p:spPr bwMode="auto">
          <a:xfrm>
            <a:off x="2339975" y="5497513"/>
            <a:ext cx="6624638" cy="547687"/>
          </a:xfrm>
          <a:prstGeom prst="rect">
            <a:avLst/>
          </a:prstGeom>
          <a:solidFill>
            <a:srgbClr val="FFFFFF">
              <a:alpha val="0"/>
            </a:srgbClr>
          </a:solidFill>
          <a:ln w="28575">
            <a:solidFill>
              <a:srgbClr val="FFCC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8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   1          1                     1                     1</a:t>
            </a: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44" name="Rectangle 20"/>
          <p:cNvSpPr>
            <a:spLocks noChangeArrowheads="1"/>
          </p:cNvSpPr>
          <p:nvPr/>
        </p:nvSpPr>
        <p:spPr bwMode="auto">
          <a:xfrm>
            <a:off x="731838" y="3265488"/>
            <a:ext cx="25082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译码器的分类：</a:t>
            </a:r>
            <a:r>
              <a:rPr lang="zh-CN" altLang="en-US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sp>
        <p:nvSpPr>
          <p:cNvPr id="385045" name="Rectangle 21"/>
          <p:cNvSpPr>
            <a:spLocks noChangeArrowheads="1"/>
          </p:cNvSpPr>
          <p:nvPr/>
        </p:nvSpPr>
        <p:spPr bwMode="auto">
          <a:xfrm>
            <a:off x="708025" y="1679575"/>
            <a:ext cx="8401050" cy="120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65048" bIns="165048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译码</a:t>
            </a:r>
            <a:r>
              <a:rPr lang="zh-CN" altLang="en-US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：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译码是编码的逆过程，它能将二进制码翻译成代表某一特定含义的信号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.(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即电路的某种状态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)</a:t>
            </a:r>
          </a:p>
        </p:txBody>
      </p:sp>
      <p:sp>
        <p:nvSpPr>
          <p:cNvPr id="385046" name="Rectangle 22"/>
          <p:cNvSpPr>
            <a:spLocks noChangeArrowheads="1"/>
          </p:cNvSpPr>
          <p:nvPr/>
        </p:nvSpPr>
        <p:spPr bwMode="auto">
          <a:xfrm>
            <a:off x="792163" y="1284288"/>
            <a:ext cx="617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1 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译码器的定义与分类</a:t>
            </a:r>
          </a:p>
        </p:txBody>
      </p:sp>
      <p:sp>
        <p:nvSpPr>
          <p:cNvPr id="385047" name="Rectangle 23"/>
          <p:cNvSpPr>
            <a:spLocks noChangeArrowheads="1"/>
          </p:cNvSpPr>
          <p:nvPr/>
        </p:nvSpPr>
        <p:spPr bwMode="auto">
          <a:xfrm>
            <a:off x="684213" y="2616200"/>
            <a:ext cx="7086600" cy="757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65048" bIns="165048"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译码器</a:t>
            </a:r>
            <a:r>
              <a:rPr lang="zh-CN" altLang="en-US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：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具有译码功能的逻辑电路称为译码器</a:t>
            </a:r>
            <a:r>
              <a:rPr kumimoji="1" lang="zh-CN" altLang="en-US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</a:p>
        </p:txBody>
      </p:sp>
      <p:sp>
        <p:nvSpPr>
          <p:cNvPr id="385048" name="Rectangle 24"/>
          <p:cNvSpPr>
            <a:spLocks noChangeArrowheads="1"/>
          </p:cNvSpPr>
          <p:nvPr/>
        </p:nvSpPr>
        <p:spPr bwMode="auto">
          <a:xfrm>
            <a:off x="358775" y="3897313"/>
            <a:ext cx="2347913" cy="47625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唯一地址译码器</a:t>
            </a:r>
          </a:p>
        </p:txBody>
      </p:sp>
      <p:sp>
        <p:nvSpPr>
          <p:cNvPr id="385049" name="Rectangle 25"/>
          <p:cNvSpPr>
            <a:spLocks noChangeArrowheads="1"/>
          </p:cNvSpPr>
          <p:nvPr/>
        </p:nvSpPr>
        <p:spPr bwMode="auto">
          <a:xfrm>
            <a:off x="395288" y="5681663"/>
            <a:ext cx="1735137" cy="47625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代码变换器</a:t>
            </a:r>
          </a:p>
        </p:txBody>
      </p:sp>
      <p:sp>
        <p:nvSpPr>
          <p:cNvPr id="385050" name="Rectangle 26"/>
          <p:cNvSpPr>
            <a:spLocks noChangeArrowheads="1"/>
          </p:cNvSpPr>
          <p:nvPr/>
        </p:nvSpPr>
        <p:spPr bwMode="auto">
          <a:xfrm>
            <a:off x="2663825" y="3943350"/>
            <a:ext cx="6696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将一系列代码转换成与之一一对应的有效信号。 </a:t>
            </a:r>
          </a:p>
        </p:txBody>
      </p:sp>
      <p:sp>
        <p:nvSpPr>
          <p:cNvPr id="385051" name="Rectangle 27"/>
          <p:cNvSpPr>
            <a:spLocks noChangeArrowheads="1"/>
          </p:cNvSpPr>
          <p:nvPr/>
        </p:nvSpPr>
        <p:spPr bwMode="auto">
          <a:xfrm>
            <a:off x="2413000" y="5651500"/>
            <a:ext cx="4627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将一种代码转换成另一种代码。 </a:t>
            </a:r>
          </a:p>
        </p:txBody>
      </p:sp>
      <p:sp>
        <p:nvSpPr>
          <p:cNvPr id="385052" name="Rectangle 28"/>
          <p:cNvSpPr>
            <a:spLocks noChangeArrowheads="1"/>
          </p:cNvSpPr>
          <p:nvPr/>
        </p:nvSpPr>
        <p:spPr bwMode="auto">
          <a:xfrm>
            <a:off x="3970338" y="4492625"/>
            <a:ext cx="3243262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buClr>
                <a:srgbClr val="FFCC66"/>
              </a:buClr>
              <a:buFont typeface="Wingdings" pitchFamily="2" charset="2"/>
              <a:buNone/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二进制译码器 </a:t>
            </a:r>
          </a:p>
          <a:p>
            <a:pPr algn="l">
              <a:buClr>
                <a:srgbClr val="FFCC66"/>
              </a:buClr>
              <a:buFont typeface="Wingdings" pitchFamily="2" charset="2"/>
              <a:buNone/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二</a:t>
            </a:r>
            <a:r>
              <a:rPr lang="en-US" altLang="zh-CN" sz="2400">
                <a:solidFill>
                  <a:srgbClr val="000066"/>
                </a:solidFill>
                <a:latin typeface="Arial"/>
                <a:ea typeface="楷体_GB2312" pitchFamily="49" charset="-122"/>
              </a:rPr>
              <a:t>—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十进制译码器</a:t>
            </a:r>
          </a:p>
          <a:p>
            <a:pPr algn="l">
              <a:buClr>
                <a:srgbClr val="FFCC66"/>
              </a:buClr>
              <a:buFont typeface="Wingdings" pitchFamily="2" charset="2"/>
              <a:buNone/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显示译码器</a:t>
            </a:r>
          </a:p>
        </p:txBody>
      </p:sp>
      <p:sp>
        <p:nvSpPr>
          <p:cNvPr id="385053" name="Rectangle 29"/>
          <p:cNvSpPr>
            <a:spLocks noChangeArrowheads="1"/>
          </p:cNvSpPr>
          <p:nvPr/>
        </p:nvSpPr>
        <p:spPr bwMode="auto">
          <a:xfrm>
            <a:off x="323850" y="4762500"/>
            <a:ext cx="370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常见的唯一地址译码器： </a:t>
            </a:r>
          </a:p>
        </p:txBody>
      </p:sp>
      <p:sp>
        <p:nvSpPr>
          <p:cNvPr id="385054" name="AutoShape 30"/>
          <p:cNvSpPr>
            <a:spLocks/>
          </p:cNvSpPr>
          <p:nvPr/>
        </p:nvSpPr>
        <p:spPr bwMode="auto">
          <a:xfrm>
            <a:off x="3654425" y="4673600"/>
            <a:ext cx="250825" cy="838200"/>
          </a:xfrm>
          <a:prstGeom prst="leftBrace">
            <a:avLst>
              <a:gd name="adj1" fmla="val 27848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5055" name="Rectangle 31"/>
          <p:cNvSpPr>
            <a:spLocks noChangeArrowheads="1"/>
          </p:cNvSpPr>
          <p:nvPr/>
        </p:nvSpPr>
        <p:spPr bwMode="auto">
          <a:xfrm>
            <a:off x="827088" y="476250"/>
            <a:ext cx="6172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kumimoji="1" lang="en-US" altLang="zh-CN" sz="280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4.4.2</a:t>
            </a:r>
            <a:r>
              <a:rPr kumimoji="1" lang="en-US" altLang="zh-CN" sz="28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  <a:r>
              <a:rPr kumimoji="1" lang="zh-CN" altLang="en-US" sz="28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译码器</a:t>
            </a:r>
            <a:r>
              <a:rPr kumimoji="1" lang="en-US" altLang="zh-CN" sz="28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/</a:t>
            </a:r>
            <a:r>
              <a:rPr kumimoji="1" lang="zh-CN" altLang="en-US" sz="28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数据分配器</a:t>
            </a: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85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85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85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5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85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5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85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2" dur="500"/>
                                        <p:tgtEl>
                                          <p:spTgt spid="385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6" dur="500"/>
                                        <p:tgtEl>
                                          <p:spTgt spid="385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85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85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044" grpId="0" autoUpdateAnimBg="0"/>
      <p:bldP spid="385045" grpId="0" autoUpdateAnimBg="0"/>
      <p:bldP spid="385046" grpId="0" autoUpdateAnimBg="0"/>
      <p:bldP spid="385047" grpId="0" autoUpdateAnimBg="0"/>
      <p:bldP spid="385048" grpId="0" animBg="1" autoUpdateAnimBg="0"/>
      <p:bldP spid="385049" grpId="0" animBg="1" autoUpdateAnimBg="0"/>
      <p:bldP spid="385050" grpId="0" autoUpdateAnimBg="0"/>
      <p:bldP spid="385051" grpId="0" autoUpdateAnimBg="0"/>
      <p:bldP spid="385052" grpId="0" autoUpdateAnimBg="0"/>
      <p:bldP spid="385053" grpId="0" autoUpdateAnimBg="0"/>
      <p:bldP spid="38505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4" name="AutoShape 24"/>
          <p:cNvSpPr>
            <a:spLocks noChangeArrowheads="1"/>
          </p:cNvSpPr>
          <p:nvPr/>
        </p:nvSpPr>
        <p:spPr bwMode="auto">
          <a:xfrm>
            <a:off x="3281363" y="2130425"/>
            <a:ext cx="404812" cy="1844675"/>
          </a:xfrm>
          <a:prstGeom prst="roundRect">
            <a:avLst>
              <a:gd name="adj" fmla="val 16667"/>
            </a:avLst>
          </a:prstGeom>
          <a:solidFill>
            <a:srgbClr val="66FF33">
              <a:alpha val="42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145" name="AutoShape 25"/>
          <p:cNvSpPr>
            <a:spLocks noChangeArrowheads="1"/>
          </p:cNvSpPr>
          <p:nvPr/>
        </p:nvSpPr>
        <p:spPr bwMode="auto">
          <a:xfrm>
            <a:off x="6072188" y="2084388"/>
            <a:ext cx="396875" cy="1890712"/>
          </a:xfrm>
          <a:prstGeom prst="roundRect">
            <a:avLst>
              <a:gd name="adj" fmla="val 16667"/>
            </a:avLst>
          </a:prstGeom>
          <a:solidFill>
            <a:srgbClr val="66CCFF">
              <a:alpha val="42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146" name="AutoShape 26"/>
          <p:cNvSpPr>
            <a:spLocks noChangeArrowheads="1"/>
          </p:cNvSpPr>
          <p:nvPr/>
        </p:nvSpPr>
        <p:spPr bwMode="auto">
          <a:xfrm>
            <a:off x="4716463" y="4156075"/>
            <a:ext cx="404812" cy="449263"/>
          </a:xfrm>
          <a:prstGeom prst="roundRect">
            <a:avLst>
              <a:gd name="adj" fmla="val 16667"/>
            </a:avLst>
          </a:prstGeom>
          <a:solidFill>
            <a:srgbClr val="FFCC66">
              <a:alpha val="42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147" name="Rectangle 27"/>
          <p:cNvSpPr>
            <a:spLocks noChangeArrowheads="1"/>
          </p:cNvSpPr>
          <p:nvPr/>
        </p:nvSpPr>
        <p:spPr bwMode="auto">
          <a:xfrm>
            <a:off x="900113" y="1089025"/>
            <a:ext cx="4500562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</a:rPr>
              <a:t>（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</a:rPr>
              <a:t>1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</a:rPr>
              <a:t>）  二进制译码器</a:t>
            </a:r>
          </a:p>
        </p:txBody>
      </p:sp>
      <p:graphicFrame>
        <p:nvGraphicFramePr>
          <p:cNvPr id="389148" name="Object 28"/>
          <p:cNvGraphicFramePr>
            <a:graphicFrameLocks noChangeAspect="1"/>
          </p:cNvGraphicFramePr>
          <p:nvPr/>
        </p:nvGraphicFramePr>
        <p:xfrm>
          <a:off x="3182938" y="2025650"/>
          <a:ext cx="3384550" cy="2824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图片" r:id="rId5" imgW="2219040" imgH="1856160" progId="Word.Picture.8">
                  <p:embed/>
                </p:oleObj>
              </mc:Choice>
              <mc:Fallback>
                <p:oleObj name="图片" r:id="rId5" imgW="2219040" imgH="1856160" progId="Word.Picture.8">
                  <p:embed/>
                  <p:pic>
                    <p:nvPicPr>
                      <p:cNvPr id="389148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2938" y="2025650"/>
                        <a:ext cx="3384550" cy="2824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>
                                <a:alpha val="42000"/>
                              </a:srgbClr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49" name="AutoShape 29"/>
          <p:cNvSpPr>
            <a:spLocks noChangeArrowheads="1"/>
          </p:cNvSpPr>
          <p:nvPr/>
        </p:nvSpPr>
        <p:spPr bwMode="auto">
          <a:xfrm>
            <a:off x="1492250" y="2335213"/>
            <a:ext cx="1219200" cy="914400"/>
          </a:xfrm>
          <a:prstGeom prst="wedgeRoundRectCallout">
            <a:avLst>
              <a:gd name="adj1" fmla="val 104167"/>
              <a:gd name="adj2" fmla="val 33333"/>
              <a:gd name="adj3" fmla="val 16667"/>
            </a:avLst>
          </a:prstGeom>
          <a:solidFill>
            <a:srgbClr val="CCFFCC">
              <a:alpha val="42000"/>
            </a:srgbClr>
          </a:solidFill>
          <a:ln w="317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 eaLnBrk="0" hangingPunct="0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n 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个输入端</a:t>
            </a:r>
          </a:p>
        </p:txBody>
      </p:sp>
      <p:sp>
        <p:nvSpPr>
          <p:cNvPr id="389150" name="AutoShape 30"/>
          <p:cNvSpPr>
            <a:spLocks noChangeArrowheads="1"/>
          </p:cNvSpPr>
          <p:nvPr/>
        </p:nvSpPr>
        <p:spPr bwMode="auto">
          <a:xfrm>
            <a:off x="1565275" y="3486150"/>
            <a:ext cx="1371600" cy="987425"/>
          </a:xfrm>
          <a:prstGeom prst="wedgeRoundRectCallout">
            <a:avLst>
              <a:gd name="adj1" fmla="val 175116"/>
              <a:gd name="adj2" fmla="val 48875"/>
              <a:gd name="adj3" fmla="val 16667"/>
            </a:avLst>
          </a:prstGeom>
          <a:solidFill>
            <a:srgbClr val="CCFFCC">
              <a:alpha val="42000"/>
            </a:srgbClr>
          </a:solidFill>
          <a:ln w="317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 eaLnBrk="0" hangingPunct="0"/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使能输入端</a:t>
            </a:r>
          </a:p>
        </p:txBody>
      </p:sp>
      <p:sp>
        <p:nvSpPr>
          <p:cNvPr id="389151" name="AutoShape 31"/>
          <p:cNvSpPr>
            <a:spLocks noChangeArrowheads="1"/>
          </p:cNvSpPr>
          <p:nvPr/>
        </p:nvSpPr>
        <p:spPr bwMode="auto">
          <a:xfrm>
            <a:off x="7108825" y="2493963"/>
            <a:ext cx="1219200" cy="827087"/>
          </a:xfrm>
          <a:prstGeom prst="wedgeRoundRectCallout">
            <a:avLst>
              <a:gd name="adj1" fmla="val -117838"/>
              <a:gd name="adj2" fmla="val 33301"/>
              <a:gd name="adj3" fmla="val 16667"/>
            </a:avLst>
          </a:prstGeom>
          <a:solidFill>
            <a:srgbClr val="CCFFCC">
              <a:alpha val="42000"/>
            </a:srgbClr>
          </a:solidFill>
          <a:ln w="317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 eaLnBrk="0" hangingPunct="0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2</a:t>
            </a:r>
            <a:r>
              <a:rPr lang="en-US" altLang="zh-CN" sz="2400" baseline="30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n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个输出端</a:t>
            </a:r>
          </a:p>
        </p:txBody>
      </p:sp>
      <p:sp>
        <p:nvSpPr>
          <p:cNvPr id="389152" name="Rectangle 32"/>
          <p:cNvSpPr>
            <a:spLocks noChangeArrowheads="1"/>
          </p:cNvSpPr>
          <p:nvPr/>
        </p:nvSpPr>
        <p:spPr bwMode="auto">
          <a:xfrm>
            <a:off x="1295400" y="4945063"/>
            <a:ext cx="761365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设输入端的个数为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n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，输出端的个数为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M</a:t>
            </a:r>
          </a:p>
          <a:p>
            <a:pPr algn="l">
              <a:lnSpc>
                <a:spcPct val="120000"/>
              </a:lnSpc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则有                            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M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=2</a:t>
            </a:r>
            <a:r>
              <a:rPr lang="en-US" altLang="zh-CN" sz="2400" baseline="30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n</a:t>
            </a:r>
          </a:p>
        </p:txBody>
      </p:sp>
      <p:sp>
        <p:nvSpPr>
          <p:cNvPr id="389154" name="Rectangle 34"/>
          <p:cNvSpPr>
            <a:spLocks noChangeArrowheads="1"/>
          </p:cNvSpPr>
          <p:nvPr/>
        </p:nvSpPr>
        <p:spPr bwMode="auto">
          <a:xfrm>
            <a:off x="719138" y="188913"/>
            <a:ext cx="4500562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</a:rPr>
              <a:t>2.  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</a:rPr>
              <a:t>典型译码器电路及应用</a:t>
            </a:r>
          </a:p>
        </p:txBody>
      </p:sp>
    </p:spTree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89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89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89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891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891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891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89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4" grpId="0" animBg="1"/>
      <p:bldP spid="389145" grpId="0" animBg="1"/>
      <p:bldP spid="389146" grpId="0" animBg="1"/>
      <p:bldP spid="389149" grpId="0" animBg="1" autoUpdateAnimBg="0"/>
      <p:bldP spid="389150" grpId="0" animBg="1" autoUpdateAnimBg="0"/>
      <p:bldP spid="389151" grpId="0" animBg="1" autoUpdateAnimBg="0"/>
      <p:bldP spid="389152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128" name="Rectangle 32"/>
          <p:cNvSpPr>
            <a:spLocks noChangeArrowheads="1"/>
          </p:cNvSpPr>
          <p:nvPr/>
        </p:nvSpPr>
        <p:spPr bwMode="auto">
          <a:xfrm>
            <a:off x="611188" y="620713"/>
            <a:ext cx="5329237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marL="838200" indent="-838200"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marL="838200" indent="-838200"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marL="838200" indent="-838200"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marL="838200" indent="-838200"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2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线 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- 4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线译码器的逻辑电路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(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分析） </a:t>
            </a:r>
            <a:b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</a:br>
            <a:endParaRPr kumimoji="1" lang="zh-CN" altLang="en-US" sz="2400">
              <a:solidFill>
                <a:srgbClr val="000066"/>
              </a:solidFill>
              <a:latin typeface="楷体_GB2312" pitchFamily="49" charset="-122"/>
            </a:endParaRPr>
          </a:p>
        </p:txBody>
      </p:sp>
      <p:grpSp>
        <p:nvGrpSpPr>
          <p:cNvPr id="388132" name="Group 36"/>
          <p:cNvGrpSpPr>
            <a:grpSpLocks/>
          </p:cNvGrpSpPr>
          <p:nvPr/>
        </p:nvGrpSpPr>
        <p:grpSpPr bwMode="auto">
          <a:xfrm>
            <a:off x="4824413" y="1284288"/>
            <a:ext cx="4211637" cy="3368675"/>
            <a:chOff x="2925" y="641"/>
            <a:chExt cx="2835" cy="2485"/>
          </a:xfrm>
        </p:grpSpPr>
        <p:sp>
          <p:nvSpPr>
            <p:cNvPr id="388133" name="Line 37"/>
            <p:cNvSpPr>
              <a:spLocks noChangeShapeType="1"/>
            </p:cNvSpPr>
            <p:nvPr/>
          </p:nvSpPr>
          <p:spPr bwMode="auto">
            <a:xfrm>
              <a:off x="2925" y="1616"/>
              <a:ext cx="28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88134" name="Group 38"/>
            <p:cNvGrpSpPr>
              <a:grpSpLocks/>
            </p:cNvGrpSpPr>
            <p:nvPr/>
          </p:nvGrpSpPr>
          <p:grpSpPr bwMode="auto">
            <a:xfrm>
              <a:off x="2925" y="641"/>
              <a:ext cx="2835" cy="2485"/>
              <a:chOff x="2925" y="641"/>
              <a:chExt cx="2835" cy="2485"/>
            </a:xfrm>
          </p:grpSpPr>
          <p:sp>
            <p:nvSpPr>
              <p:cNvPr id="388135" name="Rectangle 39"/>
              <p:cNvSpPr>
                <a:spLocks noChangeArrowheads="1"/>
              </p:cNvSpPr>
              <p:nvPr/>
            </p:nvSpPr>
            <p:spPr bwMode="auto">
              <a:xfrm>
                <a:off x="5354" y="2819"/>
                <a:ext cx="406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</a:p>
            </p:txBody>
          </p:sp>
          <p:sp>
            <p:nvSpPr>
              <p:cNvPr id="388136" name="Rectangle 40"/>
              <p:cNvSpPr>
                <a:spLocks noChangeArrowheads="1"/>
              </p:cNvSpPr>
              <p:nvPr/>
            </p:nvSpPr>
            <p:spPr bwMode="auto">
              <a:xfrm>
                <a:off x="4950" y="2819"/>
                <a:ext cx="404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388137" name="Rectangle 41"/>
              <p:cNvSpPr>
                <a:spLocks noChangeArrowheads="1"/>
              </p:cNvSpPr>
              <p:nvPr/>
            </p:nvSpPr>
            <p:spPr bwMode="auto">
              <a:xfrm>
                <a:off x="4536" y="2819"/>
                <a:ext cx="414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388138" name="Rectangle 42"/>
              <p:cNvSpPr>
                <a:spLocks noChangeArrowheads="1"/>
              </p:cNvSpPr>
              <p:nvPr/>
            </p:nvSpPr>
            <p:spPr bwMode="auto">
              <a:xfrm>
                <a:off x="4141" y="2819"/>
                <a:ext cx="395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388139" name="Rectangle 43"/>
              <p:cNvSpPr>
                <a:spLocks noChangeArrowheads="1"/>
              </p:cNvSpPr>
              <p:nvPr/>
            </p:nvSpPr>
            <p:spPr bwMode="auto">
              <a:xfrm>
                <a:off x="3735" y="2819"/>
                <a:ext cx="406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388140" name="Rectangle 44"/>
              <p:cNvSpPr>
                <a:spLocks noChangeArrowheads="1"/>
              </p:cNvSpPr>
              <p:nvPr/>
            </p:nvSpPr>
            <p:spPr bwMode="auto">
              <a:xfrm>
                <a:off x="3331" y="2819"/>
                <a:ext cx="404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388141" name="Rectangle 45"/>
              <p:cNvSpPr>
                <a:spLocks noChangeArrowheads="1"/>
              </p:cNvSpPr>
              <p:nvPr/>
            </p:nvSpPr>
            <p:spPr bwMode="auto">
              <a:xfrm>
                <a:off x="2925" y="2819"/>
                <a:ext cx="406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</a:p>
            </p:txBody>
          </p:sp>
          <p:sp>
            <p:nvSpPr>
              <p:cNvPr id="388142" name="Rectangle 46"/>
              <p:cNvSpPr>
                <a:spLocks noChangeArrowheads="1"/>
              </p:cNvSpPr>
              <p:nvPr/>
            </p:nvSpPr>
            <p:spPr bwMode="auto">
              <a:xfrm>
                <a:off x="5354" y="2512"/>
                <a:ext cx="406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388143" name="Rectangle 47"/>
              <p:cNvSpPr>
                <a:spLocks noChangeArrowheads="1"/>
              </p:cNvSpPr>
              <p:nvPr/>
            </p:nvSpPr>
            <p:spPr bwMode="auto">
              <a:xfrm>
                <a:off x="4950" y="2512"/>
                <a:ext cx="404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</a:p>
            </p:txBody>
          </p:sp>
          <p:sp>
            <p:nvSpPr>
              <p:cNvPr id="388144" name="Rectangle 48"/>
              <p:cNvSpPr>
                <a:spLocks noChangeArrowheads="1"/>
              </p:cNvSpPr>
              <p:nvPr/>
            </p:nvSpPr>
            <p:spPr bwMode="auto">
              <a:xfrm>
                <a:off x="4536" y="2512"/>
                <a:ext cx="414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388145" name="Rectangle 49"/>
              <p:cNvSpPr>
                <a:spLocks noChangeArrowheads="1"/>
              </p:cNvSpPr>
              <p:nvPr/>
            </p:nvSpPr>
            <p:spPr bwMode="auto">
              <a:xfrm>
                <a:off x="4141" y="2512"/>
                <a:ext cx="395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388146" name="Rectangle 50"/>
              <p:cNvSpPr>
                <a:spLocks noChangeArrowheads="1"/>
              </p:cNvSpPr>
              <p:nvPr/>
            </p:nvSpPr>
            <p:spPr bwMode="auto">
              <a:xfrm>
                <a:off x="3735" y="2512"/>
                <a:ext cx="406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</a:p>
            </p:txBody>
          </p:sp>
          <p:sp>
            <p:nvSpPr>
              <p:cNvPr id="388147" name="Rectangle 51"/>
              <p:cNvSpPr>
                <a:spLocks noChangeArrowheads="1"/>
              </p:cNvSpPr>
              <p:nvPr/>
            </p:nvSpPr>
            <p:spPr bwMode="auto">
              <a:xfrm>
                <a:off x="3331" y="2512"/>
                <a:ext cx="404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388148" name="Rectangle 52"/>
              <p:cNvSpPr>
                <a:spLocks noChangeArrowheads="1"/>
              </p:cNvSpPr>
              <p:nvPr/>
            </p:nvSpPr>
            <p:spPr bwMode="auto">
              <a:xfrm>
                <a:off x="2925" y="2512"/>
                <a:ext cx="406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</a:p>
            </p:txBody>
          </p:sp>
          <p:sp>
            <p:nvSpPr>
              <p:cNvPr id="388149" name="Rectangle 53"/>
              <p:cNvSpPr>
                <a:spLocks noChangeArrowheads="1"/>
              </p:cNvSpPr>
              <p:nvPr/>
            </p:nvSpPr>
            <p:spPr bwMode="auto">
              <a:xfrm>
                <a:off x="5354" y="2205"/>
                <a:ext cx="406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388150" name="Rectangle 54"/>
              <p:cNvSpPr>
                <a:spLocks noChangeArrowheads="1"/>
              </p:cNvSpPr>
              <p:nvPr/>
            </p:nvSpPr>
            <p:spPr bwMode="auto">
              <a:xfrm>
                <a:off x="4950" y="2205"/>
                <a:ext cx="404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388151" name="Rectangle 55"/>
              <p:cNvSpPr>
                <a:spLocks noChangeArrowheads="1"/>
              </p:cNvSpPr>
              <p:nvPr/>
            </p:nvSpPr>
            <p:spPr bwMode="auto">
              <a:xfrm>
                <a:off x="4536" y="2205"/>
                <a:ext cx="414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</a:p>
            </p:txBody>
          </p:sp>
          <p:sp>
            <p:nvSpPr>
              <p:cNvPr id="388152" name="Rectangle 56"/>
              <p:cNvSpPr>
                <a:spLocks noChangeArrowheads="1"/>
              </p:cNvSpPr>
              <p:nvPr/>
            </p:nvSpPr>
            <p:spPr bwMode="auto">
              <a:xfrm>
                <a:off x="4141" y="2205"/>
                <a:ext cx="395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388153" name="Rectangle 57"/>
              <p:cNvSpPr>
                <a:spLocks noChangeArrowheads="1"/>
              </p:cNvSpPr>
              <p:nvPr/>
            </p:nvSpPr>
            <p:spPr bwMode="auto">
              <a:xfrm>
                <a:off x="3735" y="2205"/>
                <a:ext cx="406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388154" name="Rectangle 58"/>
              <p:cNvSpPr>
                <a:spLocks noChangeArrowheads="1"/>
              </p:cNvSpPr>
              <p:nvPr/>
            </p:nvSpPr>
            <p:spPr bwMode="auto">
              <a:xfrm>
                <a:off x="3331" y="2205"/>
                <a:ext cx="404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</a:p>
            </p:txBody>
          </p:sp>
          <p:sp>
            <p:nvSpPr>
              <p:cNvPr id="388155" name="Rectangle 59"/>
              <p:cNvSpPr>
                <a:spLocks noChangeArrowheads="1"/>
              </p:cNvSpPr>
              <p:nvPr/>
            </p:nvSpPr>
            <p:spPr bwMode="auto">
              <a:xfrm>
                <a:off x="2925" y="2205"/>
                <a:ext cx="406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</a:p>
            </p:txBody>
          </p:sp>
          <p:sp>
            <p:nvSpPr>
              <p:cNvPr id="388156" name="Rectangle 60"/>
              <p:cNvSpPr>
                <a:spLocks noChangeArrowheads="1"/>
              </p:cNvSpPr>
              <p:nvPr/>
            </p:nvSpPr>
            <p:spPr bwMode="auto">
              <a:xfrm>
                <a:off x="5354" y="1886"/>
                <a:ext cx="406" cy="319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388157" name="Rectangle 61"/>
              <p:cNvSpPr>
                <a:spLocks noChangeArrowheads="1"/>
              </p:cNvSpPr>
              <p:nvPr/>
            </p:nvSpPr>
            <p:spPr bwMode="auto">
              <a:xfrm>
                <a:off x="4950" y="1886"/>
                <a:ext cx="404" cy="319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388158" name="Rectangle 62"/>
              <p:cNvSpPr>
                <a:spLocks noChangeArrowheads="1"/>
              </p:cNvSpPr>
              <p:nvPr/>
            </p:nvSpPr>
            <p:spPr bwMode="auto">
              <a:xfrm>
                <a:off x="4536" y="1886"/>
                <a:ext cx="414" cy="319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388159" name="Rectangle 63"/>
              <p:cNvSpPr>
                <a:spLocks noChangeArrowheads="1"/>
              </p:cNvSpPr>
              <p:nvPr/>
            </p:nvSpPr>
            <p:spPr bwMode="auto">
              <a:xfrm>
                <a:off x="4141" y="1886"/>
                <a:ext cx="395" cy="319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</a:p>
            </p:txBody>
          </p:sp>
          <p:sp>
            <p:nvSpPr>
              <p:cNvPr id="388160" name="Rectangle 64"/>
              <p:cNvSpPr>
                <a:spLocks noChangeArrowheads="1"/>
              </p:cNvSpPr>
              <p:nvPr/>
            </p:nvSpPr>
            <p:spPr bwMode="auto">
              <a:xfrm>
                <a:off x="3735" y="1886"/>
                <a:ext cx="406" cy="319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</a:p>
            </p:txBody>
          </p:sp>
          <p:sp>
            <p:nvSpPr>
              <p:cNvPr id="388161" name="Rectangle 65"/>
              <p:cNvSpPr>
                <a:spLocks noChangeArrowheads="1"/>
              </p:cNvSpPr>
              <p:nvPr/>
            </p:nvSpPr>
            <p:spPr bwMode="auto">
              <a:xfrm>
                <a:off x="3331" y="1886"/>
                <a:ext cx="404" cy="319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</a:p>
            </p:txBody>
          </p:sp>
          <p:sp>
            <p:nvSpPr>
              <p:cNvPr id="388162" name="Rectangle 66"/>
              <p:cNvSpPr>
                <a:spLocks noChangeArrowheads="1"/>
              </p:cNvSpPr>
              <p:nvPr/>
            </p:nvSpPr>
            <p:spPr bwMode="auto">
              <a:xfrm>
                <a:off x="2925" y="1886"/>
                <a:ext cx="406" cy="319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</a:p>
            </p:txBody>
          </p:sp>
          <p:sp>
            <p:nvSpPr>
              <p:cNvPr id="388163" name="Rectangle 67"/>
              <p:cNvSpPr>
                <a:spLocks noChangeArrowheads="1"/>
              </p:cNvSpPr>
              <p:nvPr/>
            </p:nvSpPr>
            <p:spPr bwMode="auto">
              <a:xfrm>
                <a:off x="5354" y="1579"/>
                <a:ext cx="406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388164" name="Rectangle 68"/>
              <p:cNvSpPr>
                <a:spLocks noChangeArrowheads="1"/>
              </p:cNvSpPr>
              <p:nvPr/>
            </p:nvSpPr>
            <p:spPr bwMode="auto">
              <a:xfrm>
                <a:off x="4950" y="1579"/>
                <a:ext cx="404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388165" name="Rectangle 69"/>
              <p:cNvSpPr>
                <a:spLocks noChangeArrowheads="1"/>
              </p:cNvSpPr>
              <p:nvPr/>
            </p:nvSpPr>
            <p:spPr bwMode="auto">
              <a:xfrm>
                <a:off x="4536" y="1579"/>
                <a:ext cx="414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388166" name="Rectangle 70"/>
              <p:cNvSpPr>
                <a:spLocks noChangeArrowheads="1"/>
              </p:cNvSpPr>
              <p:nvPr/>
            </p:nvSpPr>
            <p:spPr bwMode="auto">
              <a:xfrm>
                <a:off x="4141" y="1579"/>
                <a:ext cx="395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388167" name="Rectangle 71"/>
              <p:cNvSpPr>
                <a:spLocks noChangeArrowheads="1"/>
              </p:cNvSpPr>
              <p:nvPr/>
            </p:nvSpPr>
            <p:spPr bwMode="auto">
              <a:xfrm>
                <a:off x="3735" y="1579"/>
                <a:ext cx="406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×</a:t>
                </a:r>
              </a:p>
            </p:txBody>
          </p:sp>
          <p:sp>
            <p:nvSpPr>
              <p:cNvPr id="388168" name="Rectangle 72"/>
              <p:cNvSpPr>
                <a:spLocks noChangeArrowheads="1"/>
              </p:cNvSpPr>
              <p:nvPr/>
            </p:nvSpPr>
            <p:spPr bwMode="auto">
              <a:xfrm>
                <a:off x="3331" y="1579"/>
                <a:ext cx="404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×</a:t>
                </a:r>
              </a:p>
            </p:txBody>
          </p:sp>
          <p:sp>
            <p:nvSpPr>
              <p:cNvPr id="388169" name="Rectangle 73"/>
              <p:cNvSpPr>
                <a:spLocks noChangeArrowheads="1"/>
              </p:cNvSpPr>
              <p:nvPr/>
            </p:nvSpPr>
            <p:spPr bwMode="auto">
              <a:xfrm>
                <a:off x="2925" y="1579"/>
                <a:ext cx="406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388170" name="Rectangle 74"/>
              <p:cNvSpPr>
                <a:spLocks noChangeArrowheads="1"/>
              </p:cNvSpPr>
              <p:nvPr/>
            </p:nvSpPr>
            <p:spPr bwMode="auto">
              <a:xfrm>
                <a:off x="5354" y="1272"/>
                <a:ext cx="406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 i="1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Y</a:t>
                </a:r>
                <a:r>
                  <a:rPr lang="en-US" altLang="zh-CN" baseline="-30000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altLang="zh-CN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88171" name="Rectangle 75"/>
              <p:cNvSpPr>
                <a:spLocks noChangeArrowheads="1"/>
              </p:cNvSpPr>
              <p:nvPr/>
            </p:nvSpPr>
            <p:spPr bwMode="auto">
              <a:xfrm>
                <a:off x="4950" y="1272"/>
                <a:ext cx="404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 i="1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Y</a:t>
                </a:r>
                <a:r>
                  <a:rPr lang="en-US" altLang="zh-CN" baseline="-30000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en-US" altLang="zh-CN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88172" name="Rectangle 76"/>
              <p:cNvSpPr>
                <a:spLocks noChangeArrowheads="1"/>
              </p:cNvSpPr>
              <p:nvPr/>
            </p:nvSpPr>
            <p:spPr bwMode="auto">
              <a:xfrm>
                <a:off x="4536" y="1272"/>
                <a:ext cx="414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 i="1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Y</a:t>
                </a:r>
                <a:r>
                  <a:rPr lang="en-US" altLang="zh-CN" baseline="-30000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en-US" altLang="zh-CN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88173" name="Rectangle 77"/>
              <p:cNvSpPr>
                <a:spLocks noChangeArrowheads="1"/>
              </p:cNvSpPr>
              <p:nvPr/>
            </p:nvSpPr>
            <p:spPr bwMode="auto">
              <a:xfrm>
                <a:off x="4141" y="1272"/>
                <a:ext cx="395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 i="1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Y</a:t>
                </a:r>
                <a:r>
                  <a:rPr lang="en-US" altLang="zh-CN" baseline="-30000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:endParaRPr lang="en-US" altLang="zh-CN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88174" name="Rectangle 78"/>
              <p:cNvSpPr>
                <a:spLocks noChangeArrowheads="1"/>
              </p:cNvSpPr>
              <p:nvPr/>
            </p:nvSpPr>
            <p:spPr bwMode="auto">
              <a:xfrm>
                <a:off x="3735" y="1272"/>
                <a:ext cx="406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altLang="zh-CN" baseline="-25000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</a:p>
            </p:txBody>
          </p:sp>
          <p:sp>
            <p:nvSpPr>
              <p:cNvPr id="388175" name="Rectangle 79"/>
              <p:cNvSpPr>
                <a:spLocks noChangeArrowheads="1"/>
              </p:cNvSpPr>
              <p:nvPr/>
            </p:nvSpPr>
            <p:spPr bwMode="auto">
              <a:xfrm>
                <a:off x="3331" y="1272"/>
                <a:ext cx="404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altLang="zh-CN" baseline="-25000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388176" name="Rectangle 80"/>
              <p:cNvSpPr>
                <a:spLocks noChangeArrowheads="1"/>
              </p:cNvSpPr>
              <p:nvPr/>
            </p:nvSpPr>
            <p:spPr bwMode="auto">
              <a:xfrm>
                <a:off x="2925" y="1272"/>
                <a:ext cx="406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altLang="zh-CN">
                    <a:solidFill>
                      <a:srgbClr val="000066"/>
                    </a:solidFill>
                    <a:latin typeface="Times New Roman" pitchFamily="18" charset="0"/>
                    <a:cs typeface="Times New Roman" pitchFamily="18" charset="0"/>
                  </a:rPr>
                  <a:t>E</a:t>
                </a:r>
              </a:p>
            </p:txBody>
          </p:sp>
          <p:sp>
            <p:nvSpPr>
              <p:cNvPr id="388177" name="Rectangle 81"/>
              <p:cNvSpPr>
                <a:spLocks noChangeArrowheads="1"/>
              </p:cNvSpPr>
              <p:nvPr/>
            </p:nvSpPr>
            <p:spPr bwMode="auto">
              <a:xfrm>
                <a:off x="4141" y="965"/>
                <a:ext cx="1619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zh-CN" altLang="en-US">
                    <a:solidFill>
                      <a:srgbClr val="000066"/>
                    </a:solidFill>
                    <a:latin typeface="楷体_GB2312" pitchFamily="49" charset="-122"/>
                    <a:cs typeface="Times New Roman" pitchFamily="18" charset="0"/>
                  </a:rPr>
                  <a:t>输出</a:t>
                </a:r>
              </a:p>
            </p:txBody>
          </p:sp>
          <p:sp>
            <p:nvSpPr>
              <p:cNvPr id="388178" name="Rectangle 82"/>
              <p:cNvSpPr>
                <a:spLocks noChangeArrowheads="1"/>
              </p:cNvSpPr>
              <p:nvPr/>
            </p:nvSpPr>
            <p:spPr bwMode="auto">
              <a:xfrm>
                <a:off x="2925" y="965"/>
                <a:ext cx="1216" cy="307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469900" indent="-4699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908050" indent="-436563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304925" indent="-395288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93863" indent="-3873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93913" indent="-398463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511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30083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655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922713" indent="-398463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zh-CN" altLang="en-US">
                    <a:solidFill>
                      <a:srgbClr val="000066"/>
                    </a:solidFill>
                    <a:latin typeface="楷体_GB2312" pitchFamily="49" charset="-122"/>
                    <a:cs typeface="Times New Roman" pitchFamily="18" charset="0"/>
                  </a:rPr>
                  <a:t>输   入</a:t>
                </a:r>
              </a:p>
            </p:txBody>
          </p:sp>
          <p:sp>
            <p:nvSpPr>
              <p:cNvPr id="388179" name="Line 83" descr="羊皮纸"/>
              <p:cNvSpPr>
                <a:spLocks noChangeShapeType="1"/>
              </p:cNvSpPr>
              <p:nvPr/>
            </p:nvSpPr>
            <p:spPr bwMode="auto">
              <a:xfrm>
                <a:off x="2925" y="965"/>
                <a:ext cx="2835" cy="0"/>
              </a:xfrm>
              <a:prstGeom prst="line">
                <a:avLst/>
              </a:prstGeom>
              <a:noFill/>
              <a:ln w="28575" cap="sq">
                <a:solidFill>
                  <a:srgbClr val="000000"/>
                </a:solidFill>
                <a:round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8180" name="Line 84" descr="羊皮纸"/>
              <p:cNvSpPr>
                <a:spLocks noChangeShapeType="1"/>
              </p:cNvSpPr>
              <p:nvPr/>
            </p:nvSpPr>
            <p:spPr bwMode="auto">
              <a:xfrm>
                <a:off x="2925" y="965"/>
                <a:ext cx="0" cy="2161"/>
              </a:xfrm>
              <a:prstGeom prst="line">
                <a:avLst/>
              </a:prstGeom>
              <a:noFill/>
              <a:ln w="28575" cap="sq">
                <a:solidFill>
                  <a:srgbClr val="000000"/>
                </a:solidFill>
                <a:round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8181" name="Line 85" descr="羊皮纸"/>
              <p:cNvSpPr>
                <a:spLocks noChangeShapeType="1"/>
              </p:cNvSpPr>
              <p:nvPr/>
            </p:nvSpPr>
            <p:spPr bwMode="auto">
              <a:xfrm>
                <a:off x="5760" y="965"/>
                <a:ext cx="0" cy="2161"/>
              </a:xfrm>
              <a:prstGeom prst="line">
                <a:avLst/>
              </a:prstGeom>
              <a:noFill/>
              <a:ln w="28575" cap="sq">
                <a:solidFill>
                  <a:srgbClr val="000000"/>
                </a:solidFill>
                <a:round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8182" name="Line 86" descr="羊皮纸"/>
              <p:cNvSpPr>
                <a:spLocks noChangeShapeType="1"/>
              </p:cNvSpPr>
              <p:nvPr/>
            </p:nvSpPr>
            <p:spPr bwMode="auto">
              <a:xfrm>
                <a:off x="2925" y="3126"/>
                <a:ext cx="2835" cy="0"/>
              </a:xfrm>
              <a:prstGeom prst="line">
                <a:avLst/>
              </a:prstGeom>
              <a:noFill/>
              <a:ln w="28575" cap="sq">
                <a:solidFill>
                  <a:srgbClr val="000000"/>
                </a:solidFill>
                <a:round/>
                <a:headEnd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8183" name="Line 87"/>
              <p:cNvSpPr>
                <a:spLocks noChangeShapeType="1"/>
              </p:cNvSpPr>
              <p:nvPr/>
            </p:nvSpPr>
            <p:spPr bwMode="auto">
              <a:xfrm>
                <a:off x="2948" y="1259"/>
                <a:ext cx="281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8184" name="Line 88"/>
              <p:cNvSpPr>
                <a:spLocks noChangeShapeType="1"/>
              </p:cNvSpPr>
              <p:nvPr/>
            </p:nvSpPr>
            <p:spPr bwMode="auto">
              <a:xfrm>
                <a:off x="4150" y="965"/>
                <a:ext cx="0" cy="21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8185" name="Text Box 89"/>
              <p:cNvSpPr txBox="1">
                <a:spLocks noChangeArrowheads="1"/>
              </p:cNvSpPr>
              <p:nvPr/>
            </p:nvSpPr>
            <p:spPr bwMode="auto">
              <a:xfrm>
                <a:off x="3876" y="641"/>
                <a:ext cx="1488" cy="3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zh-CN" altLang="en-US" sz="2800">
                    <a:solidFill>
                      <a:srgbClr val="000066"/>
                    </a:solidFill>
                    <a:latin typeface="楷体_GB2312" pitchFamily="49" charset="-122"/>
                    <a:ea typeface="楷体_GB2312" pitchFamily="49" charset="-122"/>
                  </a:rPr>
                  <a:t>功能表</a:t>
                </a:r>
              </a:p>
            </p:txBody>
          </p:sp>
          <p:sp>
            <p:nvSpPr>
              <p:cNvPr id="388186" name="Line 90"/>
              <p:cNvSpPr>
                <a:spLocks noChangeShapeType="1"/>
              </p:cNvSpPr>
              <p:nvPr/>
            </p:nvSpPr>
            <p:spPr bwMode="auto">
              <a:xfrm>
                <a:off x="5465" y="1298"/>
                <a:ext cx="136" cy="0"/>
              </a:xfrm>
              <a:prstGeom prst="line">
                <a:avLst/>
              </a:prstGeom>
              <a:noFill/>
              <a:ln w="28575">
                <a:solidFill>
                  <a:srgbClr val="0000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8187" name="Line 91"/>
              <p:cNvSpPr>
                <a:spLocks noChangeShapeType="1"/>
              </p:cNvSpPr>
              <p:nvPr/>
            </p:nvSpPr>
            <p:spPr bwMode="auto">
              <a:xfrm>
                <a:off x="3061" y="1298"/>
                <a:ext cx="136" cy="0"/>
              </a:xfrm>
              <a:prstGeom prst="line">
                <a:avLst/>
              </a:prstGeom>
              <a:noFill/>
              <a:ln w="28575">
                <a:solidFill>
                  <a:srgbClr val="0000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8188" name="Line 92"/>
              <p:cNvSpPr>
                <a:spLocks noChangeShapeType="1"/>
              </p:cNvSpPr>
              <p:nvPr/>
            </p:nvSpPr>
            <p:spPr bwMode="auto">
              <a:xfrm>
                <a:off x="4241" y="1298"/>
                <a:ext cx="136" cy="0"/>
              </a:xfrm>
              <a:prstGeom prst="line">
                <a:avLst/>
              </a:prstGeom>
              <a:noFill/>
              <a:ln w="28575">
                <a:solidFill>
                  <a:srgbClr val="0000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8189" name="Line 93"/>
              <p:cNvSpPr>
                <a:spLocks noChangeShapeType="1"/>
              </p:cNvSpPr>
              <p:nvPr/>
            </p:nvSpPr>
            <p:spPr bwMode="auto">
              <a:xfrm>
                <a:off x="4649" y="1298"/>
                <a:ext cx="136" cy="0"/>
              </a:xfrm>
              <a:prstGeom prst="line">
                <a:avLst/>
              </a:prstGeom>
              <a:noFill/>
              <a:ln w="28575">
                <a:solidFill>
                  <a:srgbClr val="0000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8190" name="Line 94"/>
              <p:cNvSpPr>
                <a:spLocks noChangeShapeType="1"/>
              </p:cNvSpPr>
              <p:nvPr/>
            </p:nvSpPr>
            <p:spPr bwMode="auto">
              <a:xfrm>
                <a:off x="5012" y="1298"/>
                <a:ext cx="136" cy="0"/>
              </a:xfrm>
              <a:prstGeom prst="line">
                <a:avLst/>
              </a:prstGeom>
              <a:noFill/>
              <a:ln w="28575">
                <a:solidFill>
                  <a:srgbClr val="0000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aphicFrame>
        <p:nvGraphicFramePr>
          <p:cNvPr id="388191" name="Object 95"/>
          <p:cNvGraphicFramePr>
            <a:graphicFrameLocks noChangeAspect="1"/>
          </p:cNvGraphicFramePr>
          <p:nvPr/>
        </p:nvGraphicFramePr>
        <p:xfrm>
          <a:off x="2195513" y="4797425"/>
          <a:ext cx="1871662" cy="69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公式" r:id="rId4" imgW="749160" imgH="279360" progId="Equation.3">
                  <p:embed/>
                </p:oleObj>
              </mc:Choice>
              <mc:Fallback>
                <p:oleObj name="公式" r:id="rId4" imgW="749160" imgH="279360" progId="Equation.3">
                  <p:embed/>
                  <p:pic>
                    <p:nvPicPr>
                      <p:cNvPr id="388191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4797425"/>
                        <a:ext cx="1871662" cy="693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8192" name="Object 96"/>
          <p:cNvGraphicFramePr>
            <a:graphicFrameLocks noChangeAspect="1"/>
          </p:cNvGraphicFramePr>
          <p:nvPr/>
        </p:nvGraphicFramePr>
        <p:xfrm>
          <a:off x="5867400" y="4797425"/>
          <a:ext cx="1655763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公式" r:id="rId6" imgW="736560" imgH="279360" progId="Equation.3">
                  <p:embed/>
                </p:oleObj>
              </mc:Choice>
              <mc:Fallback>
                <p:oleObj name="公式" r:id="rId6" imgW="736560" imgH="279360" progId="Equation.3">
                  <p:embed/>
                  <p:pic>
                    <p:nvPicPr>
                      <p:cNvPr id="388192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4797425"/>
                        <a:ext cx="1655763" cy="620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8193" name="Object 97"/>
          <p:cNvGraphicFramePr>
            <a:graphicFrameLocks noChangeAspect="1"/>
          </p:cNvGraphicFramePr>
          <p:nvPr/>
        </p:nvGraphicFramePr>
        <p:xfrm>
          <a:off x="2124075" y="5589588"/>
          <a:ext cx="1871663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公式" r:id="rId8" imgW="749160" imgH="279360" progId="Equation.3">
                  <p:embed/>
                </p:oleObj>
              </mc:Choice>
              <mc:Fallback>
                <p:oleObj name="公式" r:id="rId8" imgW="749160" imgH="279360" progId="Equation.3">
                  <p:embed/>
                  <p:pic>
                    <p:nvPicPr>
                      <p:cNvPr id="388193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5589588"/>
                        <a:ext cx="1871663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8194" name="Object 98"/>
          <p:cNvGraphicFramePr>
            <a:graphicFrameLocks noChangeAspect="1"/>
          </p:cNvGraphicFramePr>
          <p:nvPr/>
        </p:nvGraphicFramePr>
        <p:xfrm>
          <a:off x="5940425" y="5661025"/>
          <a:ext cx="1800225" cy="66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公式" r:id="rId10" imgW="749160" imgH="279360" progId="Equation.3">
                  <p:embed/>
                </p:oleObj>
              </mc:Choice>
              <mc:Fallback>
                <p:oleObj name="公式" r:id="rId10" imgW="749160" imgH="279360" progId="Equation.3">
                  <p:embed/>
                  <p:pic>
                    <p:nvPicPr>
                      <p:cNvPr id="388194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5661025"/>
                        <a:ext cx="1800225" cy="668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8296" name="Object 200"/>
          <p:cNvGraphicFramePr>
            <a:graphicFrameLocks noChangeAspect="1"/>
          </p:cNvGraphicFramePr>
          <p:nvPr/>
        </p:nvGraphicFramePr>
        <p:xfrm>
          <a:off x="142875" y="1484313"/>
          <a:ext cx="4572000" cy="307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图片" r:id="rId12" imgW="2032432" imgH="1358000" progId="Word.Picture.8">
                  <p:embed/>
                </p:oleObj>
              </mc:Choice>
              <mc:Fallback>
                <p:oleObj name="图片" r:id="rId12" imgW="2032432" imgH="1358000" progId="Word.Picture.8">
                  <p:embed/>
                  <p:pic>
                    <p:nvPicPr>
                      <p:cNvPr id="388296" name="Object 2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326"/>
                      <a:stretch>
                        <a:fillRect/>
                      </a:stretch>
                    </p:blipFill>
                    <p:spPr bwMode="auto">
                      <a:xfrm>
                        <a:off x="142875" y="1484313"/>
                        <a:ext cx="4572000" cy="30765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  <p:sndAc>
      <p:stSnd>
        <p:snd r:embed="rId3" name="PROJCTOR.WAV"/>
      </p:stSnd>
    </p:sndAc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4" name="Rectangle 4"/>
          <p:cNvSpPr>
            <a:spLocks noChangeArrowheads="1"/>
          </p:cNvSpPr>
          <p:nvPr/>
        </p:nvSpPr>
        <p:spPr bwMode="auto">
          <a:xfrm>
            <a:off x="5148263" y="549275"/>
            <a:ext cx="2638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----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逻辑符号说明</a:t>
            </a:r>
          </a:p>
        </p:txBody>
      </p:sp>
      <p:sp>
        <p:nvSpPr>
          <p:cNvPr id="394245" name="Rectangle 5"/>
          <p:cNvSpPr>
            <a:spLocks noChangeArrowheads="1"/>
          </p:cNvSpPr>
          <p:nvPr/>
        </p:nvSpPr>
        <p:spPr bwMode="auto">
          <a:xfrm>
            <a:off x="503238" y="1341438"/>
            <a:ext cx="8640762" cy="228282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逻辑符号框外部的</a:t>
            </a:r>
            <a:r>
              <a:rPr lang="zh-CN" altLang="en-US" sz="2400" dirty="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符号，表示外部输入或输出信号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名称，字母上面的</a:t>
            </a:r>
            <a:r>
              <a:rPr lang="zh-CN" altLang="en-US" sz="2400" dirty="0">
                <a:solidFill>
                  <a:srgbClr val="000066"/>
                </a:solidFill>
                <a:latin typeface="Arial"/>
                <a:ea typeface="楷体_GB2312" pitchFamily="49" charset="-122"/>
              </a:rPr>
              <a:t>“</a:t>
            </a:r>
            <a:r>
              <a:rPr lang="en-US" altLang="zh-CN" sz="2400" dirty="0">
                <a:solidFill>
                  <a:srgbClr val="000066"/>
                </a:solidFill>
                <a:latin typeface="Arial"/>
                <a:ea typeface="楷体_GB2312" pitchFamily="49" charset="-122"/>
              </a:rPr>
              <a:t>—”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号说明该输入或输出是低电平有效。符号框内部的输入、输出变量表示其内部的逻辑关系。在推导表达式的过程中，如果低有效的输入或输出变量</a:t>
            </a:r>
            <a:r>
              <a:rPr lang="en-US" altLang="zh-CN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(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如</a:t>
            </a:r>
            <a:r>
              <a:rPr lang="en-US" altLang="zh-CN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)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上面的</a:t>
            </a:r>
            <a:r>
              <a:rPr lang="zh-CN" altLang="en-US" sz="2400" dirty="0">
                <a:solidFill>
                  <a:srgbClr val="000066"/>
                </a:solidFill>
                <a:latin typeface="Arial"/>
                <a:ea typeface="楷体_GB2312" pitchFamily="49" charset="-122"/>
              </a:rPr>
              <a:t>“</a:t>
            </a:r>
            <a:r>
              <a:rPr lang="en-US" altLang="zh-CN" sz="2400" dirty="0">
                <a:solidFill>
                  <a:srgbClr val="000066"/>
                </a:solidFill>
                <a:latin typeface="Arial"/>
                <a:ea typeface="楷体_GB2312" pitchFamily="49" charset="-122"/>
              </a:rPr>
              <a:t>—”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号参与运算</a:t>
            </a:r>
            <a:r>
              <a:rPr lang="en-US" altLang="zh-CN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(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如</a:t>
            </a:r>
            <a:r>
              <a:rPr lang="en-US" altLang="zh-CN" sz="2400" i="1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E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变为</a:t>
            </a:r>
            <a:r>
              <a:rPr lang="en-US" altLang="zh-CN" sz="2400" i="1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E </a:t>
            </a:r>
            <a:r>
              <a:rPr lang="en-US" altLang="zh-CN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)</a:t>
            </a:r>
            <a:r>
              <a:rPr lang="zh-CN" altLang="en-US" sz="2400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，则在画逻辑图或验证真值表时，注意将其还原为低有效符号</a:t>
            </a:r>
            <a:r>
              <a:rPr lang="zh-CN" altLang="en-US" b="0" dirty="0">
                <a:latin typeface="Tahoma" pitchFamily="34" charset="0"/>
              </a:rPr>
              <a:t>。  </a:t>
            </a:r>
          </a:p>
        </p:txBody>
      </p:sp>
      <p:sp>
        <p:nvSpPr>
          <p:cNvPr id="394362" name="Rectangle 122"/>
          <p:cNvSpPr>
            <a:spLocks noChangeArrowheads="1"/>
          </p:cNvSpPr>
          <p:nvPr/>
        </p:nvSpPr>
        <p:spPr bwMode="auto">
          <a:xfrm>
            <a:off x="0" y="26479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394361" name="Object 121"/>
          <p:cNvGraphicFramePr>
            <a:graphicFrameLocks noChangeAspect="1"/>
          </p:cNvGraphicFramePr>
          <p:nvPr/>
        </p:nvGraphicFramePr>
        <p:xfrm>
          <a:off x="4608513" y="3281363"/>
          <a:ext cx="4176712" cy="309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图片" r:id="rId3" imgW="2257560" imgH="1685880" progId="Word.Picture.8">
                  <p:embed/>
                </p:oleObj>
              </mc:Choice>
              <mc:Fallback>
                <p:oleObj name="图片" r:id="rId3" imgW="2257560" imgH="1685880" progId="Word.Picture.8">
                  <p:embed/>
                  <p:pic>
                    <p:nvPicPr>
                      <p:cNvPr id="394361" name="Object 1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495"/>
                      <a:stretch>
                        <a:fillRect/>
                      </a:stretch>
                    </p:blipFill>
                    <p:spPr bwMode="auto">
                      <a:xfrm>
                        <a:off x="4608513" y="3281363"/>
                        <a:ext cx="4176712" cy="30924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4363" name="Object 123"/>
          <p:cNvGraphicFramePr>
            <a:graphicFrameLocks noChangeAspect="1"/>
          </p:cNvGraphicFramePr>
          <p:nvPr/>
        </p:nvGraphicFramePr>
        <p:xfrm>
          <a:off x="215900" y="3711575"/>
          <a:ext cx="3779838" cy="269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图片" r:id="rId5" imgW="1619280" imgH="1152360" progId="Word.Picture.8">
                  <p:embed/>
                </p:oleObj>
              </mc:Choice>
              <mc:Fallback>
                <p:oleObj name="图片" r:id="rId5" imgW="1619280" imgH="1152360" progId="Word.Picture.8">
                  <p:embed/>
                  <p:pic>
                    <p:nvPicPr>
                      <p:cNvPr id="394363" name="Object 1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900" y="3711575"/>
                        <a:ext cx="3779838" cy="2690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4364" name="Rectangle 124"/>
          <p:cNvSpPr>
            <a:spLocks noChangeArrowheads="1"/>
          </p:cNvSpPr>
          <p:nvPr/>
        </p:nvSpPr>
        <p:spPr bwMode="auto">
          <a:xfrm>
            <a:off x="611188" y="549275"/>
            <a:ext cx="44624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(a) 2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</a:rPr>
              <a:t>线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-4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</a:rPr>
              <a:t>线译码器（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</a:rPr>
              <a:t>74HC139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</a:rPr>
              <a:t>）</a:t>
            </a:r>
            <a:r>
              <a:rPr lang="zh-CN" altLang="en-US" sz="2400" b="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94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4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9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424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8" name="Rectangle 4"/>
          <p:cNvSpPr>
            <a:spLocks noChangeArrowheads="1"/>
          </p:cNvSpPr>
          <p:nvPr/>
        </p:nvSpPr>
        <p:spPr bwMode="auto">
          <a:xfrm>
            <a:off x="792163" y="549275"/>
            <a:ext cx="60499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altLang="zh-CN" sz="28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(b) 3</a:t>
            </a:r>
            <a:r>
              <a:rPr lang="zh-CN" altLang="en-US" sz="28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线</a:t>
            </a:r>
            <a:r>
              <a:rPr lang="en-US" altLang="zh-CN" sz="28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-8</a:t>
            </a:r>
            <a:r>
              <a:rPr lang="zh-CN" altLang="en-US" sz="28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线</a:t>
            </a:r>
            <a:r>
              <a:rPr lang="zh-CN" altLang="en-US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译码器（</a:t>
            </a:r>
            <a:r>
              <a:rPr lang="en-US" altLang="zh-CN" sz="28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74HC138</a:t>
            </a:r>
            <a:r>
              <a:rPr lang="zh-CN" altLang="en-US" sz="28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）</a:t>
            </a:r>
          </a:p>
        </p:txBody>
      </p:sp>
      <p:sp>
        <p:nvSpPr>
          <p:cNvPr id="395269" name="Rectangle 5"/>
          <p:cNvSpPr>
            <a:spLocks noChangeArrowheads="1"/>
          </p:cNvSpPr>
          <p:nvPr/>
        </p:nvSpPr>
        <p:spPr bwMode="auto">
          <a:xfrm>
            <a:off x="0" y="2781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95273" name="Rectangle 9"/>
          <p:cNvSpPr>
            <a:spLocks noChangeArrowheads="1"/>
          </p:cNvSpPr>
          <p:nvPr/>
        </p:nvSpPr>
        <p:spPr bwMode="auto">
          <a:xfrm>
            <a:off x="0" y="28622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pSp>
        <p:nvGrpSpPr>
          <p:cNvPr id="395274" name="Group 10"/>
          <p:cNvGrpSpPr>
            <a:grpSpLocks/>
          </p:cNvGrpSpPr>
          <p:nvPr/>
        </p:nvGrpSpPr>
        <p:grpSpPr bwMode="auto">
          <a:xfrm>
            <a:off x="5759450" y="2241550"/>
            <a:ext cx="2533650" cy="3876675"/>
            <a:chOff x="985" y="1253"/>
            <a:chExt cx="1596" cy="2442"/>
          </a:xfrm>
        </p:grpSpPr>
        <p:sp>
          <p:nvSpPr>
            <p:cNvPr id="395275" name="Rectangle 11"/>
            <p:cNvSpPr>
              <a:spLocks noChangeArrowheads="1"/>
            </p:cNvSpPr>
            <p:nvPr/>
          </p:nvSpPr>
          <p:spPr bwMode="auto">
            <a:xfrm>
              <a:off x="1338" y="3407"/>
              <a:ext cx="114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逻辑符号</a:t>
              </a:r>
            </a:p>
          </p:txBody>
        </p:sp>
        <p:graphicFrame>
          <p:nvGraphicFramePr>
            <p:cNvPr id="395276" name="Object 12"/>
            <p:cNvGraphicFramePr>
              <a:graphicFrameLocks noChangeAspect="1"/>
            </p:cNvGraphicFramePr>
            <p:nvPr/>
          </p:nvGraphicFramePr>
          <p:xfrm>
            <a:off x="985" y="1253"/>
            <a:ext cx="1596" cy="20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0" name="图片" r:id="rId3" imgW="1114560" imgH="1190520" progId="Word.Picture.8">
                    <p:embed/>
                  </p:oleObj>
                </mc:Choice>
                <mc:Fallback>
                  <p:oleObj name="图片" r:id="rId3" imgW="1114560" imgH="1190520" progId="Word.Picture.8">
                    <p:embed/>
                    <p:pic>
                      <p:nvPicPr>
                        <p:cNvPr id="395276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85" y="1253"/>
                          <a:ext cx="1596" cy="204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95277" name="Rectangle 13"/>
          <p:cNvSpPr>
            <a:spLocks noChangeArrowheads="1"/>
          </p:cNvSpPr>
          <p:nvPr/>
        </p:nvSpPr>
        <p:spPr bwMode="auto">
          <a:xfrm>
            <a:off x="0" y="28622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95279" name="Rectangle 15"/>
          <p:cNvSpPr>
            <a:spLocks noChangeArrowheads="1"/>
          </p:cNvSpPr>
          <p:nvPr/>
        </p:nvSpPr>
        <p:spPr bwMode="auto">
          <a:xfrm>
            <a:off x="0" y="1985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395278" name="Object 14"/>
          <p:cNvGraphicFramePr>
            <a:graphicFrameLocks noChangeAspect="1"/>
          </p:cNvGraphicFramePr>
          <p:nvPr/>
        </p:nvGraphicFramePr>
        <p:xfrm>
          <a:off x="215900" y="1389063"/>
          <a:ext cx="5070475" cy="507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图片" r:id="rId5" imgW="3209760" imgH="3181320" progId="Word.Picture.8">
                  <p:embed/>
                </p:oleObj>
              </mc:Choice>
              <mc:Fallback>
                <p:oleObj name="图片" r:id="rId5" imgW="3209760" imgH="3181320" progId="Word.Picture.8">
                  <p:embed/>
                  <p:pic>
                    <p:nvPicPr>
                      <p:cNvPr id="395278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404"/>
                      <a:stretch>
                        <a:fillRect/>
                      </a:stretch>
                    </p:blipFill>
                    <p:spPr bwMode="auto">
                      <a:xfrm>
                        <a:off x="215900" y="1389063"/>
                        <a:ext cx="5070475" cy="50768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5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95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95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5268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27" name="Rectangle 15"/>
          <p:cNvSpPr>
            <a:spLocks noChangeArrowheads="1"/>
          </p:cNvSpPr>
          <p:nvPr/>
        </p:nvSpPr>
        <p:spPr bwMode="auto">
          <a:xfrm>
            <a:off x="863600" y="549275"/>
            <a:ext cx="6229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3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线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-8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线译码器（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74HC138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）功能表</a:t>
            </a:r>
          </a:p>
        </p:txBody>
      </p:sp>
      <p:sp>
        <p:nvSpPr>
          <p:cNvPr id="397328" name="Rectangle 16"/>
          <p:cNvSpPr>
            <a:spLocks noChangeArrowheads="1"/>
          </p:cNvSpPr>
          <p:nvPr/>
        </p:nvSpPr>
        <p:spPr bwMode="auto">
          <a:xfrm>
            <a:off x="1763713" y="836613"/>
            <a:ext cx="30638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zh-CN" altLang="en-US"/>
          </a:p>
        </p:txBody>
      </p:sp>
      <p:sp>
        <p:nvSpPr>
          <p:cNvPr id="397329" name="Rectangle 17"/>
          <p:cNvSpPr>
            <a:spLocks noChangeArrowheads="1"/>
          </p:cNvSpPr>
          <p:nvPr/>
        </p:nvSpPr>
        <p:spPr bwMode="auto">
          <a:xfrm>
            <a:off x="2051050" y="1160463"/>
            <a:ext cx="3063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zh-CN" altLang="en-US"/>
          </a:p>
        </p:txBody>
      </p:sp>
      <p:sp>
        <p:nvSpPr>
          <p:cNvPr id="397330" name="Rectangle 18"/>
          <p:cNvSpPr>
            <a:spLocks noChangeArrowheads="1"/>
          </p:cNvSpPr>
          <p:nvPr/>
        </p:nvSpPr>
        <p:spPr bwMode="auto">
          <a:xfrm>
            <a:off x="1655763" y="1125538"/>
            <a:ext cx="30638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zh-CN" altLang="en-US"/>
          </a:p>
        </p:txBody>
      </p:sp>
      <p:sp>
        <p:nvSpPr>
          <p:cNvPr id="397331" name="Rectangle 19"/>
          <p:cNvSpPr>
            <a:spLocks noChangeArrowheads="1"/>
          </p:cNvSpPr>
          <p:nvPr/>
        </p:nvSpPr>
        <p:spPr bwMode="auto">
          <a:xfrm>
            <a:off x="1763713" y="944563"/>
            <a:ext cx="30638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zh-CN" altLang="en-US"/>
          </a:p>
        </p:txBody>
      </p:sp>
      <p:grpSp>
        <p:nvGrpSpPr>
          <p:cNvPr id="397332" name="Group 20"/>
          <p:cNvGrpSpPr>
            <a:grpSpLocks/>
          </p:cNvGrpSpPr>
          <p:nvPr/>
        </p:nvGrpSpPr>
        <p:grpSpPr bwMode="auto">
          <a:xfrm>
            <a:off x="215900" y="1484313"/>
            <a:ext cx="8135938" cy="4392612"/>
            <a:chOff x="136" y="1071"/>
            <a:chExt cx="5125" cy="2767"/>
          </a:xfrm>
        </p:grpSpPr>
        <p:graphicFrame>
          <p:nvGraphicFramePr>
            <p:cNvPr id="397333" name="Object 21"/>
            <p:cNvGraphicFramePr>
              <a:graphicFrameLocks noChangeAspect="1"/>
            </p:cNvGraphicFramePr>
            <p:nvPr/>
          </p:nvGraphicFramePr>
          <p:xfrm>
            <a:off x="726" y="1434"/>
            <a:ext cx="249" cy="2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4" name="公式" r:id="rId3" imgW="203040" imgH="203040" progId="Equation.3">
                    <p:embed/>
                  </p:oleObj>
                </mc:Choice>
                <mc:Fallback>
                  <p:oleObj name="公式" r:id="rId3" imgW="203040" imgH="203040" progId="Equation.3">
                    <p:embed/>
                    <p:pic>
                      <p:nvPicPr>
                        <p:cNvPr id="397333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6" y="1434"/>
                          <a:ext cx="249" cy="24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>
                                  <a:alpha val="28999"/>
                                </a:srgbClr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7334" name="Object 22"/>
            <p:cNvGraphicFramePr>
              <a:graphicFrameLocks noChangeAspect="1"/>
            </p:cNvGraphicFramePr>
            <p:nvPr/>
          </p:nvGraphicFramePr>
          <p:xfrm>
            <a:off x="1088" y="1457"/>
            <a:ext cx="209" cy="2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5" name="公式" r:id="rId5" imgW="203040" imgH="203040" progId="Equation.3">
                    <p:embed/>
                  </p:oleObj>
                </mc:Choice>
                <mc:Fallback>
                  <p:oleObj name="公式" r:id="rId5" imgW="203040" imgH="203040" progId="Equation.3">
                    <p:embed/>
                    <p:pic>
                      <p:nvPicPr>
                        <p:cNvPr id="397334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88" y="1457"/>
                          <a:ext cx="209" cy="21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>
                                  <a:alpha val="28999"/>
                                </a:srgbClr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7335" name="Object 2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24652000"/>
                </p:ext>
              </p:extLst>
            </p:nvPr>
          </p:nvGraphicFramePr>
          <p:xfrm>
            <a:off x="2508" y="1442"/>
            <a:ext cx="190" cy="2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6" name="公式" r:id="rId7" imgW="164880" imgH="228600" progId="Equation.3">
                    <p:embed/>
                  </p:oleObj>
                </mc:Choice>
                <mc:Fallback>
                  <p:oleObj name="公式" r:id="rId7" imgW="164880" imgH="228600" progId="Equation.3">
                    <p:embed/>
                    <p:pic>
                      <p:nvPicPr>
                        <p:cNvPr id="397335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08" y="1442"/>
                          <a:ext cx="190" cy="26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>
                                  <a:alpha val="28999"/>
                                </a:srgbClr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7336" name="Object 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04190120"/>
                </p:ext>
              </p:extLst>
            </p:nvPr>
          </p:nvGraphicFramePr>
          <p:xfrm>
            <a:off x="2859" y="1426"/>
            <a:ext cx="196" cy="2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7" name="公式" r:id="rId9" imgW="152280" imgH="215640" progId="Equation.3">
                    <p:embed/>
                  </p:oleObj>
                </mc:Choice>
                <mc:Fallback>
                  <p:oleObj name="公式" r:id="rId9" imgW="152280" imgH="215640" progId="Equation.3">
                    <p:embed/>
                    <p:pic>
                      <p:nvPicPr>
                        <p:cNvPr id="397336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59" y="1426"/>
                          <a:ext cx="196" cy="27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>
                                  <a:alpha val="28999"/>
                                </a:srgbClr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7337" name="Object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64604735"/>
                </p:ext>
              </p:extLst>
            </p:nvPr>
          </p:nvGraphicFramePr>
          <p:xfrm>
            <a:off x="3191" y="1426"/>
            <a:ext cx="207" cy="2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8" name="公式" r:id="rId11" imgW="164880" imgH="215640" progId="Equation.3">
                    <p:embed/>
                  </p:oleObj>
                </mc:Choice>
                <mc:Fallback>
                  <p:oleObj name="公式" r:id="rId11" imgW="164880" imgH="215640" progId="Equation.3">
                    <p:embed/>
                    <p:pic>
                      <p:nvPicPr>
                        <p:cNvPr id="397337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91" y="1426"/>
                          <a:ext cx="207" cy="27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>
                                  <a:alpha val="28999"/>
                                </a:srgbClr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7338" name="Object 2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43552747"/>
                </p:ext>
              </p:extLst>
            </p:nvPr>
          </p:nvGraphicFramePr>
          <p:xfrm>
            <a:off x="3585" y="1417"/>
            <a:ext cx="202" cy="3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9" name="公式" r:id="rId13" imgW="152280" imgH="228600" progId="Equation.3">
                    <p:embed/>
                  </p:oleObj>
                </mc:Choice>
                <mc:Fallback>
                  <p:oleObj name="公式" r:id="rId13" imgW="152280" imgH="228600" progId="Equation.3">
                    <p:embed/>
                    <p:pic>
                      <p:nvPicPr>
                        <p:cNvPr id="397338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85" y="1417"/>
                          <a:ext cx="202" cy="30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>
                                  <a:alpha val="28999"/>
                                </a:srgbClr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7339" name="Object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70805296"/>
                </p:ext>
              </p:extLst>
            </p:nvPr>
          </p:nvGraphicFramePr>
          <p:xfrm>
            <a:off x="3894" y="1426"/>
            <a:ext cx="213" cy="2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20" name="公式" r:id="rId15" imgW="164880" imgH="215640" progId="Equation.3">
                    <p:embed/>
                  </p:oleObj>
                </mc:Choice>
                <mc:Fallback>
                  <p:oleObj name="公式" r:id="rId15" imgW="164880" imgH="215640" progId="Equation.3">
                    <p:embed/>
                    <p:pic>
                      <p:nvPicPr>
                        <p:cNvPr id="397339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94" y="1426"/>
                          <a:ext cx="213" cy="28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>
                                  <a:alpha val="28999"/>
                                </a:srgbClr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7340" name="Object 2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8940858"/>
                </p:ext>
              </p:extLst>
            </p:nvPr>
          </p:nvGraphicFramePr>
          <p:xfrm>
            <a:off x="4277" y="1419"/>
            <a:ext cx="188" cy="2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21" name="公式" r:id="rId17" imgW="164880" imgH="228600" progId="Equation.3">
                    <p:embed/>
                  </p:oleObj>
                </mc:Choice>
                <mc:Fallback>
                  <p:oleObj name="公式" r:id="rId17" imgW="164880" imgH="228600" progId="Equation.3">
                    <p:embed/>
                    <p:pic>
                      <p:nvPicPr>
                        <p:cNvPr id="39734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77" y="1419"/>
                          <a:ext cx="188" cy="26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>
                                  <a:alpha val="28999"/>
                                </a:srgbClr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7341" name="Object 2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74775894"/>
                </p:ext>
              </p:extLst>
            </p:nvPr>
          </p:nvGraphicFramePr>
          <p:xfrm>
            <a:off x="4640" y="1442"/>
            <a:ext cx="193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22" name="公式" r:id="rId19" imgW="164880" imgH="228600" progId="Equation.3">
                    <p:embed/>
                  </p:oleObj>
                </mc:Choice>
                <mc:Fallback>
                  <p:oleObj name="公式" r:id="rId19" imgW="164880" imgH="228600" progId="Equation.3">
                    <p:embed/>
                    <p:pic>
                      <p:nvPicPr>
                        <p:cNvPr id="397341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40" y="1442"/>
                          <a:ext cx="193" cy="27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>
                                  <a:alpha val="28999"/>
                                </a:srgbClr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7342" name="Object 3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70723191"/>
                </p:ext>
              </p:extLst>
            </p:nvPr>
          </p:nvGraphicFramePr>
          <p:xfrm>
            <a:off x="4989" y="1432"/>
            <a:ext cx="189" cy="2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23" name="公式" r:id="rId21" imgW="164880" imgH="228600" progId="Equation.3">
                    <p:embed/>
                  </p:oleObj>
                </mc:Choice>
                <mc:Fallback>
                  <p:oleObj name="公式" r:id="rId21" imgW="164880" imgH="228600" progId="Equation.3">
                    <p:embed/>
                    <p:pic>
                      <p:nvPicPr>
                        <p:cNvPr id="397342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89" y="1432"/>
                          <a:ext cx="189" cy="26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>
                                  <a:alpha val="28999"/>
                                </a:srgbClr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7343" name="Rectangle 31"/>
            <p:cNvSpPr>
              <a:spLocks noChangeArrowheads="1"/>
            </p:cNvSpPr>
            <p:nvPr/>
          </p:nvSpPr>
          <p:spPr bwMode="auto">
            <a:xfrm>
              <a:off x="4859" y="3642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44" name="Rectangle 32"/>
            <p:cNvSpPr>
              <a:spLocks noChangeArrowheads="1"/>
            </p:cNvSpPr>
            <p:nvPr/>
          </p:nvSpPr>
          <p:spPr bwMode="auto">
            <a:xfrm>
              <a:off x="4502" y="3642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45" name="Rectangle 33"/>
            <p:cNvSpPr>
              <a:spLocks noChangeArrowheads="1"/>
            </p:cNvSpPr>
            <p:nvPr/>
          </p:nvSpPr>
          <p:spPr bwMode="auto">
            <a:xfrm>
              <a:off x="4146" y="3642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46" name="Rectangle 34"/>
            <p:cNvSpPr>
              <a:spLocks noChangeArrowheads="1"/>
            </p:cNvSpPr>
            <p:nvPr/>
          </p:nvSpPr>
          <p:spPr bwMode="auto">
            <a:xfrm>
              <a:off x="3790" y="3642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47" name="Rectangle 35"/>
            <p:cNvSpPr>
              <a:spLocks noChangeArrowheads="1"/>
            </p:cNvSpPr>
            <p:nvPr/>
          </p:nvSpPr>
          <p:spPr bwMode="auto">
            <a:xfrm>
              <a:off x="3433" y="3642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48" name="Rectangle 36"/>
            <p:cNvSpPr>
              <a:spLocks noChangeArrowheads="1"/>
            </p:cNvSpPr>
            <p:nvPr/>
          </p:nvSpPr>
          <p:spPr bwMode="auto">
            <a:xfrm>
              <a:off x="3077" y="3642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49" name="Rectangle 37"/>
            <p:cNvSpPr>
              <a:spLocks noChangeArrowheads="1"/>
            </p:cNvSpPr>
            <p:nvPr/>
          </p:nvSpPr>
          <p:spPr bwMode="auto">
            <a:xfrm>
              <a:off x="2721" y="3642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50" name="Rectangle 38"/>
            <p:cNvSpPr>
              <a:spLocks noChangeArrowheads="1"/>
            </p:cNvSpPr>
            <p:nvPr/>
          </p:nvSpPr>
          <p:spPr bwMode="auto">
            <a:xfrm>
              <a:off x="2364" y="3642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51" name="Rectangle 39"/>
            <p:cNvSpPr>
              <a:spLocks noChangeArrowheads="1"/>
            </p:cNvSpPr>
            <p:nvPr/>
          </p:nvSpPr>
          <p:spPr bwMode="auto">
            <a:xfrm>
              <a:off x="2008" y="3642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52" name="Rectangle 40"/>
            <p:cNvSpPr>
              <a:spLocks noChangeArrowheads="1"/>
            </p:cNvSpPr>
            <p:nvPr/>
          </p:nvSpPr>
          <p:spPr bwMode="auto">
            <a:xfrm>
              <a:off x="1651" y="3642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53" name="Rectangle 41"/>
            <p:cNvSpPr>
              <a:spLocks noChangeArrowheads="1"/>
            </p:cNvSpPr>
            <p:nvPr/>
          </p:nvSpPr>
          <p:spPr bwMode="auto">
            <a:xfrm>
              <a:off x="1295" y="3642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54" name="Rectangle 42"/>
            <p:cNvSpPr>
              <a:spLocks noChangeArrowheads="1"/>
            </p:cNvSpPr>
            <p:nvPr/>
          </p:nvSpPr>
          <p:spPr bwMode="auto">
            <a:xfrm>
              <a:off x="939" y="3642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55" name="Rectangle 43"/>
            <p:cNvSpPr>
              <a:spLocks noChangeArrowheads="1"/>
            </p:cNvSpPr>
            <p:nvPr/>
          </p:nvSpPr>
          <p:spPr bwMode="auto">
            <a:xfrm>
              <a:off x="582" y="3642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56" name="Rectangle 44"/>
            <p:cNvSpPr>
              <a:spLocks noChangeArrowheads="1"/>
            </p:cNvSpPr>
            <p:nvPr/>
          </p:nvSpPr>
          <p:spPr bwMode="auto">
            <a:xfrm>
              <a:off x="226" y="3642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57" name="Rectangle 45"/>
            <p:cNvSpPr>
              <a:spLocks noChangeArrowheads="1"/>
            </p:cNvSpPr>
            <p:nvPr/>
          </p:nvSpPr>
          <p:spPr bwMode="auto">
            <a:xfrm>
              <a:off x="4859" y="344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58" name="Rectangle 46"/>
            <p:cNvSpPr>
              <a:spLocks noChangeArrowheads="1"/>
            </p:cNvSpPr>
            <p:nvPr/>
          </p:nvSpPr>
          <p:spPr bwMode="auto">
            <a:xfrm>
              <a:off x="4502" y="3446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59" name="Rectangle 47"/>
            <p:cNvSpPr>
              <a:spLocks noChangeArrowheads="1"/>
            </p:cNvSpPr>
            <p:nvPr/>
          </p:nvSpPr>
          <p:spPr bwMode="auto">
            <a:xfrm>
              <a:off x="4146" y="344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60" name="Rectangle 48"/>
            <p:cNvSpPr>
              <a:spLocks noChangeArrowheads="1"/>
            </p:cNvSpPr>
            <p:nvPr/>
          </p:nvSpPr>
          <p:spPr bwMode="auto">
            <a:xfrm>
              <a:off x="3790" y="344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61" name="Rectangle 49"/>
            <p:cNvSpPr>
              <a:spLocks noChangeArrowheads="1"/>
            </p:cNvSpPr>
            <p:nvPr/>
          </p:nvSpPr>
          <p:spPr bwMode="auto">
            <a:xfrm>
              <a:off x="3433" y="3446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62" name="Rectangle 50"/>
            <p:cNvSpPr>
              <a:spLocks noChangeArrowheads="1"/>
            </p:cNvSpPr>
            <p:nvPr/>
          </p:nvSpPr>
          <p:spPr bwMode="auto">
            <a:xfrm>
              <a:off x="3077" y="344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63" name="Rectangle 51"/>
            <p:cNvSpPr>
              <a:spLocks noChangeArrowheads="1"/>
            </p:cNvSpPr>
            <p:nvPr/>
          </p:nvSpPr>
          <p:spPr bwMode="auto">
            <a:xfrm>
              <a:off x="2721" y="344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64" name="Rectangle 52"/>
            <p:cNvSpPr>
              <a:spLocks noChangeArrowheads="1"/>
            </p:cNvSpPr>
            <p:nvPr/>
          </p:nvSpPr>
          <p:spPr bwMode="auto">
            <a:xfrm>
              <a:off x="2364" y="3446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65" name="Rectangle 53"/>
            <p:cNvSpPr>
              <a:spLocks noChangeArrowheads="1"/>
            </p:cNvSpPr>
            <p:nvPr/>
          </p:nvSpPr>
          <p:spPr bwMode="auto">
            <a:xfrm>
              <a:off x="2008" y="344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66" name="Rectangle 54"/>
            <p:cNvSpPr>
              <a:spLocks noChangeArrowheads="1"/>
            </p:cNvSpPr>
            <p:nvPr/>
          </p:nvSpPr>
          <p:spPr bwMode="auto">
            <a:xfrm>
              <a:off x="1651" y="3446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67" name="Rectangle 55"/>
            <p:cNvSpPr>
              <a:spLocks noChangeArrowheads="1"/>
            </p:cNvSpPr>
            <p:nvPr/>
          </p:nvSpPr>
          <p:spPr bwMode="auto">
            <a:xfrm>
              <a:off x="1295" y="344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68" name="Rectangle 56"/>
            <p:cNvSpPr>
              <a:spLocks noChangeArrowheads="1"/>
            </p:cNvSpPr>
            <p:nvPr/>
          </p:nvSpPr>
          <p:spPr bwMode="auto">
            <a:xfrm>
              <a:off x="939" y="344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69" name="Rectangle 57"/>
            <p:cNvSpPr>
              <a:spLocks noChangeArrowheads="1"/>
            </p:cNvSpPr>
            <p:nvPr/>
          </p:nvSpPr>
          <p:spPr bwMode="auto">
            <a:xfrm>
              <a:off x="582" y="3446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70" name="Rectangle 58"/>
            <p:cNvSpPr>
              <a:spLocks noChangeArrowheads="1"/>
            </p:cNvSpPr>
            <p:nvPr/>
          </p:nvSpPr>
          <p:spPr bwMode="auto">
            <a:xfrm>
              <a:off x="226" y="344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71" name="Rectangle 59"/>
            <p:cNvSpPr>
              <a:spLocks noChangeArrowheads="1"/>
            </p:cNvSpPr>
            <p:nvPr/>
          </p:nvSpPr>
          <p:spPr bwMode="auto">
            <a:xfrm>
              <a:off x="4859" y="3251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72" name="Rectangle 60"/>
            <p:cNvSpPr>
              <a:spLocks noChangeArrowheads="1"/>
            </p:cNvSpPr>
            <p:nvPr/>
          </p:nvSpPr>
          <p:spPr bwMode="auto">
            <a:xfrm>
              <a:off x="4502" y="3251"/>
              <a:ext cx="357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73" name="Rectangle 61"/>
            <p:cNvSpPr>
              <a:spLocks noChangeArrowheads="1"/>
            </p:cNvSpPr>
            <p:nvPr/>
          </p:nvSpPr>
          <p:spPr bwMode="auto">
            <a:xfrm>
              <a:off x="4146" y="3251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74" name="Rectangle 62"/>
            <p:cNvSpPr>
              <a:spLocks noChangeArrowheads="1"/>
            </p:cNvSpPr>
            <p:nvPr/>
          </p:nvSpPr>
          <p:spPr bwMode="auto">
            <a:xfrm>
              <a:off x="3790" y="3251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75" name="Rectangle 63"/>
            <p:cNvSpPr>
              <a:spLocks noChangeArrowheads="1"/>
            </p:cNvSpPr>
            <p:nvPr/>
          </p:nvSpPr>
          <p:spPr bwMode="auto">
            <a:xfrm>
              <a:off x="3433" y="3251"/>
              <a:ext cx="357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76" name="Rectangle 64"/>
            <p:cNvSpPr>
              <a:spLocks noChangeArrowheads="1"/>
            </p:cNvSpPr>
            <p:nvPr/>
          </p:nvSpPr>
          <p:spPr bwMode="auto">
            <a:xfrm>
              <a:off x="3077" y="3251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77" name="Rectangle 65"/>
            <p:cNvSpPr>
              <a:spLocks noChangeArrowheads="1"/>
            </p:cNvSpPr>
            <p:nvPr/>
          </p:nvSpPr>
          <p:spPr bwMode="auto">
            <a:xfrm>
              <a:off x="2721" y="3251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78" name="Rectangle 66"/>
            <p:cNvSpPr>
              <a:spLocks noChangeArrowheads="1"/>
            </p:cNvSpPr>
            <p:nvPr/>
          </p:nvSpPr>
          <p:spPr bwMode="auto">
            <a:xfrm>
              <a:off x="2364" y="3251"/>
              <a:ext cx="357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79" name="Rectangle 67"/>
            <p:cNvSpPr>
              <a:spLocks noChangeArrowheads="1"/>
            </p:cNvSpPr>
            <p:nvPr/>
          </p:nvSpPr>
          <p:spPr bwMode="auto">
            <a:xfrm>
              <a:off x="2008" y="3251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80" name="Rectangle 68"/>
            <p:cNvSpPr>
              <a:spLocks noChangeArrowheads="1"/>
            </p:cNvSpPr>
            <p:nvPr/>
          </p:nvSpPr>
          <p:spPr bwMode="auto">
            <a:xfrm>
              <a:off x="1651" y="3251"/>
              <a:ext cx="357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81" name="Rectangle 69"/>
            <p:cNvSpPr>
              <a:spLocks noChangeArrowheads="1"/>
            </p:cNvSpPr>
            <p:nvPr/>
          </p:nvSpPr>
          <p:spPr bwMode="auto">
            <a:xfrm>
              <a:off x="1295" y="3251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82" name="Rectangle 70"/>
            <p:cNvSpPr>
              <a:spLocks noChangeArrowheads="1"/>
            </p:cNvSpPr>
            <p:nvPr/>
          </p:nvSpPr>
          <p:spPr bwMode="auto">
            <a:xfrm>
              <a:off x="939" y="3251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83" name="Rectangle 71"/>
            <p:cNvSpPr>
              <a:spLocks noChangeArrowheads="1"/>
            </p:cNvSpPr>
            <p:nvPr/>
          </p:nvSpPr>
          <p:spPr bwMode="auto">
            <a:xfrm>
              <a:off x="582" y="3251"/>
              <a:ext cx="357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</a:endParaRPr>
            </a:p>
          </p:txBody>
        </p:sp>
        <p:sp>
          <p:nvSpPr>
            <p:cNvPr id="397384" name="Rectangle 72"/>
            <p:cNvSpPr>
              <a:spLocks noChangeArrowheads="1"/>
            </p:cNvSpPr>
            <p:nvPr/>
          </p:nvSpPr>
          <p:spPr bwMode="auto">
            <a:xfrm>
              <a:off x="226" y="3251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85" name="Rectangle 73"/>
            <p:cNvSpPr>
              <a:spLocks noChangeArrowheads="1"/>
            </p:cNvSpPr>
            <p:nvPr/>
          </p:nvSpPr>
          <p:spPr bwMode="auto">
            <a:xfrm>
              <a:off x="4859" y="3055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86" name="Rectangle 74"/>
            <p:cNvSpPr>
              <a:spLocks noChangeArrowheads="1"/>
            </p:cNvSpPr>
            <p:nvPr/>
          </p:nvSpPr>
          <p:spPr bwMode="auto">
            <a:xfrm>
              <a:off x="4502" y="3055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87" name="Rectangle 75"/>
            <p:cNvSpPr>
              <a:spLocks noChangeArrowheads="1"/>
            </p:cNvSpPr>
            <p:nvPr/>
          </p:nvSpPr>
          <p:spPr bwMode="auto">
            <a:xfrm>
              <a:off x="4146" y="3055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88" name="Rectangle 76"/>
            <p:cNvSpPr>
              <a:spLocks noChangeArrowheads="1"/>
            </p:cNvSpPr>
            <p:nvPr/>
          </p:nvSpPr>
          <p:spPr bwMode="auto">
            <a:xfrm>
              <a:off x="3790" y="3055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89" name="Rectangle 77"/>
            <p:cNvSpPr>
              <a:spLocks noChangeArrowheads="1"/>
            </p:cNvSpPr>
            <p:nvPr/>
          </p:nvSpPr>
          <p:spPr bwMode="auto">
            <a:xfrm>
              <a:off x="3433" y="3055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90" name="Rectangle 78"/>
            <p:cNvSpPr>
              <a:spLocks noChangeArrowheads="1"/>
            </p:cNvSpPr>
            <p:nvPr/>
          </p:nvSpPr>
          <p:spPr bwMode="auto">
            <a:xfrm>
              <a:off x="3077" y="3055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91" name="Rectangle 79"/>
            <p:cNvSpPr>
              <a:spLocks noChangeArrowheads="1"/>
            </p:cNvSpPr>
            <p:nvPr/>
          </p:nvSpPr>
          <p:spPr bwMode="auto">
            <a:xfrm>
              <a:off x="2721" y="3055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92" name="Rectangle 80"/>
            <p:cNvSpPr>
              <a:spLocks noChangeArrowheads="1"/>
            </p:cNvSpPr>
            <p:nvPr/>
          </p:nvSpPr>
          <p:spPr bwMode="auto">
            <a:xfrm>
              <a:off x="2364" y="3055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93" name="Rectangle 81"/>
            <p:cNvSpPr>
              <a:spLocks noChangeArrowheads="1"/>
            </p:cNvSpPr>
            <p:nvPr/>
          </p:nvSpPr>
          <p:spPr bwMode="auto">
            <a:xfrm>
              <a:off x="2008" y="3055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94" name="Rectangle 82"/>
            <p:cNvSpPr>
              <a:spLocks noChangeArrowheads="1"/>
            </p:cNvSpPr>
            <p:nvPr/>
          </p:nvSpPr>
          <p:spPr bwMode="auto">
            <a:xfrm>
              <a:off x="1651" y="3055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95" name="Rectangle 83"/>
            <p:cNvSpPr>
              <a:spLocks noChangeArrowheads="1"/>
            </p:cNvSpPr>
            <p:nvPr/>
          </p:nvSpPr>
          <p:spPr bwMode="auto">
            <a:xfrm>
              <a:off x="1295" y="3055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96" name="Rectangle 84"/>
            <p:cNvSpPr>
              <a:spLocks noChangeArrowheads="1"/>
            </p:cNvSpPr>
            <p:nvPr/>
          </p:nvSpPr>
          <p:spPr bwMode="auto">
            <a:xfrm>
              <a:off x="939" y="3055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97" name="Rectangle 85"/>
            <p:cNvSpPr>
              <a:spLocks noChangeArrowheads="1"/>
            </p:cNvSpPr>
            <p:nvPr/>
          </p:nvSpPr>
          <p:spPr bwMode="auto">
            <a:xfrm>
              <a:off x="582" y="3055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98" name="Rectangle 86"/>
            <p:cNvSpPr>
              <a:spLocks noChangeArrowheads="1"/>
            </p:cNvSpPr>
            <p:nvPr/>
          </p:nvSpPr>
          <p:spPr bwMode="auto">
            <a:xfrm>
              <a:off x="226" y="3055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399" name="Rectangle 87"/>
            <p:cNvSpPr>
              <a:spLocks noChangeArrowheads="1"/>
            </p:cNvSpPr>
            <p:nvPr/>
          </p:nvSpPr>
          <p:spPr bwMode="auto">
            <a:xfrm>
              <a:off x="4859" y="2859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00" name="Rectangle 88"/>
            <p:cNvSpPr>
              <a:spLocks noChangeArrowheads="1"/>
            </p:cNvSpPr>
            <p:nvPr/>
          </p:nvSpPr>
          <p:spPr bwMode="auto">
            <a:xfrm>
              <a:off x="4502" y="2859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01" name="Rectangle 89"/>
            <p:cNvSpPr>
              <a:spLocks noChangeArrowheads="1"/>
            </p:cNvSpPr>
            <p:nvPr/>
          </p:nvSpPr>
          <p:spPr bwMode="auto">
            <a:xfrm>
              <a:off x="4146" y="2859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02" name="Rectangle 90"/>
            <p:cNvSpPr>
              <a:spLocks noChangeArrowheads="1"/>
            </p:cNvSpPr>
            <p:nvPr/>
          </p:nvSpPr>
          <p:spPr bwMode="auto">
            <a:xfrm>
              <a:off x="3790" y="2859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03" name="Rectangle 91"/>
            <p:cNvSpPr>
              <a:spLocks noChangeArrowheads="1"/>
            </p:cNvSpPr>
            <p:nvPr/>
          </p:nvSpPr>
          <p:spPr bwMode="auto">
            <a:xfrm>
              <a:off x="3433" y="2859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04" name="Rectangle 92"/>
            <p:cNvSpPr>
              <a:spLocks noChangeArrowheads="1"/>
            </p:cNvSpPr>
            <p:nvPr/>
          </p:nvSpPr>
          <p:spPr bwMode="auto">
            <a:xfrm>
              <a:off x="3077" y="2859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05" name="Rectangle 93"/>
            <p:cNvSpPr>
              <a:spLocks noChangeArrowheads="1"/>
            </p:cNvSpPr>
            <p:nvPr/>
          </p:nvSpPr>
          <p:spPr bwMode="auto">
            <a:xfrm>
              <a:off x="2721" y="2859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06" name="Rectangle 94"/>
            <p:cNvSpPr>
              <a:spLocks noChangeArrowheads="1"/>
            </p:cNvSpPr>
            <p:nvPr/>
          </p:nvSpPr>
          <p:spPr bwMode="auto">
            <a:xfrm>
              <a:off x="2364" y="2859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07" name="Rectangle 95"/>
            <p:cNvSpPr>
              <a:spLocks noChangeArrowheads="1"/>
            </p:cNvSpPr>
            <p:nvPr/>
          </p:nvSpPr>
          <p:spPr bwMode="auto">
            <a:xfrm>
              <a:off x="2008" y="2859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08" name="Rectangle 96"/>
            <p:cNvSpPr>
              <a:spLocks noChangeArrowheads="1"/>
            </p:cNvSpPr>
            <p:nvPr/>
          </p:nvSpPr>
          <p:spPr bwMode="auto">
            <a:xfrm>
              <a:off x="1651" y="2859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09" name="Rectangle 97"/>
            <p:cNvSpPr>
              <a:spLocks noChangeArrowheads="1"/>
            </p:cNvSpPr>
            <p:nvPr/>
          </p:nvSpPr>
          <p:spPr bwMode="auto">
            <a:xfrm>
              <a:off x="1295" y="2859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10" name="Rectangle 98"/>
            <p:cNvSpPr>
              <a:spLocks noChangeArrowheads="1"/>
            </p:cNvSpPr>
            <p:nvPr/>
          </p:nvSpPr>
          <p:spPr bwMode="auto">
            <a:xfrm>
              <a:off x="939" y="2859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11" name="Rectangle 99"/>
            <p:cNvSpPr>
              <a:spLocks noChangeArrowheads="1"/>
            </p:cNvSpPr>
            <p:nvPr/>
          </p:nvSpPr>
          <p:spPr bwMode="auto">
            <a:xfrm>
              <a:off x="582" y="2859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12" name="Rectangle 100"/>
            <p:cNvSpPr>
              <a:spLocks noChangeArrowheads="1"/>
            </p:cNvSpPr>
            <p:nvPr/>
          </p:nvSpPr>
          <p:spPr bwMode="auto">
            <a:xfrm>
              <a:off x="226" y="2859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13" name="Rectangle 101"/>
            <p:cNvSpPr>
              <a:spLocks noChangeArrowheads="1"/>
            </p:cNvSpPr>
            <p:nvPr/>
          </p:nvSpPr>
          <p:spPr bwMode="auto">
            <a:xfrm>
              <a:off x="4859" y="2663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14" name="Rectangle 102"/>
            <p:cNvSpPr>
              <a:spLocks noChangeArrowheads="1"/>
            </p:cNvSpPr>
            <p:nvPr/>
          </p:nvSpPr>
          <p:spPr bwMode="auto">
            <a:xfrm>
              <a:off x="4502" y="2663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15" name="Rectangle 103"/>
            <p:cNvSpPr>
              <a:spLocks noChangeArrowheads="1"/>
            </p:cNvSpPr>
            <p:nvPr/>
          </p:nvSpPr>
          <p:spPr bwMode="auto">
            <a:xfrm>
              <a:off x="4146" y="2663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16" name="Rectangle 104"/>
            <p:cNvSpPr>
              <a:spLocks noChangeArrowheads="1"/>
            </p:cNvSpPr>
            <p:nvPr/>
          </p:nvSpPr>
          <p:spPr bwMode="auto">
            <a:xfrm>
              <a:off x="3790" y="2663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17" name="Rectangle 105"/>
            <p:cNvSpPr>
              <a:spLocks noChangeArrowheads="1"/>
            </p:cNvSpPr>
            <p:nvPr/>
          </p:nvSpPr>
          <p:spPr bwMode="auto">
            <a:xfrm>
              <a:off x="3433" y="2663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18" name="Rectangle 106"/>
            <p:cNvSpPr>
              <a:spLocks noChangeArrowheads="1"/>
            </p:cNvSpPr>
            <p:nvPr/>
          </p:nvSpPr>
          <p:spPr bwMode="auto">
            <a:xfrm>
              <a:off x="3077" y="2663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19" name="Rectangle 107"/>
            <p:cNvSpPr>
              <a:spLocks noChangeArrowheads="1"/>
            </p:cNvSpPr>
            <p:nvPr/>
          </p:nvSpPr>
          <p:spPr bwMode="auto">
            <a:xfrm>
              <a:off x="2721" y="2663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20" name="Rectangle 108"/>
            <p:cNvSpPr>
              <a:spLocks noChangeArrowheads="1"/>
            </p:cNvSpPr>
            <p:nvPr/>
          </p:nvSpPr>
          <p:spPr bwMode="auto">
            <a:xfrm>
              <a:off x="2364" y="2663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21" name="Rectangle 109"/>
            <p:cNvSpPr>
              <a:spLocks noChangeArrowheads="1"/>
            </p:cNvSpPr>
            <p:nvPr/>
          </p:nvSpPr>
          <p:spPr bwMode="auto">
            <a:xfrm>
              <a:off x="2008" y="2663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22" name="Rectangle 110"/>
            <p:cNvSpPr>
              <a:spLocks noChangeArrowheads="1"/>
            </p:cNvSpPr>
            <p:nvPr/>
          </p:nvSpPr>
          <p:spPr bwMode="auto">
            <a:xfrm>
              <a:off x="1651" y="2663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23" name="Rectangle 111"/>
            <p:cNvSpPr>
              <a:spLocks noChangeArrowheads="1"/>
            </p:cNvSpPr>
            <p:nvPr/>
          </p:nvSpPr>
          <p:spPr bwMode="auto">
            <a:xfrm>
              <a:off x="1295" y="2663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24" name="Rectangle 112"/>
            <p:cNvSpPr>
              <a:spLocks noChangeArrowheads="1"/>
            </p:cNvSpPr>
            <p:nvPr/>
          </p:nvSpPr>
          <p:spPr bwMode="auto">
            <a:xfrm>
              <a:off x="939" y="2663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25" name="Rectangle 113"/>
            <p:cNvSpPr>
              <a:spLocks noChangeArrowheads="1"/>
            </p:cNvSpPr>
            <p:nvPr/>
          </p:nvSpPr>
          <p:spPr bwMode="auto">
            <a:xfrm>
              <a:off x="582" y="2663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26" name="Rectangle 114"/>
            <p:cNvSpPr>
              <a:spLocks noChangeArrowheads="1"/>
            </p:cNvSpPr>
            <p:nvPr/>
          </p:nvSpPr>
          <p:spPr bwMode="auto">
            <a:xfrm>
              <a:off x="226" y="2663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27" name="Rectangle 115"/>
            <p:cNvSpPr>
              <a:spLocks noChangeArrowheads="1"/>
            </p:cNvSpPr>
            <p:nvPr/>
          </p:nvSpPr>
          <p:spPr bwMode="auto">
            <a:xfrm>
              <a:off x="4859" y="2467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28" name="Rectangle 116"/>
            <p:cNvSpPr>
              <a:spLocks noChangeArrowheads="1"/>
            </p:cNvSpPr>
            <p:nvPr/>
          </p:nvSpPr>
          <p:spPr bwMode="auto">
            <a:xfrm>
              <a:off x="4502" y="2467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29" name="Rectangle 117"/>
            <p:cNvSpPr>
              <a:spLocks noChangeArrowheads="1"/>
            </p:cNvSpPr>
            <p:nvPr/>
          </p:nvSpPr>
          <p:spPr bwMode="auto">
            <a:xfrm>
              <a:off x="4146" y="2467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30" name="Rectangle 118"/>
            <p:cNvSpPr>
              <a:spLocks noChangeArrowheads="1"/>
            </p:cNvSpPr>
            <p:nvPr/>
          </p:nvSpPr>
          <p:spPr bwMode="auto">
            <a:xfrm>
              <a:off x="3790" y="2467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31" name="Rectangle 119"/>
            <p:cNvSpPr>
              <a:spLocks noChangeArrowheads="1"/>
            </p:cNvSpPr>
            <p:nvPr/>
          </p:nvSpPr>
          <p:spPr bwMode="auto">
            <a:xfrm>
              <a:off x="3433" y="2467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32" name="Rectangle 120"/>
            <p:cNvSpPr>
              <a:spLocks noChangeArrowheads="1"/>
            </p:cNvSpPr>
            <p:nvPr/>
          </p:nvSpPr>
          <p:spPr bwMode="auto">
            <a:xfrm>
              <a:off x="3077" y="2467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33" name="Rectangle 121"/>
            <p:cNvSpPr>
              <a:spLocks noChangeArrowheads="1"/>
            </p:cNvSpPr>
            <p:nvPr/>
          </p:nvSpPr>
          <p:spPr bwMode="auto">
            <a:xfrm>
              <a:off x="2721" y="2467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34" name="Rectangle 122"/>
            <p:cNvSpPr>
              <a:spLocks noChangeArrowheads="1"/>
            </p:cNvSpPr>
            <p:nvPr/>
          </p:nvSpPr>
          <p:spPr bwMode="auto">
            <a:xfrm>
              <a:off x="2364" y="2467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35" name="Rectangle 123"/>
            <p:cNvSpPr>
              <a:spLocks noChangeArrowheads="1"/>
            </p:cNvSpPr>
            <p:nvPr/>
          </p:nvSpPr>
          <p:spPr bwMode="auto">
            <a:xfrm>
              <a:off x="2008" y="2467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36" name="Rectangle 124"/>
            <p:cNvSpPr>
              <a:spLocks noChangeArrowheads="1"/>
            </p:cNvSpPr>
            <p:nvPr/>
          </p:nvSpPr>
          <p:spPr bwMode="auto">
            <a:xfrm>
              <a:off x="1651" y="2467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37" name="Rectangle 125"/>
            <p:cNvSpPr>
              <a:spLocks noChangeArrowheads="1"/>
            </p:cNvSpPr>
            <p:nvPr/>
          </p:nvSpPr>
          <p:spPr bwMode="auto">
            <a:xfrm>
              <a:off x="1295" y="2467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38" name="Rectangle 126"/>
            <p:cNvSpPr>
              <a:spLocks noChangeArrowheads="1"/>
            </p:cNvSpPr>
            <p:nvPr/>
          </p:nvSpPr>
          <p:spPr bwMode="auto">
            <a:xfrm>
              <a:off x="939" y="2467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39" name="Rectangle 127"/>
            <p:cNvSpPr>
              <a:spLocks noChangeArrowheads="1"/>
            </p:cNvSpPr>
            <p:nvPr/>
          </p:nvSpPr>
          <p:spPr bwMode="auto">
            <a:xfrm>
              <a:off x="582" y="2467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40" name="Rectangle 128"/>
            <p:cNvSpPr>
              <a:spLocks noChangeArrowheads="1"/>
            </p:cNvSpPr>
            <p:nvPr/>
          </p:nvSpPr>
          <p:spPr bwMode="auto">
            <a:xfrm>
              <a:off x="226" y="2467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41" name="Rectangle 129"/>
            <p:cNvSpPr>
              <a:spLocks noChangeArrowheads="1"/>
            </p:cNvSpPr>
            <p:nvPr/>
          </p:nvSpPr>
          <p:spPr bwMode="auto">
            <a:xfrm>
              <a:off x="4859" y="2272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42" name="Rectangle 130"/>
            <p:cNvSpPr>
              <a:spLocks noChangeArrowheads="1"/>
            </p:cNvSpPr>
            <p:nvPr/>
          </p:nvSpPr>
          <p:spPr bwMode="auto">
            <a:xfrm>
              <a:off x="4502" y="2272"/>
              <a:ext cx="357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43" name="Rectangle 131"/>
            <p:cNvSpPr>
              <a:spLocks noChangeArrowheads="1"/>
            </p:cNvSpPr>
            <p:nvPr/>
          </p:nvSpPr>
          <p:spPr bwMode="auto">
            <a:xfrm>
              <a:off x="4146" y="2272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44" name="Rectangle 132"/>
            <p:cNvSpPr>
              <a:spLocks noChangeArrowheads="1"/>
            </p:cNvSpPr>
            <p:nvPr/>
          </p:nvSpPr>
          <p:spPr bwMode="auto">
            <a:xfrm>
              <a:off x="3790" y="2272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45" name="Rectangle 133"/>
            <p:cNvSpPr>
              <a:spLocks noChangeArrowheads="1"/>
            </p:cNvSpPr>
            <p:nvPr/>
          </p:nvSpPr>
          <p:spPr bwMode="auto">
            <a:xfrm>
              <a:off x="3433" y="2272"/>
              <a:ext cx="357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46" name="Rectangle 134"/>
            <p:cNvSpPr>
              <a:spLocks noChangeArrowheads="1"/>
            </p:cNvSpPr>
            <p:nvPr/>
          </p:nvSpPr>
          <p:spPr bwMode="auto">
            <a:xfrm>
              <a:off x="3077" y="2272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47" name="Rectangle 135"/>
            <p:cNvSpPr>
              <a:spLocks noChangeArrowheads="1"/>
            </p:cNvSpPr>
            <p:nvPr/>
          </p:nvSpPr>
          <p:spPr bwMode="auto">
            <a:xfrm>
              <a:off x="2721" y="2272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48" name="Rectangle 136"/>
            <p:cNvSpPr>
              <a:spLocks noChangeArrowheads="1"/>
            </p:cNvSpPr>
            <p:nvPr/>
          </p:nvSpPr>
          <p:spPr bwMode="auto">
            <a:xfrm>
              <a:off x="2364" y="2272"/>
              <a:ext cx="357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49" name="Rectangle 137"/>
            <p:cNvSpPr>
              <a:spLocks noChangeArrowheads="1"/>
            </p:cNvSpPr>
            <p:nvPr/>
          </p:nvSpPr>
          <p:spPr bwMode="auto">
            <a:xfrm>
              <a:off x="2008" y="2272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50" name="Rectangle 138"/>
            <p:cNvSpPr>
              <a:spLocks noChangeArrowheads="1"/>
            </p:cNvSpPr>
            <p:nvPr/>
          </p:nvSpPr>
          <p:spPr bwMode="auto">
            <a:xfrm>
              <a:off x="1651" y="2272"/>
              <a:ext cx="357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51" name="Rectangle 139"/>
            <p:cNvSpPr>
              <a:spLocks noChangeArrowheads="1"/>
            </p:cNvSpPr>
            <p:nvPr/>
          </p:nvSpPr>
          <p:spPr bwMode="auto">
            <a:xfrm>
              <a:off x="1295" y="2272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52" name="Rectangle 140"/>
            <p:cNvSpPr>
              <a:spLocks noChangeArrowheads="1"/>
            </p:cNvSpPr>
            <p:nvPr/>
          </p:nvSpPr>
          <p:spPr bwMode="auto">
            <a:xfrm>
              <a:off x="939" y="2272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53" name="Rectangle 141"/>
            <p:cNvSpPr>
              <a:spLocks noChangeArrowheads="1"/>
            </p:cNvSpPr>
            <p:nvPr/>
          </p:nvSpPr>
          <p:spPr bwMode="auto">
            <a:xfrm>
              <a:off x="582" y="2272"/>
              <a:ext cx="357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54" name="Rectangle 142"/>
            <p:cNvSpPr>
              <a:spLocks noChangeArrowheads="1"/>
            </p:cNvSpPr>
            <p:nvPr/>
          </p:nvSpPr>
          <p:spPr bwMode="auto">
            <a:xfrm>
              <a:off x="226" y="2272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55" name="Rectangle 143"/>
            <p:cNvSpPr>
              <a:spLocks noChangeArrowheads="1"/>
            </p:cNvSpPr>
            <p:nvPr/>
          </p:nvSpPr>
          <p:spPr bwMode="auto">
            <a:xfrm>
              <a:off x="4859" y="207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56" name="Rectangle 144"/>
            <p:cNvSpPr>
              <a:spLocks noChangeArrowheads="1"/>
            </p:cNvSpPr>
            <p:nvPr/>
          </p:nvSpPr>
          <p:spPr bwMode="auto">
            <a:xfrm>
              <a:off x="4502" y="2076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57" name="Rectangle 145"/>
            <p:cNvSpPr>
              <a:spLocks noChangeArrowheads="1"/>
            </p:cNvSpPr>
            <p:nvPr/>
          </p:nvSpPr>
          <p:spPr bwMode="auto">
            <a:xfrm>
              <a:off x="4146" y="207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58" name="Rectangle 146"/>
            <p:cNvSpPr>
              <a:spLocks noChangeArrowheads="1"/>
            </p:cNvSpPr>
            <p:nvPr/>
          </p:nvSpPr>
          <p:spPr bwMode="auto">
            <a:xfrm>
              <a:off x="3790" y="207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 dirty="0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 dirty="0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59" name="Rectangle 147"/>
            <p:cNvSpPr>
              <a:spLocks noChangeArrowheads="1"/>
            </p:cNvSpPr>
            <p:nvPr/>
          </p:nvSpPr>
          <p:spPr bwMode="auto">
            <a:xfrm>
              <a:off x="3433" y="2076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60" name="Rectangle 148"/>
            <p:cNvSpPr>
              <a:spLocks noChangeArrowheads="1"/>
            </p:cNvSpPr>
            <p:nvPr/>
          </p:nvSpPr>
          <p:spPr bwMode="auto">
            <a:xfrm>
              <a:off x="3077" y="207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61" name="Rectangle 149"/>
            <p:cNvSpPr>
              <a:spLocks noChangeArrowheads="1"/>
            </p:cNvSpPr>
            <p:nvPr/>
          </p:nvSpPr>
          <p:spPr bwMode="auto">
            <a:xfrm>
              <a:off x="2721" y="207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62" name="Rectangle 150"/>
            <p:cNvSpPr>
              <a:spLocks noChangeArrowheads="1"/>
            </p:cNvSpPr>
            <p:nvPr/>
          </p:nvSpPr>
          <p:spPr bwMode="auto">
            <a:xfrm>
              <a:off x="2364" y="2076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63" name="Rectangle 151"/>
            <p:cNvSpPr>
              <a:spLocks noChangeArrowheads="1"/>
            </p:cNvSpPr>
            <p:nvPr/>
          </p:nvSpPr>
          <p:spPr bwMode="auto">
            <a:xfrm>
              <a:off x="2008" y="207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64" name="Rectangle 152"/>
            <p:cNvSpPr>
              <a:spLocks noChangeArrowheads="1"/>
            </p:cNvSpPr>
            <p:nvPr/>
          </p:nvSpPr>
          <p:spPr bwMode="auto">
            <a:xfrm>
              <a:off x="1651" y="2076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65" name="Rectangle 153"/>
            <p:cNvSpPr>
              <a:spLocks noChangeArrowheads="1"/>
            </p:cNvSpPr>
            <p:nvPr/>
          </p:nvSpPr>
          <p:spPr bwMode="auto">
            <a:xfrm>
              <a:off x="1295" y="207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66" name="Rectangle 154"/>
            <p:cNvSpPr>
              <a:spLocks noChangeArrowheads="1"/>
            </p:cNvSpPr>
            <p:nvPr/>
          </p:nvSpPr>
          <p:spPr bwMode="auto">
            <a:xfrm>
              <a:off x="939" y="207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67" name="Rectangle 155"/>
            <p:cNvSpPr>
              <a:spLocks noChangeArrowheads="1"/>
            </p:cNvSpPr>
            <p:nvPr/>
          </p:nvSpPr>
          <p:spPr bwMode="auto">
            <a:xfrm>
              <a:off x="582" y="2076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68" name="Rectangle 156"/>
            <p:cNvSpPr>
              <a:spLocks noChangeArrowheads="1"/>
            </p:cNvSpPr>
            <p:nvPr/>
          </p:nvSpPr>
          <p:spPr bwMode="auto">
            <a:xfrm>
              <a:off x="226" y="207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69" name="Rectangle 157"/>
            <p:cNvSpPr>
              <a:spLocks noChangeArrowheads="1"/>
            </p:cNvSpPr>
            <p:nvPr/>
          </p:nvSpPr>
          <p:spPr bwMode="auto">
            <a:xfrm>
              <a:off x="4859" y="1880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70" name="Rectangle 158"/>
            <p:cNvSpPr>
              <a:spLocks noChangeArrowheads="1"/>
            </p:cNvSpPr>
            <p:nvPr/>
          </p:nvSpPr>
          <p:spPr bwMode="auto">
            <a:xfrm>
              <a:off x="4502" y="1880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71" name="Rectangle 159"/>
            <p:cNvSpPr>
              <a:spLocks noChangeArrowheads="1"/>
            </p:cNvSpPr>
            <p:nvPr/>
          </p:nvSpPr>
          <p:spPr bwMode="auto">
            <a:xfrm>
              <a:off x="4146" y="1880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72" name="Rectangle 160"/>
            <p:cNvSpPr>
              <a:spLocks noChangeArrowheads="1"/>
            </p:cNvSpPr>
            <p:nvPr/>
          </p:nvSpPr>
          <p:spPr bwMode="auto">
            <a:xfrm>
              <a:off x="3790" y="1880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73" name="Rectangle 161"/>
            <p:cNvSpPr>
              <a:spLocks noChangeArrowheads="1"/>
            </p:cNvSpPr>
            <p:nvPr/>
          </p:nvSpPr>
          <p:spPr bwMode="auto">
            <a:xfrm>
              <a:off x="3433" y="1880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74" name="Rectangle 162"/>
            <p:cNvSpPr>
              <a:spLocks noChangeArrowheads="1"/>
            </p:cNvSpPr>
            <p:nvPr/>
          </p:nvSpPr>
          <p:spPr bwMode="auto">
            <a:xfrm>
              <a:off x="3077" y="1880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75" name="Rectangle 163"/>
            <p:cNvSpPr>
              <a:spLocks noChangeArrowheads="1"/>
            </p:cNvSpPr>
            <p:nvPr/>
          </p:nvSpPr>
          <p:spPr bwMode="auto">
            <a:xfrm>
              <a:off x="2721" y="1880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76" name="Rectangle 164"/>
            <p:cNvSpPr>
              <a:spLocks noChangeArrowheads="1"/>
            </p:cNvSpPr>
            <p:nvPr/>
          </p:nvSpPr>
          <p:spPr bwMode="auto">
            <a:xfrm>
              <a:off x="2364" y="1880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77" name="Rectangle 165"/>
            <p:cNvSpPr>
              <a:spLocks noChangeArrowheads="1"/>
            </p:cNvSpPr>
            <p:nvPr/>
          </p:nvSpPr>
          <p:spPr bwMode="auto">
            <a:xfrm>
              <a:off x="2008" y="1880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78" name="Rectangle 166"/>
            <p:cNvSpPr>
              <a:spLocks noChangeArrowheads="1"/>
            </p:cNvSpPr>
            <p:nvPr/>
          </p:nvSpPr>
          <p:spPr bwMode="auto">
            <a:xfrm>
              <a:off x="1651" y="1880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79" name="Rectangle 167"/>
            <p:cNvSpPr>
              <a:spLocks noChangeArrowheads="1"/>
            </p:cNvSpPr>
            <p:nvPr/>
          </p:nvSpPr>
          <p:spPr bwMode="auto">
            <a:xfrm>
              <a:off x="1295" y="1880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80" name="Rectangle 168"/>
            <p:cNvSpPr>
              <a:spLocks noChangeArrowheads="1"/>
            </p:cNvSpPr>
            <p:nvPr/>
          </p:nvSpPr>
          <p:spPr bwMode="auto">
            <a:xfrm>
              <a:off x="939" y="1880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81" name="Rectangle 169"/>
            <p:cNvSpPr>
              <a:spLocks noChangeArrowheads="1"/>
            </p:cNvSpPr>
            <p:nvPr/>
          </p:nvSpPr>
          <p:spPr bwMode="auto">
            <a:xfrm>
              <a:off x="582" y="1880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X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82" name="Rectangle 170"/>
            <p:cNvSpPr>
              <a:spLocks noChangeArrowheads="1"/>
            </p:cNvSpPr>
            <p:nvPr/>
          </p:nvSpPr>
          <p:spPr bwMode="auto">
            <a:xfrm>
              <a:off x="226" y="1880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83" name="Rectangle 171"/>
            <p:cNvSpPr>
              <a:spLocks noChangeArrowheads="1"/>
            </p:cNvSpPr>
            <p:nvPr/>
          </p:nvSpPr>
          <p:spPr bwMode="auto">
            <a:xfrm>
              <a:off x="4859" y="1684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84" name="Rectangle 172"/>
            <p:cNvSpPr>
              <a:spLocks noChangeArrowheads="1"/>
            </p:cNvSpPr>
            <p:nvPr/>
          </p:nvSpPr>
          <p:spPr bwMode="auto">
            <a:xfrm>
              <a:off x="4502" y="1684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85" name="Rectangle 173"/>
            <p:cNvSpPr>
              <a:spLocks noChangeArrowheads="1"/>
            </p:cNvSpPr>
            <p:nvPr/>
          </p:nvSpPr>
          <p:spPr bwMode="auto">
            <a:xfrm>
              <a:off x="4146" y="1684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86" name="Rectangle 174"/>
            <p:cNvSpPr>
              <a:spLocks noChangeArrowheads="1"/>
            </p:cNvSpPr>
            <p:nvPr/>
          </p:nvSpPr>
          <p:spPr bwMode="auto">
            <a:xfrm>
              <a:off x="3790" y="1684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87" name="Rectangle 175"/>
            <p:cNvSpPr>
              <a:spLocks noChangeArrowheads="1"/>
            </p:cNvSpPr>
            <p:nvPr/>
          </p:nvSpPr>
          <p:spPr bwMode="auto">
            <a:xfrm>
              <a:off x="3433" y="1684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88" name="Rectangle 176"/>
            <p:cNvSpPr>
              <a:spLocks noChangeArrowheads="1"/>
            </p:cNvSpPr>
            <p:nvPr/>
          </p:nvSpPr>
          <p:spPr bwMode="auto">
            <a:xfrm>
              <a:off x="3077" y="1684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89" name="Rectangle 177"/>
            <p:cNvSpPr>
              <a:spLocks noChangeArrowheads="1"/>
            </p:cNvSpPr>
            <p:nvPr/>
          </p:nvSpPr>
          <p:spPr bwMode="auto">
            <a:xfrm>
              <a:off x="2721" y="1684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90" name="Rectangle 178"/>
            <p:cNvSpPr>
              <a:spLocks noChangeArrowheads="1"/>
            </p:cNvSpPr>
            <p:nvPr/>
          </p:nvSpPr>
          <p:spPr bwMode="auto">
            <a:xfrm>
              <a:off x="2364" y="1684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91" name="Rectangle 179"/>
            <p:cNvSpPr>
              <a:spLocks noChangeArrowheads="1"/>
            </p:cNvSpPr>
            <p:nvPr/>
          </p:nvSpPr>
          <p:spPr bwMode="auto">
            <a:xfrm>
              <a:off x="2008" y="1684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92" name="Rectangle 180"/>
            <p:cNvSpPr>
              <a:spLocks noChangeArrowheads="1"/>
            </p:cNvSpPr>
            <p:nvPr/>
          </p:nvSpPr>
          <p:spPr bwMode="auto">
            <a:xfrm>
              <a:off x="1651" y="1684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93" name="Rectangle 181"/>
            <p:cNvSpPr>
              <a:spLocks noChangeArrowheads="1"/>
            </p:cNvSpPr>
            <p:nvPr/>
          </p:nvSpPr>
          <p:spPr bwMode="auto">
            <a:xfrm>
              <a:off x="1295" y="1684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94" name="Rectangle 182"/>
            <p:cNvSpPr>
              <a:spLocks noChangeArrowheads="1"/>
            </p:cNvSpPr>
            <p:nvPr/>
          </p:nvSpPr>
          <p:spPr bwMode="auto">
            <a:xfrm>
              <a:off x="939" y="1684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95" name="Rectangle 183"/>
            <p:cNvSpPr>
              <a:spLocks noChangeArrowheads="1"/>
            </p:cNvSpPr>
            <p:nvPr/>
          </p:nvSpPr>
          <p:spPr bwMode="auto">
            <a:xfrm>
              <a:off x="582" y="1684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496" name="Rectangle 184"/>
            <p:cNvSpPr>
              <a:spLocks noChangeArrowheads="1"/>
            </p:cNvSpPr>
            <p:nvPr/>
          </p:nvSpPr>
          <p:spPr bwMode="auto">
            <a:xfrm>
              <a:off x="226" y="1684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504" name="Rectangle 192"/>
            <p:cNvSpPr>
              <a:spLocks noChangeArrowheads="1"/>
            </p:cNvSpPr>
            <p:nvPr/>
          </p:nvSpPr>
          <p:spPr bwMode="auto">
            <a:xfrm>
              <a:off x="1390" y="1425"/>
              <a:ext cx="356" cy="4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altLang="zh-CN" sz="2000" i="1">
                  <a:latin typeface="Times New Roman" pitchFamily="18" charset="0"/>
                  <a:cs typeface="Times New Roman" pitchFamily="18" charset="0"/>
                </a:rPr>
                <a:t>A</a:t>
              </a:r>
              <a:r>
                <a:rPr lang="en-US" altLang="zh-CN" sz="2000" baseline="-30000"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altLang="zh-CN" sz="20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7505" name="Rectangle 193"/>
            <p:cNvSpPr>
              <a:spLocks noChangeArrowheads="1"/>
            </p:cNvSpPr>
            <p:nvPr/>
          </p:nvSpPr>
          <p:spPr bwMode="auto">
            <a:xfrm>
              <a:off x="136" y="1357"/>
              <a:ext cx="590" cy="4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 i="1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E</a:t>
              </a:r>
              <a:r>
                <a:rPr lang="en-US" altLang="zh-CN" sz="2000" baseline="-30000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3</a:t>
              </a:r>
              <a:endParaRPr lang="en-US" altLang="zh-CN" sz="2000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7506" name="Rectangle 194"/>
            <p:cNvSpPr>
              <a:spLocks noChangeArrowheads="1"/>
            </p:cNvSpPr>
            <p:nvPr/>
          </p:nvSpPr>
          <p:spPr bwMode="auto">
            <a:xfrm>
              <a:off x="2410" y="1071"/>
              <a:ext cx="2851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zh-CN" altLang="en-US" sz="20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输          出</a:t>
              </a:r>
            </a:p>
          </p:txBody>
        </p:sp>
        <p:sp>
          <p:nvSpPr>
            <p:cNvPr id="397507" name="Rectangle 195"/>
            <p:cNvSpPr>
              <a:spLocks noChangeArrowheads="1"/>
            </p:cNvSpPr>
            <p:nvPr/>
          </p:nvSpPr>
          <p:spPr bwMode="auto">
            <a:xfrm>
              <a:off x="272" y="1071"/>
              <a:ext cx="2138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zh-CN" altLang="en-US" sz="20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输          入</a:t>
              </a:r>
            </a:p>
          </p:txBody>
        </p:sp>
        <p:sp>
          <p:nvSpPr>
            <p:cNvPr id="397508" name="Line 196"/>
            <p:cNvSpPr>
              <a:spLocks noChangeShapeType="1"/>
            </p:cNvSpPr>
            <p:nvPr/>
          </p:nvSpPr>
          <p:spPr bwMode="auto">
            <a:xfrm>
              <a:off x="272" y="1071"/>
              <a:ext cx="4989" cy="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09" name="Line 197"/>
            <p:cNvSpPr>
              <a:spLocks noChangeShapeType="1"/>
            </p:cNvSpPr>
            <p:nvPr/>
          </p:nvSpPr>
          <p:spPr bwMode="auto">
            <a:xfrm>
              <a:off x="272" y="3838"/>
              <a:ext cx="4989" cy="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10" name="Line 198"/>
            <p:cNvSpPr>
              <a:spLocks noChangeShapeType="1"/>
            </p:cNvSpPr>
            <p:nvPr/>
          </p:nvSpPr>
          <p:spPr bwMode="auto">
            <a:xfrm>
              <a:off x="272" y="1071"/>
              <a:ext cx="0" cy="2767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11" name="Line 199"/>
            <p:cNvSpPr>
              <a:spLocks noChangeShapeType="1"/>
            </p:cNvSpPr>
            <p:nvPr/>
          </p:nvSpPr>
          <p:spPr bwMode="auto">
            <a:xfrm>
              <a:off x="5261" y="1071"/>
              <a:ext cx="0" cy="2767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12" name="Line 200"/>
            <p:cNvSpPr>
              <a:spLocks noChangeShapeType="1"/>
            </p:cNvSpPr>
            <p:nvPr/>
          </p:nvSpPr>
          <p:spPr bwMode="auto">
            <a:xfrm>
              <a:off x="272" y="1434"/>
              <a:ext cx="4989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13" name="Line 201"/>
            <p:cNvSpPr>
              <a:spLocks noChangeShapeType="1"/>
            </p:cNvSpPr>
            <p:nvPr/>
          </p:nvSpPr>
          <p:spPr bwMode="auto">
            <a:xfrm>
              <a:off x="2410" y="1071"/>
              <a:ext cx="0" cy="2767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14" name="Line 202"/>
            <p:cNvSpPr>
              <a:spLocks noChangeShapeType="1"/>
            </p:cNvSpPr>
            <p:nvPr/>
          </p:nvSpPr>
          <p:spPr bwMode="auto">
            <a:xfrm>
              <a:off x="272" y="1684"/>
              <a:ext cx="4989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15" name="Line 203"/>
            <p:cNvSpPr>
              <a:spLocks noChangeShapeType="1"/>
            </p:cNvSpPr>
            <p:nvPr/>
          </p:nvSpPr>
          <p:spPr bwMode="auto">
            <a:xfrm>
              <a:off x="628" y="1434"/>
              <a:ext cx="0" cy="240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16" name="Line 204"/>
            <p:cNvSpPr>
              <a:spLocks noChangeShapeType="1"/>
            </p:cNvSpPr>
            <p:nvPr/>
          </p:nvSpPr>
          <p:spPr bwMode="auto">
            <a:xfrm>
              <a:off x="985" y="1434"/>
              <a:ext cx="0" cy="240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17" name="Line 205"/>
            <p:cNvSpPr>
              <a:spLocks noChangeShapeType="1"/>
            </p:cNvSpPr>
            <p:nvPr/>
          </p:nvSpPr>
          <p:spPr bwMode="auto">
            <a:xfrm>
              <a:off x="1341" y="1434"/>
              <a:ext cx="0" cy="2404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18" name="Line 206"/>
            <p:cNvSpPr>
              <a:spLocks noChangeShapeType="1"/>
            </p:cNvSpPr>
            <p:nvPr/>
          </p:nvSpPr>
          <p:spPr bwMode="auto">
            <a:xfrm>
              <a:off x="1697" y="1434"/>
              <a:ext cx="0" cy="240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19" name="Line 207"/>
            <p:cNvSpPr>
              <a:spLocks noChangeShapeType="1"/>
            </p:cNvSpPr>
            <p:nvPr/>
          </p:nvSpPr>
          <p:spPr bwMode="auto">
            <a:xfrm>
              <a:off x="2054" y="1434"/>
              <a:ext cx="0" cy="240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20" name="Line 208"/>
            <p:cNvSpPr>
              <a:spLocks noChangeShapeType="1"/>
            </p:cNvSpPr>
            <p:nvPr/>
          </p:nvSpPr>
          <p:spPr bwMode="auto">
            <a:xfrm>
              <a:off x="2767" y="1434"/>
              <a:ext cx="0" cy="240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21" name="Line 209"/>
            <p:cNvSpPr>
              <a:spLocks noChangeShapeType="1"/>
            </p:cNvSpPr>
            <p:nvPr/>
          </p:nvSpPr>
          <p:spPr bwMode="auto">
            <a:xfrm>
              <a:off x="3123" y="1434"/>
              <a:ext cx="0" cy="240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22" name="Line 210"/>
            <p:cNvSpPr>
              <a:spLocks noChangeShapeType="1"/>
            </p:cNvSpPr>
            <p:nvPr/>
          </p:nvSpPr>
          <p:spPr bwMode="auto">
            <a:xfrm>
              <a:off x="3479" y="1434"/>
              <a:ext cx="0" cy="240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23" name="Line 211"/>
            <p:cNvSpPr>
              <a:spLocks noChangeShapeType="1"/>
            </p:cNvSpPr>
            <p:nvPr/>
          </p:nvSpPr>
          <p:spPr bwMode="auto">
            <a:xfrm>
              <a:off x="3836" y="1434"/>
              <a:ext cx="0" cy="240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24" name="Line 212"/>
            <p:cNvSpPr>
              <a:spLocks noChangeShapeType="1"/>
            </p:cNvSpPr>
            <p:nvPr/>
          </p:nvSpPr>
          <p:spPr bwMode="auto">
            <a:xfrm>
              <a:off x="4192" y="1434"/>
              <a:ext cx="0" cy="240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25" name="Line 213"/>
            <p:cNvSpPr>
              <a:spLocks noChangeShapeType="1"/>
            </p:cNvSpPr>
            <p:nvPr/>
          </p:nvSpPr>
          <p:spPr bwMode="auto">
            <a:xfrm>
              <a:off x="4548" y="1434"/>
              <a:ext cx="0" cy="240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26" name="Line 214"/>
            <p:cNvSpPr>
              <a:spLocks noChangeShapeType="1"/>
            </p:cNvSpPr>
            <p:nvPr/>
          </p:nvSpPr>
          <p:spPr bwMode="auto">
            <a:xfrm>
              <a:off x="4905" y="1434"/>
              <a:ext cx="0" cy="240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27" name="Line 215"/>
            <p:cNvSpPr>
              <a:spLocks noChangeShapeType="1"/>
            </p:cNvSpPr>
            <p:nvPr/>
          </p:nvSpPr>
          <p:spPr bwMode="auto">
            <a:xfrm>
              <a:off x="272" y="1880"/>
              <a:ext cx="498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28" name="Line 216"/>
            <p:cNvSpPr>
              <a:spLocks noChangeShapeType="1"/>
            </p:cNvSpPr>
            <p:nvPr/>
          </p:nvSpPr>
          <p:spPr bwMode="auto">
            <a:xfrm>
              <a:off x="272" y="2076"/>
              <a:ext cx="498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29" name="Line 217"/>
            <p:cNvSpPr>
              <a:spLocks noChangeShapeType="1"/>
            </p:cNvSpPr>
            <p:nvPr/>
          </p:nvSpPr>
          <p:spPr bwMode="auto">
            <a:xfrm>
              <a:off x="272" y="2272"/>
              <a:ext cx="498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30" name="Line 218"/>
            <p:cNvSpPr>
              <a:spLocks noChangeShapeType="1"/>
            </p:cNvSpPr>
            <p:nvPr/>
          </p:nvSpPr>
          <p:spPr bwMode="auto">
            <a:xfrm>
              <a:off x="272" y="2467"/>
              <a:ext cx="498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31" name="Line 219"/>
            <p:cNvSpPr>
              <a:spLocks noChangeShapeType="1"/>
            </p:cNvSpPr>
            <p:nvPr/>
          </p:nvSpPr>
          <p:spPr bwMode="auto">
            <a:xfrm>
              <a:off x="272" y="2663"/>
              <a:ext cx="498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32" name="Line 220"/>
            <p:cNvSpPr>
              <a:spLocks noChangeShapeType="1"/>
            </p:cNvSpPr>
            <p:nvPr/>
          </p:nvSpPr>
          <p:spPr bwMode="auto">
            <a:xfrm>
              <a:off x="272" y="2859"/>
              <a:ext cx="498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33" name="Line 221"/>
            <p:cNvSpPr>
              <a:spLocks noChangeShapeType="1"/>
            </p:cNvSpPr>
            <p:nvPr/>
          </p:nvSpPr>
          <p:spPr bwMode="auto">
            <a:xfrm>
              <a:off x="272" y="3055"/>
              <a:ext cx="498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34" name="Line 222"/>
            <p:cNvSpPr>
              <a:spLocks noChangeShapeType="1"/>
            </p:cNvSpPr>
            <p:nvPr/>
          </p:nvSpPr>
          <p:spPr bwMode="auto">
            <a:xfrm>
              <a:off x="272" y="3251"/>
              <a:ext cx="498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35" name="Line 223"/>
            <p:cNvSpPr>
              <a:spLocks noChangeShapeType="1"/>
            </p:cNvSpPr>
            <p:nvPr/>
          </p:nvSpPr>
          <p:spPr bwMode="auto">
            <a:xfrm>
              <a:off x="272" y="3446"/>
              <a:ext cx="498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36" name="Line 224"/>
            <p:cNvSpPr>
              <a:spLocks noChangeShapeType="1"/>
            </p:cNvSpPr>
            <p:nvPr/>
          </p:nvSpPr>
          <p:spPr bwMode="auto">
            <a:xfrm>
              <a:off x="272" y="3642"/>
              <a:ext cx="498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7537" name="Rectangle 225"/>
            <p:cNvSpPr>
              <a:spLocks noChangeArrowheads="1"/>
            </p:cNvSpPr>
            <p:nvPr/>
          </p:nvSpPr>
          <p:spPr bwMode="auto">
            <a:xfrm>
              <a:off x="1753" y="1425"/>
              <a:ext cx="356" cy="4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altLang="zh-CN" sz="2000" i="1">
                  <a:latin typeface="Times New Roman" pitchFamily="18" charset="0"/>
                  <a:cs typeface="Times New Roman" pitchFamily="18" charset="0"/>
                </a:rPr>
                <a:t>A</a:t>
              </a:r>
              <a:r>
                <a:rPr lang="en-US" altLang="zh-CN" sz="2000" baseline="-3000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7538" name="Rectangle 226"/>
            <p:cNvSpPr>
              <a:spLocks noChangeArrowheads="1"/>
            </p:cNvSpPr>
            <p:nvPr/>
          </p:nvSpPr>
          <p:spPr bwMode="auto">
            <a:xfrm>
              <a:off x="2093" y="1425"/>
              <a:ext cx="356" cy="4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altLang="zh-CN" sz="2000" i="1">
                  <a:latin typeface="Times New Roman" pitchFamily="18" charset="0"/>
                  <a:cs typeface="Times New Roman" pitchFamily="18" charset="0"/>
                </a:rPr>
                <a:t>A</a:t>
              </a:r>
              <a:r>
                <a:rPr lang="en-US" altLang="zh-CN" sz="2000" baseline="-3000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i="1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21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12835"/>
              </p:ext>
            </p:extLst>
          </p:nvPr>
        </p:nvGraphicFramePr>
        <p:xfrm>
          <a:off x="685800" y="5951538"/>
          <a:ext cx="35306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4" name="公式" r:id="rId23" imgW="1307880" imgH="304560" progId="Equation.3">
                  <p:embed/>
                </p:oleObj>
              </mc:Choice>
              <mc:Fallback>
                <p:oleObj name="公式" r:id="rId23" imgW="1307880" imgH="304560" progId="Equation.3">
                  <p:embed/>
                  <p:pic>
                    <p:nvPicPr>
                      <p:cNvPr id="21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5951538"/>
                        <a:ext cx="35306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8340" name="Group 4"/>
          <p:cNvGrpSpPr>
            <a:grpSpLocks/>
          </p:cNvGrpSpPr>
          <p:nvPr/>
        </p:nvGrpSpPr>
        <p:grpSpPr bwMode="auto">
          <a:xfrm>
            <a:off x="4030663" y="3717925"/>
            <a:ext cx="4394200" cy="2413000"/>
            <a:chOff x="2426" y="2296"/>
            <a:chExt cx="2768" cy="1520"/>
          </a:xfrm>
        </p:grpSpPr>
        <p:sp>
          <p:nvSpPr>
            <p:cNvPr id="398341" name="Oval 5"/>
            <p:cNvSpPr>
              <a:spLocks noChangeArrowheads="1"/>
            </p:cNvSpPr>
            <p:nvPr/>
          </p:nvSpPr>
          <p:spPr bwMode="auto">
            <a:xfrm>
              <a:off x="4921" y="3657"/>
              <a:ext cx="273" cy="159"/>
            </a:xfrm>
            <a:prstGeom prst="ellipse">
              <a:avLst/>
            </a:prstGeom>
            <a:solidFill>
              <a:srgbClr val="FFFF99"/>
            </a:solidFill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8342" name="Oval 6"/>
            <p:cNvSpPr>
              <a:spLocks noChangeArrowheads="1"/>
            </p:cNvSpPr>
            <p:nvPr/>
          </p:nvSpPr>
          <p:spPr bwMode="auto">
            <a:xfrm>
              <a:off x="4581" y="3475"/>
              <a:ext cx="273" cy="159"/>
            </a:xfrm>
            <a:prstGeom prst="ellipse">
              <a:avLst/>
            </a:prstGeom>
            <a:solidFill>
              <a:srgbClr val="FFFF99"/>
            </a:solidFill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8343" name="Oval 7"/>
            <p:cNvSpPr>
              <a:spLocks noChangeArrowheads="1"/>
            </p:cNvSpPr>
            <p:nvPr/>
          </p:nvSpPr>
          <p:spPr bwMode="auto">
            <a:xfrm>
              <a:off x="3129" y="2682"/>
              <a:ext cx="273" cy="159"/>
            </a:xfrm>
            <a:prstGeom prst="ellipse">
              <a:avLst/>
            </a:prstGeom>
            <a:solidFill>
              <a:srgbClr val="FFFF99"/>
            </a:solidFill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8344" name="Oval 8"/>
            <p:cNvSpPr>
              <a:spLocks noChangeArrowheads="1"/>
            </p:cNvSpPr>
            <p:nvPr/>
          </p:nvSpPr>
          <p:spPr bwMode="auto">
            <a:xfrm>
              <a:off x="3492" y="2863"/>
              <a:ext cx="273" cy="159"/>
            </a:xfrm>
            <a:prstGeom prst="ellipse">
              <a:avLst/>
            </a:prstGeom>
            <a:solidFill>
              <a:srgbClr val="FFFF99"/>
            </a:solidFill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8345" name="Oval 9"/>
            <p:cNvSpPr>
              <a:spLocks noChangeArrowheads="1"/>
            </p:cNvSpPr>
            <p:nvPr/>
          </p:nvSpPr>
          <p:spPr bwMode="auto">
            <a:xfrm>
              <a:off x="3833" y="3090"/>
              <a:ext cx="273" cy="159"/>
            </a:xfrm>
            <a:prstGeom prst="ellipse">
              <a:avLst/>
            </a:prstGeom>
            <a:solidFill>
              <a:srgbClr val="FFFF99"/>
            </a:solidFill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8346" name="Oval 10"/>
            <p:cNvSpPr>
              <a:spLocks noChangeArrowheads="1"/>
            </p:cNvSpPr>
            <p:nvPr/>
          </p:nvSpPr>
          <p:spPr bwMode="auto">
            <a:xfrm>
              <a:off x="4195" y="3271"/>
              <a:ext cx="273" cy="159"/>
            </a:xfrm>
            <a:prstGeom prst="ellipse">
              <a:avLst/>
            </a:prstGeom>
            <a:solidFill>
              <a:srgbClr val="FFFF99"/>
            </a:solidFill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8347" name="Oval 11"/>
            <p:cNvSpPr>
              <a:spLocks noChangeArrowheads="1"/>
            </p:cNvSpPr>
            <p:nvPr/>
          </p:nvSpPr>
          <p:spPr bwMode="auto">
            <a:xfrm>
              <a:off x="2767" y="2500"/>
              <a:ext cx="273" cy="159"/>
            </a:xfrm>
            <a:prstGeom prst="ellipse">
              <a:avLst/>
            </a:prstGeom>
            <a:solidFill>
              <a:srgbClr val="FFFF99"/>
            </a:solidFill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8348" name="Oval 12"/>
            <p:cNvSpPr>
              <a:spLocks noChangeArrowheads="1"/>
            </p:cNvSpPr>
            <p:nvPr/>
          </p:nvSpPr>
          <p:spPr bwMode="auto">
            <a:xfrm>
              <a:off x="2426" y="2296"/>
              <a:ext cx="273" cy="159"/>
            </a:xfrm>
            <a:prstGeom prst="ellipse">
              <a:avLst/>
            </a:prstGeom>
            <a:solidFill>
              <a:srgbClr val="FFFF99"/>
            </a:solidFill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98557" name="Rectangle 221"/>
          <p:cNvSpPr>
            <a:spLocks noChangeArrowheads="1"/>
          </p:cNvSpPr>
          <p:nvPr/>
        </p:nvSpPr>
        <p:spPr bwMode="auto">
          <a:xfrm>
            <a:off x="-107950" y="3317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398558" name="Object 2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9694950"/>
              </p:ext>
            </p:extLst>
          </p:nvPr>
        </p:nvGraphicFramePr>
        <p:xfrm>
          <a:off x="687388" y="1133475"/>
          <a:ext cx="2036762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公式" r:id="rId3" imgW="977760" imgH="266400" progId="Equation.3">
                  <p:embed/>
                </p:oleObj>
              </mc:Choice>
              <mc:Fallback>
                <p:oleObj name="公式" r:id="rId3" imgW="977760" imgH="266400" progId="Equation.3">
                  <p:embed/>
                  <p:pic>
                    <p:nvPicPr>
                      <p:cNvPr id="398558" name="Object 2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388" y="1133475"/>
                        <a:ext cx="2036762" cy="561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8559" name="Object 2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228645"/>
              </p:ext>
            </p:extLst>
          </p:nvPr>
        </p:nvGraphicFramePr>
        <p:xfrm>
          <a:off x="3346450" y="1193800"/>
          <a:ext cx="2009775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公式" r:id="rId5" imgW="965160" imgH="266400" progId="Equation.3">
                  <p:embed/>
                </p:oleObj>
              </mc:Choice>
              <mc:Fallback>
                <p:oleObj name="公式" r:id="rId5" imgW="965160" imgH="266400" progId="Equation.3">
                  <p:embed/>
                  <p:pic>
                    <p:nvPicPr>
                      <p:cNvPr id="398559" name="Object 2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6450" y="1193800"/>
                        <a:ext cx="2009775" cy="561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8566" name="Object 2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9047645"/>
              </p:ext>
            </p:extLst>
          </p:nvPr>
        </p:nvGraphicFramePr>
        <p:xfrm>
          <a:off x="6792913" y="1133475"/>
          <a:ext cx="2036762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" name="公式" r:id="rId7" imgW="977760" imgH="253800" progId="Equation.3">
                  <p:embed/>
                </p:oleObj>
              </mc:Choice>
              <mc:Fallback>
                <p:oleObj name="公式" r:id="rId7" imgW="977760" imgH="253800" progId="Equation.3">
                  <p:embed/>
                  <p:pic>
                    <p:nvPicPr>
                      <p:cNvPr id="398566" name="Object 2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2913" y="1133475"/>
                        <a:ext cx="2036762" cy="534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9053565"/>
              </p:ext>
            </p:extLst>
          </p:nvPr>
        </p:nvGraphicFramePr>
        <p:xfrm>
          <a:off x="5354638" y="224644"/>
          <a:ext cx="1233487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" name="公式" r:id="rId9" imgW="457200" imgH="253800" progId="Equation.3">
                  <p:embed/>
                </p:oleObj>
              </mc:Choice>
              <mc:Fallback>
                <p:oleObj name="公式" r:id="rId9" imgW="457200" imgH="253800" progId="Equation.3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4638" y="224644"/>
                        <a:ext cx="1233487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8955344"/>
              </p:ext>
            </p:extLst>
          </p:nvPr>
        </p:nvGraphicFramePr>
        <p:xfrm>
          <a:off x="336551" y="224644"/>
          <a:ext cx="35306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2" name="公式" r:id="rId11" imgW="1307880" imgH="304560" progId="Equation.3">
                  <p:embed/>
                </p:oleObj>
              </mc:Choice>
              <mc:Fallback>
                <p:oleObj name="公式" r:id="rId11" imgW="1307880" imgH="304560" progId="Equation.3">
                  <p:embed/>
                  <p:pic>
                    <p:nvPicPr>
                      <p:cNvPr id="3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551" y="224644"/>
                        <a:ext cx="35306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1" name="Group 20"/>
          <p:cNvGrpSpPr>
            <a:grpSpLocks/>
          </p:cNvGrpSpPr>
          <p:nvPr/>
        </p:nvGrpSpPr>
        <p:grpSpPr bwMode="auto">
          <a:xfrm>
            <a:off x="393700" y="1774032"/>
            <a:ext cx="8135938" cy="4392612"/>
            <a:chOff x="136" y="1071"/>
            <a:chExt cx="5125" cy="2767"/>
          </a:xfrm>
        </p:grpSpPr>
        <p:graphicFrame>
          <p:nvGraphicFramePr>
            <p:cNvPr id="232" name="Object 21"/>
            <p:cNvGraphicFramePr>
              <a:graphicFrameLocks noChangeAspect="1"/>
            </p:cNvGraphicFramePr>
            <p:nvPr/>
          </p:nvGraphicFramePr>
          <p:xfrm>
            <a:off x="726" y="1434"/>
            <a:ext cx="249" cy="2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3" name="公式" r:id="rId13" imgW="203040" imgH="203040" progId="Equation.3">
                    <p:embed/>
                  </p:oleObj>
                </mc:Choice>
                <mc:Fallback>
                  <p:oleObj name="公式" r:id="rId13" imgW="203040" imgH="203040" progId="Equation.3">
                    <p:embed/>
                    <p:pic>
                      <p:nvPicPr>
                        <p:cNvPr id="232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6" y="1434"/>
                          <a:ext cx="249" cy="24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>
                                  <a:alpha val="28999"/>
                                </a:srgbClr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3" name="Object 22"/>
            <p:cNvGraphicFramePr>
              <a:graphicFrameLocks noChangeAspect="1"/>
            </p:cNvGraphicFramePr>
            <p:nvPr/>
          </p:nvGraphicFramePr>
          <p:xfrm>
            <a:off x="1088" y="1457"/>
            <a:ext cx="209" cy="2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4" name="公式" r:id="rId15" imgW="203040" imgH="203040" progId="Equation.3">
                    <p:embed/>
                  </p:oleObj>
                </mc:Choice>
                <mc:Fallback>
                  <p:oleObj name="公式" r:id="rId15" imgW="203040" imgH="203040" progId="Equation.3">
                    <p:embed/>
                    <p:pic>
                      <p:nvPicPr>
                        <p:cNvPr id="233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88" y="1457"/>
                          <a:ext cx="209" cy="21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>
                                  <a:alpha val="28999"/>
                                </a:srgbClr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4" name="Object 2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88171905"/>
                </p:ext>
              </p:extLst>
            </p:nvPr>
          </p:nvGraphicFramePr>
          <p:xfrm>
            <a:off x="2508" y="1442"/>
            <a:ext cx="190" cy="2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5" name="公式" r:id="rId17" imgW="164880" imgH="228600" progId="Equation.3">
                    <p:embed/>
                  </p:oleObj>
                </mc:Choice>
                <mc:Fallback>
                  <p:oleObj name="公式" r:id="rId17" imgW="164880" imgH="228600" progId="Equation.3">
                    <p:embed/>
                    <p:pic>
                      <p:nvPicPr>
                        <p:cNvPr id="234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08" y="1442"/>
                          <a:ext cx="190" cy="26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>
                                  <a:alpha val="28999"/>
                                </a:srgbClr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" name="Object 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73773359"/>
                </p:ext>
              </p:extLst>
            </p:nvPr>
          </p:nvGraphicFramePr>
          <p:xfrm>
            <a:off x="2859" y="1426"/>
            <a:ext cx="196" cy="2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6" name="公式" r:id="rId19" imgW="152280" imgH="215640" progId="Equation.3">
                    <p:embed/>
                  </p:oleObj>
                </mc:Choice>
                <mc:Fallback>
                  <p:oleObj name="公式" r:id="rId19" imgW="152280" imgH="215640" progId="Equation.3">
                    <p:embed/>
                    <p:pic>
                      <p:nvPicPr>
                        <p:cNvPr id="235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59" y="1426"/>
                          <a:ext cx="196" cy="27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>
                                  <a:alpha val="28999"/>
                                </a:srgbClr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6" name="Object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35573517"/>
                </p:ext>
              </p:extLst>
            </p:nvPr>
          </p:nvGraphicFramePr>
          <p:xfrm>
            <a:off x="3191" y="1426"/>
            <a:ext cx="207" cy="2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7" name="公式" r:id="rId21" imgW="164880" imgH="215640" progId="Equation.3">
                    <p:embed/>
                  </p:oleObj>
                </mc:Choice>
                <mc:Fallback>
                  <p:oleObj name="公式" r:id="rId21" imgW="164880" imgH="215640" progId="Equation.3">
                    <p:embed/>
                    <p:pic>
                      <p:nvPicPr>
                        <p:cNvPr id="236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91" y="1426"/>
                          <a:ext cx="207" cy="27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>
                                  <a:alpha val="28999"/>
                                </a:srgbClr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7" name="Object 2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41441384"/>
                </p:ext>
              </p:extLst>
            </p:nvPr>
          </p:nvGraphicFramePr>
          <p:xfrm>
            <a:off x="3585" y="1417"/>
            <a:ext cx="202" cy="3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8" name="公式" r:id="rId23" imgW="152280" imgH="228600" progId="Equation.3">
                    <p:embed/>
                  </p:oleObj>
                </mc:Choice>
                <mc:Fallback>
                  <p:oleObj name="公式" r:id="rId23" imgW="152280" imgH="228600" progId="Equation.3">
                    <p:embed/>
                    <p:pic>
                      <p:nvPicPr>
                        <p:cNvPr id="237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85" y="1417"/>
                          <a:ext cx="202" cy="30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>
                                  <a:alpha val="28999"/>
                                </a:srgbClr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8" name="Object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74991030"/>
                </p:ext>
              </p:extLst>
            </p:nvPr>
          </p:nvGraphicFramePr>
          <p:xfrm>
            <a:off x="3894" y="1426"/>
            <a:ext cx="213" cy="2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9" name="公式" r:id="rId25" imgW="164880" imgH="215640" progId="Equation.3">
                    <p:embed/>
                  </p:oleObj>
                </mc:Choice>
                <mc:Fallback>
                  <p:oleObj name="公式" r:id="rId25" imgW="164880" imgH="215640" progId="Equation.3">
                    <p:embed/>
                    <p:pic>
                      <p:nvPicPr>
                        <p:cNvPr id="238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94" y="1426"/>
                          <a:ext cx="213" cy="28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>
                                  <a:alpha val="28999"/>
                                </a:srgbClr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9" name="Object 2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75773120"/>
                </p:ext>
              </p:extLst>
            </p:nvPr>
          </p:nvGraphicFramePr>
          <p:xfrm>
            <a:off x="4277" y="1419"/>
            <a:ext cx="188" cy="2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0" name="公式" r:id="rId27" imgW="164880" imgH="228600" progId="Equation.3">
                    <p:embed/>
                  </p:oleObj>
                </mc:Choice>
                <mc:Fallback>
                  <p:oleObj name="公式" r:id="rId27" imgW="164880" imgH="228600" progId="Equation.3">
                    <p:embed/>
                    <p:pic>
                      <p:nvPicPr>
                        <p:cNvPr id="239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77" y="1419"/>
                          <a:ext cx="188" cy="26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>
                                  <a:alpha val="28999"/>
                                </a:srgbClr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0" name="Object 2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88651061"/>
                </p:ext>
              </p:extLst>
            </p:nvPr>
          </p:nvGraphicFramePr>
          <p:xfrm>
            <a:off x="4640" y="1442"/>
            <a:ext cx="193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1" name="公式" r:id="rId29" imgW="164880" imgH="228600" progId="Equation.3">
                    <p:embed/>
                  </p:oleObj>
                </mc:Choice>
                <mc:Fallback>
                  <p:oleObj name="公式" r:id="rId29" imgW="164880" imgH="228600" progId="Equation.3">
                    <p:embed/>
                    <p:pic>
                      <p:nvPicPr>
                        <p:cNvPr id="24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40" y="1442"/>
                          <a:ext cx="193" cy="27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>
                                  <a:alpha val="28999"/>
                                </a:srgbClr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1" name="Object 3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25948504"/>
                </p:ext>
              </p:extLst>
            </p:nvPr>
          </p:nvGraphicFramePr>
          <p:xfrm>
            <a:off x="4989" y="1432"/>
            <a:ext cx="189" cy="2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2" name="公式" r:id="rId31" imgW="164880" imgH="228600" progId="Equation.3">
                    <p:embed/>
                  </p:oleObj>
                </mc:Choice>
                <mc:Fallback>
                  <p:oleObj name="公式" r:id="rId31" imgW="164880" imgH="228600" progId="Equation.3">
                    <p:embed/>
                    <p:pic>
                      <p:nvPicPr>
                        <p:cNvPr id="241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89" y="1432"/>
                          <a:ext cx="189" cy="26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>
                                  <a:alpha val="28999"/>
                                </a:srgbClr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2" name="Rectangle 31"/>
            <p:cNvSpPr>
              <a:spLocks noChangeArrowheads="1"/>
            </p:cNvSpPr>
            <p:nvPr/>
          </p:nvSpPr>
          <p:spPr bwMode="auto">
            <a:xfrm>
              <a:off x="4859" y="3642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43" name="Rectangle 32"/>
            <p:cNvSpPr>
              <a:spLocks noChangeArrowheads="1"/>
            </p:cNvSpPr>
            <p:nvPr/>
          </p:nvSpPr>
          <p:spPr bwMode="auto">
            <a:xfrm>
              <a:off x="4502" y="3642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44" name="Rectangle 33"/>
            <p:cNvSpPr>
              <a:spLocks noChangeArrowheads="1"/>
            </p:cNvSpPr>
            <p:nvPr/>
          </p:nvSpPr>
          <p:spPr bwMode="auto">
            <a:xfrm>
              <a:off x="4146" y="3642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45" name="Rectangle 34"/>
            <p:cNvSpPr>
              <a:spLocks noChangeArrowheads="1"/>
            </p:cNvSpPr>
            <p:nvPr/>
          </p:nvSpPr>
          <p:spPr bwMode="auto">
            <a:xfrm>
              <a:off x="3790" y="3642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46" name="Rectangle 35"/>
            <p:cNvSpPr>
              <a:spLocks noChangeArrowheads="1"/>
            </p:cNvSpPr>
            <p:nvPr/>
          </p:nvSpPr>
          <p:spPr bwMode="auto">
            <a:xfrm>
              <a:off x="3433" y="3642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47" name="Rectangle 36"/>
            <p:cNvSpPr>
              <a:spLocks noChangeArrowheads="1"/>
            </p:cNvSpPr>
            <p:nvPr/>
          </p:nvSpPr>
          <p:spPr bwMode="auto">
            <a:xfrm>
              <a:off x="3077" y="3642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48" name="Rectangle 37"/>
            <p:cNvSpPr>
              <a:spLocks noChangeArrowheads="1"/>
            </p:cNvSpPr>
            <p:nvPr/>
          </p:nvSpPr>
          <p:spPr bwMode="auto">
            <a:xfrm>
              <a:off x="2721" y="3642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49" name="Rectangle 38"/>
            <p:cNvSpPr>
              <a:spLocks noChangeArrowheads="1"/>
            </p:cNvSpPr>
            <p:nvPr/>
          </p:nvSpPr>
          <p:spPr bwMode="auto">
            <a:xfrm>
              <a:off x="2364" y="3642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50" name="Rectangle 39"/>
            <p:cNvSpPr>
              <a:spLocks noChangeArrowheads="1"/>
            </p:cNvSpPr>
            <p:nvPr/>
          </p:nvSpPr>
          <p:spPr bwMode="auto">
            <a:xfrm>
              <a:off x="2008" y="3642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51" name="Rectangle 40"/>
            <p:cNvSpPr>
              <a:spLocks noChangeArrowheads="1"/>
            </p:cNvSpPr>
            <p:nvPr/>
          </p:nvSpPr>
          <p:spPr bwMode="auto">
            <a:xfrm>
              <a:off x="1651" y="3642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52" name="Rectangle 41"/>
            <p:cNvSpPr>
              <a:spLocks noChangeArrowheads="1"/>
            </p:cNvSpPr>
            <p:nvPr/>
          </p:nvSpPr>
          <p:spPr bwMode="auto">
            <a:xfrm>
              <a:off x="1295" y="3642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53" name="Rectangle 42"/>
            <p:cNvSpPr>
              <a:spLocks noChangeArrowheads="1"/>
            </p:cNvSpPr>
            <p:nvPr/>
          </p:nvSpPr>
          <p:spPr bwMode="auto">
            <a:xfrm>
              <a:off x="939" y="3642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54" name="Rectangle 43"/>
            <p:cNvSpPr>
              <a:spLocks noChangeArrowheads="1"/>
            </p:cNvSpPr>
            <p:nvPr/>
          </p:nvSpPr>
          <p:spPr bwMode="auto">
            <a:xfrm>
              <a:off x="582" y="3642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55" name="Rectangle 44"/>
            <p:cNvSpPr>
              <a:spLocks noChangeArrowheads="1"/>
            </p:cNvSpPr>
            <p:nvPr/>
          </p:nvSpPr>
          <p:spPr bwMode="auto">
            <a:xfrm>
              <a:off x="226" y="3642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56" name="Rectangle 45"/>
            <p:cNvSpPr>
              <a:spLocks noChangeArrowheads="1"/>
            </p:cNvSpPr>
            <p:nvPr/>
          </p:nvSpPr>
          <p:spPr bwMode="auto">
            <a:xfrm>
              <a:off x="4859" y="344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57" name="Rectangle 46"/>
            <p:cNvSpPr>
              <a:spLocks noChangeArrowheads="1"/>
            </p:cNvSpPr>
            <p:nvPr/>
          </p:nvSpPr>
          <p:spPr bwMode="auto">
            <a:xfrm>
              <a:off x="4502" y="3446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58" name="Rectangle 47"/>
            <p:cNvSpPr>
              <a:spLocks noChangeArrowheads="1"/>
            </p:cNvSpPr>
            <p:nvPr/>
          </p:nvSpPr>
          <p:spPr bwMode="auto">
            <a:xfrm>
              <a:off x="4146" y="344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59" name="Rectangle 48"/>
            <p:cNvSpPr>
              <a:spLocks noChangeArrowheads="1"/>
            </p:cNvSpPr>
            <p:nvPr/>
          </p:nvSpPr>
          <p:spPr bwMode="auto">
            <a:xfrm>
              <a:off x="3790" y="344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60" name="Rectangle 49"/>
            <p:cNvSpPr>
              <a:spLocks noChangeArrowheads="1"/>
            </p:cNvSpPr>
            <p:nvPr/>
          </p:nvSpPr>
          <p:spPr bwMode="auto">
            <a:xfrm>
              <a:off x="3433" y="3446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61" name="Rectangle 50"/>
            <p:cNvSpPr>
              <a:spLocks noChangeArrowheads="1"/>
            </p:cNvSpPr>
            <p:nvPr/>
          </p:nvSpPr>
          <p:spPr bwMode="auto">
            <a:xfrm>
              <a:off x="3077" y="344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62" name="Rectangle 51"/>
            <p:cNvSpPr>
              <a:spLocks noChangeArrowheads="1"/>
            </p:cNvSpPr>
            <p:nvPr/>
          </p:nvSpPr>
          <p:spPr bwMode="auto">
            <a:xfrm>
              <a:off x="2721" y="344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63" name="Rectangle 52"/>
            <p:cNvSpPr>
              <a:spLocks noChangeArrowheads="1"/>
            </p:cNvSpPr>
            <p:nvPr/>
          </p:nvSpPr>
          <p:spPr bwMode="auto">
            <a:xfrm>
              <a:off x="2364" y="3446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64" name="Rectangle 53"/>
            <p:cNvSpPr>
              <a:spLocks noChangeArrowheads="1"/>
            </p:cNvSpPr>
            <p:nvPr/>
          </p:nvSpPr>
          <p:spPr bwMode="auto">
            <a:xfrm>
              <a:off x="2008" y="344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65" name="Rectangle 54"/>
            <p:cNvSpPr>
              <a:spLocks noChangeArrowheads="1"/>
            </p:cNvSpPr>
            <p:nvPr/>
          </p:nvSpPr>
          <p:spPr bwMode="auto">
            <a:xfrm>
              <a:off x="1651" y="3446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66" name="Rectangle 55"/>
            <p:cNvSpPr>
              <a:spLocks noChangeArrowheads="1"/>
            </p:cNvSpPr>
            <p:nvPr/>
          </p:nvSpPr>
          <p:spPr bwMode="auto">
            <a:xfrm>
              <a:off x="1295" y="344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67" name="Rectangle 56"/>
            <p:cNvSpPr>
              <a:spLocks noChangeArrowheads="1"/>
            </p:cNvSpPr>
            <p:nvPr/>
          </p:nvSpPr>
          <p:spPr bwMode="auto">
            <a:xfrm>
              <a:off x="939" y="344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68" name="Rectangle 57"/>
            <p:cNvSpPr>
              <a:spLocks noChangeArrowheads="1"/>
            </p:cNvSpPr>
            <p:nvPr/>
          </p:nvSpPr>
          <p:spPr bwMode="auto">
            <a:xfrm>
              <a:off x="582" y="3446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69" name="Rectangle 58"/>
            <p:cNvSpPr>
              <a:spLocks noChangeArrowheads="1"/>
            </p:cNvSpPr>
            <p:nvPr/>
          </p:nvSpPr>
          <p:spPr bwMode="auto">
            <a:xfrm>
              <a:off x="226" y="344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70" name="Rectangle 59"/>
            <p:cNvSpPr>
              <a:spLocks noChangeArrowheads="1"/>
            </p:cNvSpPr>
            <p:nvPr/>
          </p:nvSpPr>
          <p:spPr bwMode="auto">
            <a:xfrm>
              <a:off x="4859" y="3251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71" name="Rectangle 60"/>
            <p:cNvSpPr>
              <a:spLocks noChangeArrowheads="1"/>
            </p:cNvSpPr>
            <p:nvPr/>
          </p:nvSpPr>
          <p:spPr bwMode="auto">
            <a:xfrm>
              <a:off x="4502" y="3251"/>
              <a:ext cx="357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72" name="Rectangle 61"/>
            <p:cNvSpPr>
              <a:spLocks noChangeArrowheads="1"/>
            </p:cNvSpPr>
            <p:nvPr/>
          </p:nvSpPr>
          <p:spPr bwMode="auto">
            <a:xfrm>
              <a:off x="4146" y="3251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73" name="Rectangle 62"/>
            <p:cNvSpPr>
              <a:spLocks noChangeArrowheads="1"/>
            </p:cNvSpPr>
            <p:nvPr/>
          </p:nvSpPr>
          <p:spPr bwMode="auto">
            <a:xfrm>
              <a:off x="3790" y="3251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74" name="Rectangle 63"/>
            <p:cNvSpPr>
              <a:spLocks noChangeArrowheads="1"/>
            </p:cNvSpPr>
            <p:nvPr/>
          </p:nvSpPr>
          <p:spPr bwMode="auto">
            <a:xfrm>
              <a:off x="3433" y="3251"/>
              <a:ext cx="357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75" name="Rectangle 64"/>
            <p:cNvSpPr>
              <a:spLocks noChangeArrowheads="1"/>
            </p:cNvSpPr>
            <p:nvPr/>
          </p:nvSpPr>
          <p:spPr bwMode="auto">
            <a:xfrm>
              <a:off x="3077" y="3251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76" name="Rectangle 65"/>
            <p:cNvSpPr>
              <a:spLocks noChangeArrowheads="1"/>
            </p:cNvSpPr>
            <p:nvPr/>
          </p:nvSpPr>
          <p:spPr bwMode="auto">
            <a:xfrm>
              <a:off x="2721" y="3251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77" name="Rectangle 66"/>
            <p:cNvSpPr>
              <a:spLocks noChangeArrowheads="1"/>
            </p:cNvSpPr>
            <p:nvPr/>
          </p:nvSpPr>
          <p:spPr bwMode="auto">
            <a:xfrm>
              <a:off x="2364" y="3251"/>
              <a:ext cx="357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78" name="Rectangle 67"/>
            <p:cNvSpPr>
              <a:spLocks noChangeArrowheads="1"/>
            </p:cNvSpPr>
            <p:nvPr/>
          </p:nvSpPr>
          <p:spPr bwMode="auto">
            <a:xfrm>
              <a:off x="2008" y="3251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79" name="Rectangle 68"/>
            <p:cNvSpPr>
              <a:spLocks noChangeArrowheads="1"/>
            </p:cNvSpPr>
            <p:nvPr/>
          </p:nvSpPr>
          <p:spPr bwMode="auto">
            <a:xfrm>
              <a:off x="1651" y="3251"/>
              <a:ext cx="357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80" name="Rectangle 69"/>
            <p:cNvSpPr>
              <a:spLocks noChangeArrowheads="1"/>
            </p:cNvSpPr>
            <p:nvPr/>
          </p:nvSpPr>
          <p:spPr bwMode="auto">
            <a:xfrm>
              <a:off x="1295" y="3251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81" name="Rectangle 70"/>
            <p:cNvSpPr>
              <a:spLocks noChangeArrowheads="1"/>
            </p:cNvSpPr>
            <p:nvPr/>
          </p:nvSpPr>
          <p:spPr bwMode="auto">
            <a:xfrm>
              <a:off x="939" y="3251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82" name="Rectangle 71"/>
            <p:cNvSpPr>
              <a:spLocks noChangeArrowheads="1"/>
            </p:cNvSpPr>
            <p:nvPr/>
          </p:nvSpPr>
          <p:spPr bwMode="auto">
            <a:xfrm>
              <a:off x="582" y="3251"/>
              <a:ext cx="357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</a:endParaRPr>
            </a:p>
          </p:txBody>
        </p:sp>
        <p:sp>
          <p:nvSpPr>
            <p:cNvPr id="283" name="Rectangle 72"/>
            <p:cNvSpPr>
              <a:spLocks noChangeArrowheads="1"/>
            </p:cNvSpPr>
            <p:nvPr/>
          </p:nvSpPr>
          <p:spPr bwMode="auto">
            <a:xfrm>
              <a:off x="226" y="3251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84" name="Rectangle 73"/>
            <p:cNvSpPr>
              <a:spLocks noChangeArrowheads="1"/>
            </p:cNvSpPr>
            <p:nvPr/>
          </p:nvSpPr>
          <p:spPr bwMode="auto">
            <a:xfrm>
              <a:off x="4859" y="3055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85" name="Rectangle 74"/>
            <p:cNvSpPr>
              <a:spLocks noChangeArrowheads="1"/>
            </p:cNvSpPr>
            <p:nvPr/>
          </p:nvSpPr>
          <p:spPr bwMode="auto">
            <a:xfrm>
              <a:off x="4502" y="3055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86" name="Rectangle 75"/>
            <p:cNvSpPr>
              <a:spLocks noChangeArrowheads="1"/>
            </p:cNvSpPr>
            <p:nvPr/>
          </p:nvSpPr>
          <p:spPr bwMode="auto">
            <a:xfrm>
              <a:off x="4146" y="3055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87" name="Rectangle 76"/>
            <p:cNvSpPr>
              <a:spLocks noChangeArrowheads="1"/>
            </p:cNvSpPr>
            <p:nvPr/>
          </p:nvSpPr>
          <p:spPr bwMode="auto">
            <a:xfrm>
              <a:off x="3790" y="3055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88" name="Rectangle 77"/>
            <p:cNvSpPr>
              <a:spLocks noChangeArrowheads="1"/>
            </p:cNvSpPr>
            <p:nvPr/>
          </p:nvSpPr>
          <p:spPr bwMode="auto">
            <a:xfrm>
              <a:off x="3433" y="3055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89" name="Rectangle 78"/>
            <p:cNvSpPr>
              <a:spLocks noChangeArrowheads="1"/>
            </p:cNvSpPr>
            <p:nvPr/>
          </p:nvSpPr>
          <p:spPr bwMode="auto">
            <a:xfrm>
              <a:off x="3077" y="3055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90" name="Rectangle 79"/>
            <p:cNvSpPr>
              <a:spLocks noChangeArrowheads="1"/>
            </p:cNvSpPr>
            <p:nvPr/>
          </p:nvSpPr>
          <p:spPr bwMode="auto">
            <a:xfrm>
              <a:off x="2721" y="3055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91" name="Rectangle 80"/>
            <p:cNvSpPr>
              <a:spLocks noChangeArrowheads="1"/>
            </p:cNvSpPr>
            <p:nvPr/>
          </p:nvSpPr>
          <p:spPr bwMode="auto">
            <a:xfrm>
              <a:off x="2364" y="3055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92" name="Rectangle 81"/>
            <p:cNvSpPr>
              <a:spLocks noChangeArrowheads="1"/>
            </p:cNvSpPr>
            <p:nvPr/>
          </p:nvSpPr>
          <p:spPr bwMode="auto">
            <a:xfrm>
              <a:off x="2008" y="3055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93" name="Rectangle 82"/>
            <p:cNvSpPr>
              <a:spLocks noChangeArrowheads="1"/>
            </p:cNvSpPr>
            <p:nvPr/>
          </p:nvSpPr>
          <p:spPr bwMode="auto">
            <a:xfrm>
              <a:off x="1651" y="3055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94" name="Rectangle 83"/>
            <p:cNvSpPr>
              <a:spLocks noChangeArrowheads="1"/>
            </p:cNvSpPr>
            <p:nvPr/>
          </p:nvSpPr>
          <p:spPr bwMode="auto">
            <a:xfrm>
              <a:off x="1295" y="3055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95" name="Rectangle 84"/>
            <p:cNvSpPr>
              <a:spLocks noChangeArrowheads="1"/>
            </p:cNvSpPr>
            <p:nvPr/>
          </p:nvSpPr>
          <p:spPr bwMode="auto">
            <a:xfrm>
              <a:off x="939" y="3055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96" name="Rectangle 85"/>
            <p:cNvSpPr>
              <a:spLocks noChangeArrowheads="1"/>
            </p:cNvSpPr>
            <p:nvPr/>
          </p:nvSpPr>
          <p:spPr bwMode="auto">
            <a:xfrm>
              <a:off x="582" y="3055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97" name="Rectangle 86"/>
            <p:cNvSpPr>
              <a:spLocks noChangeArrowheads="1"/>
            </p:cNvSpPr>
            <p:nvPr/>
          </p:nvSpPr>
          <p:spPr bwMode="auto">
            <a:xfrm>
              <a:off x="226" y="3055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98" name="Rectangle 87"/>
            <p:cNvSpPr>
              <a:spLocks noChangeArrowheads="1"/>
            </p:cNvSpPr>
            <p:nvPr/>
          </p:nvSpPr>
          <p:spPr bwMode="auto">
            <a:xfrm>
              <a:off x="4859" y="2859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299" name="Rectangle 88"/>
            <p:cNvSpPr>
              <a:spLocks noChangeArrowheads="1"/>
            </p:cNvSpPr>
            <p:nvPr/>
          </p:nvSpPr>
          <p:spPr bwMode="auto">
            <a:xfrm>
              <a:off x="4502" y="2859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00" name="Rectangle 89"/>
            <p:cNvSpPr>
              <a:spLocks noChangeArrowheads="1"/>
            </p:cNvSpPr>
            <p:nvPr/>
          </p:nvSpPr>
          <p:spPr bwMode="auto">
            <a:xfrm>
              <a:off x="4146" y="2859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01" name="Rectangle 90"/>
            <p:cNvSpPr>
              <a:spLocks noChangeArrowheads="1"/>
            </p:cNvSpPr>
            <p:nvPr/>
          </p:nvSpPr>
          <p:spPr bwMode="auto">
            <a:xfrm>
              <a:off x="3790" y="2859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02" name="Rectangle 91"/>
            <p:cNvSpPr>
              <a:spLocks noChangeArrowheads="1"/>
            </p:cNvSpPr>
            <p:nvPr/>
          </p:nvSpPr>
          <p:spPr bwMode="auto">
            <a:xfrm>
              <a:off x="3433" y="2859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03" name="Rectangle 92"/>
            <p:cNvSpPr>
              <a:spLocks noChangeArrowheads="1"/>
            </p:cNvSpPr>
            <p:nvPr/>
          </p:nvSpPr>
          <p:spPr bwMode="auto">
            <a:xfrm>
              <a:off x="3077" y="2859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04" name="Rectangle 93"/>
            <p:cNvSpPr>
              <a:spLocks noChangeArrowheads="1"/>
            </p:cNvSpPr>
            <p:nvPr/>
          </p:nvSpPr>
          <p:spPr bwMode="auto">
            <a:xfrm>
              <a:off x="2721" y="2859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05" name="Rectangle 94"/>
            <p:cNvSpPr>
              <a:spLocks noChangeArrowheads="1"/>
            </p:cNvSpPr>
            <p:nvPr/>
          </p:nvSpPr>
          <p:spPr bwMode="auto">
            <a:xfrm>
              <a:off x="2364" y="2859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06" name="Rectangle 95"/>
            <p:cNvSpPr>
              <a:spLocks noChangeArrowheads="1"/>
            </p:cNvSpPr>
            <p:nvPr/>
          </p:nvSpPr>
          <p:spPr bwMode="auto">
            <a:xfrm>
              <a:off x="2008" y="2859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07" name="Rectangle 96"/>
            <p:cNvSpPr>
              <a:spLocks noChangeArrowheads="1"/>
            </p:cNvSpPr>
            <p:nvPr/>
          </p:nvSpPr>
          <p:spPr bwMode="auto">
            <a:xfrm>
              <a:off x="1651" y="2859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08" name="Rectangle 97"/>
            <p:cNvSpPr>
              <a:spLocks noChangeArrowheads="1"/>
            </p:cNvSpPr>
            <p:nvPr/>
          </p:nvSpPr>
          <p:spPr bwMode="auto">
            <a:xfrm>
              <a:off x="1295" y="2859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09" name="Rectangle 98"/>
            <p:cNvSpPr>
              <a:spLocks noChangeArrowheads="1"/>
            </p:cNvSpPr>
            <p:nvPr/>
          </p:nvSpPr>
          <p:spPr bwMode="auto">
            <a:xfrm>
              <a:off x="939" y="2859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10" name="Rectangle 99"/>
            <p:cNvSpPr>
              <a:spLocks noChangeArrowheads="1"/>
            </p:cNvSpPr>
            <p:nvPr/>
          </p:nvSpPr>
          <p:spPr bwMode="auto">
            <a:xfrm>
              <a:off x="582" y="2859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11" name="Rectangle 100"/>
            <p:cNvSpPr>
              <a:spLocks noChangeArrowheads="1"/>
            </p:cNvSpPr>
            <p:nvPr/>
          </p:nvSpPr>
          <p:spPr bwMode="auto">
            <a:xfrm>
              <a:off x="226" y="2859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12" name="Rectangle 101"/>
            <p:cNvSpPr>
              <a:spLocks noChangeArrowheads="1"/>
            </p:cNvSpPr>
            <p:nvPr/>
          </p:nvSpPr>
          <p:spPr bwMode="auto">
            <a:xfrm>
              <a:off x="4859" y="2663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13" name="Rectangle 102"/>
            <p:cNvSpPr>
              <a:spLocks noChangeArrowheads="1"/>
            </p:cNvSpPr>
            <p:nvPr/>
          </p:nvSpPr>
          <p:spPr bwMode="auto">
            <a:xfrm>
              <a:off x="4502" y="2663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14" name="Rectangle 103"/>
            <p:cNvSpPr>
              <a:spLocks noChangeArrowheads="1"/>
            </p:cNvSpPr>
            <p:nvPr/>
          </p:nvSpPr>
          <p:spPr bwMode="auto">
            <a:xfrm>
              <a:off x="4146" y="2663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15" name="Rectangle 104"/>
            <p:cNvSpPr>
              <a:spLocks noChangeArrowheads="1"/>
            </p:cNvSpPr>
            <p:nvPr/>
          </p:nvSpPr>
          <p:spPr bwMode="auto">
            <a:xfrm>
              <a:off x="3790" y="2663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16" name="Rectangle 105"/>
            <p:cNvSpPr>
              <a:spLocks noChangeArrowheads="1"/>
            </p:cNvSpPr>
            <p:nvPr/>
          </p:nvSpPr>
          <p:spPr bwMode="auto">
            <a:xfrm>
              <a:off x="3433" y="2663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17" name="Rectangle 106"/>
            <p:cNvSpPr>
              <a:spLocks noChangeArrowheads="1"/>
            </p:cNvSpPr>
            <p:nvPr/>
          </p:nvSpPr>
          <p:spPr bwMode="auto">
            <a:xfrm>
              <a:off x="3077" y="2663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18" name="Rectangle 107"/>
            <p:cNvSpPr>
              <a:spLocks noChangeArrowheads="1"/>
            </p:cNvSpPr>
            <p:nvPr/>
          </p:nvSpPr>
          <p:spPr bwMode="auto">
            <a:xfrm>
              <a:off x="2721" y="2663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19" name="Rectangle 108"/>
            <p:cNvSpPr>
              <a:spLocks noChangeArrowheads="1"/>
            </p:cNvSpPr>
            <p:nvPr/>
          </p:nvSpPr>
          <p:spPr bwMode="auto">
            <a:xfrm>
              <a:off x="2364" y="2663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20" name="Rectangle 109"/>
            <p:cNvSpPr>
              <a:spLocks noChangeArrowheads="1"/>
            </p:cNvSpPr>
            <p:nvPr/>
          </p:nvSpPr>
          <p:spPr bwMode="auto">
            <a:xfrm>
              <a:off x="2008" y="2663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21" name="Rectangle 110"/>
            <p:cNvSpPr>
              <a:spLocks noChangeArrowheads="1"/>
            </p:cNvSpPr>
            <p:nvPr/>
          </p:nvSpPr>
          <p:spPr bwMode="auto">
            <a:xfrm>
              <a:off x="1651" y="2663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22" name="Rectangle 111"/>
            <p:cNvSpPr>
              <a:spLocks noChangeArrowheads="1"/>
            </p:cNvSpPr>
            <p:nvPr/>
          </p:nvSpPr>
          <p:spPr bwMode="auto">
            <a:xfrm>
              <a:off x="1295" y="2663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23" name="Rectangle 112"/>
            <p:cNvSpPr>
              <a:spLocks noChangeArrowheads="1"/>
            </p:cNvSpPr>
            <p:nvPr/>
          </p:nvSpPr>
          <p:spPr bwMode="auto">
            <a:xfrm>
              <a:off x="939" y="2663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24" name="Rectangle 113"/>
            <p:cNvSpPr>
              <a:spLocks noChangeArrowheads="1"/>
            </p:cNvSpPr>
            <p:nvPr/>
          </p:nvSpPr>
          <p:spPr bwMode="auto">
            <a:xfrm>
              <a:off x="582" y="2663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25" name="Rectangle 114"/>
            <p:cNvSpPr>
              <a:spLocks noChangeArrowheads="1"/>
            </p:cNvSpPr>
            <p:nvPr/>
          </p:nvSpPr>
          <p:spPr bwMode="auto">
            <a:xfrm>
              <a:off x="226" y="2663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26" name="Rectangle 115"/>
            <p:cNvSpPr>
              <a:spLocks noChangeArrowheads="1"/>
            </p:cNvSpPr>
            <p:nvPr/>
          </p:nvSpPr>
          <p:spPr bwMode="auto">
            <a:xfrm>
              <a:off x="4859" y="2467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27" name="Rectangle 116"/>
            <p:cNvSpPr>
              <a:spLocks noChangeArrowheads="1"/>
            </p:cNvSpPr>
            <p:nvPr/>
          </p:nvSpPr>
          <p:spPr bwMode="auto">
            <a:xfrm>
              <a:off x="4502" y="2467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28" name="Rectangle 117"/>
            <p:cNvSpPr>
              <a:spLocks noChangeArrowheads="1"/>
            </p:cNvSpPr>
            <p:nvPr/>
          </p:nvSpPr>
          <p:spPr bwMode="auto">
            <a:xfrm>
              <a:off x="4146" y="2467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29" name="Rectangle 118"/>
            <p:cNvSpPr>
              <a:spLocks noChangeArrowheads="1"/>
            </p:cNvSpPr>
            <p:nvPr/>
          </p:nvSpPr>
          <p:spPr bwMode="auto">
            <a:xfrm>
              <a:off x="3790" y="2467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30" name="Rectangle 119"/>
            <p:cNvSpPr>
              <a:spLocks noChangeArrowheads="1"/>
            </p:cNvSpPr>
            <p:nvPr/>
          </p:nvSpPr>
          <p:spPr bwMode="auto">
            <a:xfrm>
              <a:off x="3433" y="2467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31" name="Rectangle 120"/>
            <p:cNvSpPr>
              <a:spLocks noChangeArrowheads="1"/>
            </p:cNvSpPr>
            <p:nvPr/>
          </p:nvSpPr>
          <p:spPr bwMode="auto">
            <a:xfrm>
              <a:off x="3077" y="2467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32" name="Rectangle 121"/>
            <p:cNvSpPr>
              <a:spLocks noChangeArrowheads="1"/>
            </p:cNvSpPr>
            <p:nvPr/>
          </p:nvSpPr>
          <p:spPr bwMode="auto">
            <a:xfrm>
              <a:off x="2721" y="2467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33" name="Rectangle 122"/>
            <p:cNvSpPr>
              <a:spLocks noChangeArrowheads="1"/>
            </p:cNvSpPr>
            <p:nvPr/>
          </p:nvSpPr>
          <p:spPr bwMode="auto">
            <a:xfrm>
              <a:off x="2364" y="2467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34" name="Rectangle 123"/>
            <p:cNvSpPr>
              <a:spLocks noChangeArrowheads="1"/>
            </p:cNvSpPr>
            <p:nvPr/>
          </p:nvSpPr>
          <p:spPr bwMode="auto">
            <a:xfrm>
              <a:off x="2008" y="2467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35" name="Rectangle 124"/>
            <p:cNvSpPr>
              <a:spLocks noChangeArrowheads="1"/>
            </p:cNvSpPr>
            <p:nvPr/>
          </p:nvSpPr>
          <p:spPr bwMode="auto">
            <a:xfrm>
              <a:off x="1651" y="2467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36" name="Rectangle 125"/>
            <p:cNvSpPr>
              <a:spLocks noChangeArrowheads="1"/>
            </p:cNvSpPr>
            <p:nvPr/>
          </p:nvSpPr>
          <p:spPr bwMode="auto">
            <a:xfrm>
              <a:off x="1295" y="2467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37" name="Rectangle 126"/>
            <p:cNvSpPr>
              <a:spLocks noChangeArrowheads="1"/>
            </p:cNvSpPr>
            <p:nvPr/>
          </p:nvSpPr>
          <p:spPr bwMode="auto">
            <a:xfrm>
              <a:off x="939" y="2467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38" name="Rectangle 127"/>
            <p:cNvSpPr>
              <a:spLocks noChangeArrowheads="1"/>
            </p:cNvSpPr>
            <p:nvPr/>
          </p:nvSpPr>
          <p:spPr bwMode="auto">
            <a:xfrm>
              <a:off x="582" y="2467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39" name="Rectangle 128"/>
            <p:cNvSpPr>
              <a:spLocks noChangeArrowheads="1"/>
            </p:cNvSpPr>
            <p:nvPr/>
          </p:nvSpPr>
          <p:spPr bwMode="auto">
            <a:xfrm>
              <a:off x="226" y="2467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40" name="Rectangle 129"/>
            <p:cNvSpPr>
              <a:spLocks noChangeArrowheads="1"/>
            </p:cNvSpPr>
            <p:nvPr/>
          </p:nvSpPr>
          <p:spPr bwMode="auto">
            <a:xfrm>
              <a:off x="4859" y="2272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41" name="Rectangle 130"/>
            <p:cNvSpPr>
              <a:spLocks noChangeArrowheads="1"/>
            </p:cNvSpPr>
            <p:nvPr/>
          </p:nvSpPr>
          <p:spPr bwMode="auto">
            <a:xfrm>
              <a:off x="4502" y="2272"/>
              <a:ext cx="357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42" name="Rectangle 131"/>
            <p:cNvSpPr>
              <a:spLocks noChangeArrowheads="1"/>
            </p:cNvSpPr>
            <p:nvPr/>
          </p:nvSpPr>
          <p:spPr bwMode="auto">
            <a:xfrm>
              <a:off x="4146" y="2272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43" name="Rectangle 132"/>
            <p:cNvSpPr>
              <a:spLocks noChangeArrowheads="1"/>
            </p:cNvSpPr>
            <p:nvPr/>
          </p:nvSpPr>
          <p:spPr bwMode="auto">
            <a:xfrm>
              <a:off x="3790" y="2272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44" name="Rectangle 133"/>
            <p:cNvSpPr>
              <a:spLocks noChangeArrowheads="1"/>
            </p:cNvSpPr>
            <p:nvPr/>
          </p:nvSpPr>
          <p:spPr bwMode="auto">
            <a:xfrm>
              <a:off x="3433" y="2272"/>
              <a:ext cx="357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45" name="Rectangle 134"/>
            <p:cNvSpPr>
              <a:spLocks noChangeArrowheads="1"/>
            </p:cNvSpPr>
            <p:nvPr/>
          </p:nvSpPr>
          <p:spPr bwMode="auto">
            <a:xfrm>
              <a:off x="3077" y="2272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46" name="Rectangle 135"/>
            <p:cNvSpPr>
              <a:spLocks noChangeArrowheads="1"/>
            </p:cNvSpPr>
            <p:nvPr/>
          </p:nvSpPr>
          <p:spPr bwMode="auto">
            <a:xfrm>
              <a:off x="2721" y="2272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47" name="Rectangle 136"/>
            <p:cNvSpPr>
              <a:spLocks noChangeArrowheads="1"/>
            </p:cNvSpPr>
            <p:nvPr/>
          </p:nvSpPr>
          <p:spPr bwMode="auto">
            <a:xfrm>
              <a:off x="2364" y="2272"/>
              <a:ext cx="357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48" name="Rectangle 137"/>
            <p:cNvSpPr>
              <a:spLocks noChangeArrowheads="1"/>
            </p:cNvSpPr>
            <p:nvPr/>
          </p:nvSpPr>
          <p:spPr bwMode="auto">
            <a:xfrm>
              <a:off x="2008" y="2272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49" name="Rectangle 138"/>
            <p:cNvSpPr>
              <a:spLocks noChangeArrowheads="1"/>
            </p:cNvSpPr>
            <p:nvPr/>
          </p:nvSpPr>
          <p:spPr bwMode="auto">
            <a:xfrm>
              <a:off x="1651" y="2272"/>
              <a:ext cx="357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50" name="Rectangle 139"/>
            <p:cNvSpPr>
              <a:spLocks noChangeArrowheads="1"/>
            </p:cNvSpPr>
            <p:nvPr/>
          </p:nvSpPr>
          <p:spPr bwMode="auto">
            <a:xfrm>
              <a:off x="1295" y="2272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51" name="Rectangle 140"/>
            <p:cNvSpPr>
              <a:spLocks noChangeArrowheads="1"/>
            </p:cNvSpPr>
            <p:nvPr/>
          </p:nvSpPr>
          <p:spPr bwMode="auto">
            <a:xfrm>
              <a:off x="939" y="2272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52" name="Rectangle 141"/>
            <p:cNvSpPr>
              <a:spLocks noChangeArrowheads="1"/>
            </p:cNvSpPr>
            <p:nvPr/>
          </p:nvSpPr>
          <p:spPr bwMode="auto">
            <a:xfrm>
              <a:off x="582" y="2272"/>
              <a:ext cx="357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53" name="Rectangle 142"/>
            <p:cNvSpPr>
              <a:spLocks noChangeArrowheads="1"/>
            </p:cNvSpPr>
            <p:nvPr/>
          </p:nvSpPr>
          <p:spPr bwMode="auto">
            <a:xfrm>
              <a:off x="226" y="2272"/>
              <a:ext cx="35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54" name="Rectangle 143"/>
            <p:cNvSpPr>
              <a:spLocks noChangeArrowheads="1"/>
            </p:cNvSpPr>
            <p:nvPr/>
          </p:nvSpPr>
          <p:spPr bwMode="auto">
            <a:xfrm>
              <a:off x="4859" y="207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55" name="Rectangle 144"/>
            <p:cNvSpPr>
              <a:spLocks noChangeArrowheads="1"/>
            </p:cNvSpPr>
            <p:nvPr/>
          </p:nvSpPr>
          <p:spPr bwMode="auto">
            <a:xfrm>
              <a:off x="4502" y="2076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56" name="Rectangle 145"/>
            <p:cNvSpPr>
              <a:spLocks noChangeArrowheads="1"/>
            </p:cNvSpPr>
            <p:nvPr/>
          </p:nvSpPr>
          <p:spPr bwMode="auto">
            <a:xfrm>
              <a:off x="4146" y="207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57" name="Rectangle 146"/>
            <p:cNvSpPr>
              <a:spLocks noChangeArrowheads="1"/>
            </p:cNvSpPr>
            <p:nvPr/>
          </p:nvSpPr>
          <p:spPr bwMode="auto">
            <a:xfrm>
              <a:off x="3790" y="207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 dirty="0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 dirty="0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58" name="Rectangle 147"/>
            <p:cNvSpPr>
              <a:spLocks noChangeArrowheads="1"/>
            </p:cNvSpPr>
            <p:nvPr/>
          </p:nvSpPr>
          <p:spPr bwMode="auto">
            <a:xfrm>
              <a:off x="3433" y="2076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59" name="Rectangle 148"/>
            <p:cNvSpPr>
              <a:spLocks noChangeArrowheads="1"/>
            </p:cNvSpPr>
            <p:nvPr/>
          </p:nvSpPr>
          <p:spPr bwMode="auto">
            <a:xfrm>
              <a:off x="3077" y="207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60" name="Rectangle 149"/>
            <p:cNvSpPr>
              <a:spLocks noChangeArrowheads="1"/>
            </p:cNvSpPr>
            <p:nvPr/>
          </p:nvSpPr>
          <p:spPr bwMode="auto">
            <a:xfrm>
              <a:off x="2721" y="207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61" name="Rectangle 150"/>
            <p:cNvSpPr>
              <a:spLocks noChangeArrowheads="1"/>
            </p:cNvSpPr>
            <p:nvPr/>
          </p:nvSpPr>
          <p:spPr bwMode="auto">
            <a:xfrm>
              <a:off x="2364" y="2076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62" name="Rectangle 151"/>
            <p:cNvSpPr>
              <a:spLocks noChangeArrowheads="1"/>
            </p:cNvSpPr>
            <p:nvPr/>
          </p:nvSpPr>
          <p:spPr bwMode="auto">
            <a:xfrm>
              <a:off x="2008" y="207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63" name="Rectangle 152"/>
            <p:cNvSpPr>
              <a:spLocks noChangeArrowheads="1"/>
            </p:cNvSpPr>
            <p:nvPr/>
          </p:nvSpPr>
          <p:spPr bwMode="auto">
            <a:xfrm>
              <a:off x="1651" y="2076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64" name="Rectangle 153"/>
            <p:cNvSpPr>
              <a:spLocks noChangeArrowheads="1"/>
            </p:cNvSpPr>
            <p:nvPr/>
          </p:nvSpPr>
          <p:spPr bwMode="auto">
            <a:xfrm>
              <a:off x="1295" y="207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65" name="Rectangle 154"/>
            <p:cNvSpPr>
              <a:spLocks noChangeArrowheads="1"/>
            </p:cNvSpPr>
            <p:nvPr/>
          </p:nvSpPr>
          <p:spPr bwMode="auto">
            <a:xfrm>
              <a:off x="939" y="207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66" name="Rectangle 155"/>
            <p:cNvSpPr>
              <a:spLocks noChangeArrowheads="1"/>
            </p:cNvSpPr>
            <p:nvPr/>
          </p:nvSpPr>
          <p:spPr bwMode="auto">
            <a:xfrm>
              <a:off x="582" y="2076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67" name="Rectangle 156"/>
            <p:cNvSpPr>
              <a:spLocks noChangeArrowheads="1"/>
            </p:cNvSpPr>
            <p:nvPr/>
          </p:nvSpPr>
          <p:spPr bwMode="auto">
            <a:xfrm>
              <a:off x="226" y="2076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68" name="Rectangle 157"/>
            <p:cNvSpPr>
              <a:spLocks noChangeArrowheads="1"/>
            </p:cNvSpPr>
            <p:nvPr/>
          </p:nvSpPr>
          <p:spPr bwMode="auto">
            <a:xfrm>
              <a:off x="4859" y="1880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69" name="Rectangle 158"/>
            <p:cNvSpPr>
              <a:spLocks noChangeArrowheads="1"/>
            </p:cNvSpPr>
            <p:nvPr/>
          </p:nvSpPr>
          <p:spPr bwMode="auto">
            <a:xfrm>
              <a:off x="4502" y="1880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70" name="Rectangle 159"/>
            <p:cNvSpPr>
              <a:spLocks noChangeArrowheads="1"/>
            </p:cNvSpPr>
            <p:nvPr/>
          </p:nvSpPr>
          <p:spPr bwMode="auto">
            <a:xfrm>
              <a:off x="4146" y="1880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71" name="Rectangle 160"/>
            <p:cNvSpPr>
              <a:spLocks noChangeArrowheads="1"/>
            </p:cNvSpPr>
            <p:nvPr/>
          </p:nvSpPr>
          <p:spPr bwMode="auto">
            <a:xfrm>
              <a:off x="3790" y="1880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72" name="Rectangle 161"/>
            <p:cNvSpPr>
              <a:spLocks noChangeArrowheads="1"/>
            </p:cNvSpPr>
            <p:nvPr/>
          </p:nvSpPr>
          <p:spPr bwMode="auto">
            <a:xfrm>
              <a:off x="3433" y="1880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73" name="Rectangle 162"/>
            <p:cNvSpPr>
              <a:spLocks noChangeArrowheads="1"/>
            </p:cNvSpPr>
            <p:nvPr/>
          </p:nvSpPr>
          <p:spPr bwMode="auto">
            <a:xfrm>
              <a:off x="3077" y="1880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74" name="Rectangle 163"/>
            <p:cNvSpPr>
              <a:spLocks noChangeArrowheads="1"/>
            </p:cNvSpPr>
            <p:nvPr/>
          </p:nvSpPr>
          <p:spPr bwMode="auto">
            <a:xfrm>
              <a:off x="2721" y="1880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75" name="Rectangle 164"/>
            <p:cNvSpPr>
              <a:spLocks noChangeArrowheads="1"/>
            </p:cNvSpPr>
            <p:nvPr/>
          </p:nvSpPr>
          <p:spPr bwMode="auto">
            <a:xfrm>
              <a:off x="2364" y="1880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76" name="Rectangle 165"/>
            <p:cNvSpPr>
              <a:spLocks noChangeArrowheads="1"/>
            </p:cNvSpPr>
            <p:nvPr/>
          </p:nvSpPr>
          <p:spPr bwMode="auto">
            <a:xfrm>
              <a:off x="2008" y="1880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77" name="Rectangle 166"/>
            <p:cNvSpPr>
              <a:spLocks noChangeArrowheads="1"/>
            </p:cNvSpPr>
            <p:nvPr/>
          </p:nvSpPr>
          <p:spPr bwMode="auto">
            <a:xfrm>
              <a:off x="1651" y="1880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78" name="Rectangle 167"/>
            <p:cNvSpPr>
              <a:spLocks noChangeArrowheads="1"/>
            </p:cNvSpPr>
            <p:nvPr/>
          </p:nvSpPr>
          <p:spPr bwMode="auto">
            <a:xfrm>
              <a:off x="1295" y="1880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79" name="Rectangle 168"/>
            <p:cNvSpPr>
              <a:spLocks noChangeArrowheads="1"/>
            </p:cNvSpPr>
            <p:nvPr/>
          </p:nvSpPr>
          <p:spPr bwMode="auto">
            <a:xfrm>
              <a:off x="939" y="1880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80" name="Rectangle 169"/>
            <p:cNvSpPr>
              <a:spLocks noChangeArrowheads="1"/>
            </p:cNvSpPr>
            <p:nvPr/>
          </p:nvSpPr>
          <p:spPr bwMode="auto">
            <a:xfrm>
              <a:off x="582" y="1880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X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81" name="Rectangle 170"/>
            <p:cNvSpPr>
              <a:spLocks noChangeArrowheads="1"/>
            </p:cNvSpPr>
            <p:nvPr/>
          </p:nvSpPr>
          <p:spPr bwMode="auto">
            <a:xfrm>
              <a:off x="226" y="1880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82" name="Rectangle 171"/>
            <p:cNvSpPr>
              <a:spLocks noChangeArrowheads="1"/>
            </p:cNvSpPr>
            <p:nvPr/>
          </p:nvSpPr>
          <p:spPr bwMode="auto">
            <a:xfrm>
              <a:off x="4859" y="1684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83" name="Rectangle 172"/>
            <p:cNvSpPr>
              <a:spLocks noChangeArrowheads="1"/>
            </p:cNvSpPr>
            <p:nvPr/>
          </p:nvSpPr>
          <p:spPr bwMode="auto">
            <a:xfrm>
              <a:off x="4502" y="1684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84" name="Rectangle 173"/>
            <p:cNvSpPr>
              <a:spLocks noChangeArrowheads="1"/>
            </p:cNvSpPr>
            <p:nvPr/>
          </p:nvSpPr>
          <p:spPr bwMode="auto">
            <a:xfrm>
              <a:off x="4146" y="1684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85" name="Rectangle 174"/>
            <p:cNvSpPr>
              <a:spLocks noChangeArrowheads="1"/>
            </p:cNvSpPr>
            <p:nvPr/>
          </p:nvSpPr>
          <p:spPr bwMode="auto">
            <a:xfrm>
              <a:off x="3790" y="1684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86" name="Rectangle 175"/>
            <p:cNvSpPr>
              <a:spLocks noChangeArrowheads="1"/>
            </p:cNvSpPr>
            <p:nvPr/>
          </p:nvSpPr>
          <p:spPr bwMode="auto">
            <a:xfrm>
              <a:off x="3433" y="1684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87" name="Rectangle 176"/>
            <p:cNvSpPr>
              <a:spLocks noChangeArrowheads="1"/>
            </p:cNvSpPr>
            <p:nvPr/>
          </p:nvSpPr>
          <p:spPr bwMode="auto">
            <a:xfrm>
              <a:off x="3077" y="1684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88" name="Rectangle 177"/>
            <p:cNvSpPr>
              <a:spLocks noChangeArrowheads="1"/>
            </p:cNvSpPr>
            <p:nvPr/>
          </p:nvSpPr>
          <p:spPr bwMode="auto">
            <a:xfrm>
              <a:off x="2721" y="1684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89" name="Rectangle 178"/>
            <p:cNvSpPr>
              <a:spLocks noChangeArrowheads="1"/>
            </p:cNvSpPr>
            <p:nvPr/>
          </p:nvSpPr>
          <p:spPr bwMode="auto">
            <a:xfrm>
              <a:off x="2364" y="1684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0" name="Rectangle 179"/>
            <p:cNvSpPr>
              <a:spLocks noChangeArrowheads="1"/>
            </p:cNvSpPr>
            <p:nvPr/>
          </p:nvSpPr>
          <p:spPr bwMode="auto">
            <a:xfrm>
              <a:off x="2008" y="1684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1" name="Rectangle 180"/>
            <p:cNvSpPr>
              <a:spLocks noChangeArrowheads="1"/>
            </p:cNvSpPr>
            <p:nvPr/>
          </p:nvSpPr>
          <p:spPr bwMode="auto">
            <a:xfrm>
              <a:off x="1651" y="1684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2" name="Rectangle 181"/>
            <p:cNvSpPr>
              <a:spLocks noChangeArrowheads="1"/>
            </p:cNvSpPr>
            <p:nvPr/>
          </p:nvSpPr>
          <p:spPr bwMode="auto">
            <a:xfrm>
              <a:off x="1295" y="1684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3" name="Rectangle 182"/>
            <p:cNvSpPr>
              <a:spLocks noChangeArrowheads="1"/>
            </p:cNvSpPr>
            <p:nvPr/>
          </p:nvSpPr>
          <p:spPr bwMode="auto">
            <a:xfrm>
              <a:off x="939" y="1684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4" name="Rectangle 183"/>
            <p:cNvSpPr>
              <a:spLocks noChangeArrowheads="1"/>
            </p:cNvSpPr>
            <p:nvPr/>
          </p:nvSpPr>
          <p:spPr bwMode="auto">
            <a:xfrm>
              <a:off x="582" y="1684"/>
              <a:ext cx="3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5" name="Rectangle 184"/>
            <p:cNvSpPr>
              <a:spLocks noChangeArrowheads="1"/>
            </p:cNvSpPr>
            <p:nvPr/>
          </p:nvSpPr>
          <p:spPr bwMode="auto">
            <a:xfrm>
              <a:off x="226" y="1684"/>
              <a:ext cx="356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lang="en-US" altLang="zh-CN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6" name="Rectangle 192"/>
            <p:cNvSpPr>
              <a:spLocks noChangeArrowheads="1"/>
            </p:cNvSpPr>
            <p:nvPr/>
          </p:nvSpPr>
          <p:spPr bwMode="auto">
            <a:xfrm>
              <a:off x="1390" y="1425"/>
              <a:ext cx="356" cy="4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altLang="zh-CN" sz="2000" i="1">
                  <a:latin typeface="Times New Roman" pitchFamily="18" charset="0"/>
                  <a:cs typeface="Times New Roman" pitchFamily="18" charset="0"/>
                </a:rPr>
                <a:t>A</a:t>
              </a:r>
              <a:r>
                <a:rPr lang="en-US" altLang="zh-CN" sz="2000" baseline="-30000"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altLang="zh-CN" sz="20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7" name="Rectangle 193"/>
            <p:cNvSpPr>
              <a:spLocks noChangeArrowheads="1"/>
            </p:cNvSpPr>
            <p:nvPr/>
          </p:nvSpPr>
          <p:spPr bwMode="auto">
            <a:xfrm>
              <a:off x="136" y="1357"/>
              <a:ext cx="590" cy="4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US" altLang="zh-CN" sz="2000" i="1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E</a:t>
              </a:r>
              <a:r>
                <a:rPr lang="en-US" altLang="zh-CN" sz="2000" baseline="-30000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3</a:t>
              </a:r>
              <a:endParaRPr lang="en-US" altLang="zh-CN" sz="2000">
                <a:latin typeface="Arial" pitchFamily="34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398" name="Rectangle 194"/>
            <p:cNvSpPr>
              <a:spLocks noChangeArrowheads="1"/>
            </p:cNvSpPr>
            <p:nvPr/>
          </p:nvSpPr>
          <p:spPr bwMode="auto">
            <a:xfrm>
              <a:off x="2410" y="1071"/>
              <a:ext cx="2851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zh-CN" altLang="en-US" sz="20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输          出</a:t>
              </a:r>
            </a:p>
          </p:txBody>
        </p:sp>
        <p:sp>
          <p:nvSpPr>
            <p:cNvPr id="399" name="Rectangle 195"/>
            <p:cNvSpPr>
              <a:spLocks noChangeArrowheads="1"/>
            </p:cNvSpPr>
            <p:nvPr/>
          </p:nvSpPr>
          <p:spPr bwMode="auto">
            <a:xfrm>
              <a:off x="272" y="1071"/>
              <a:ext cx="2138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zh-CN" altLang="en-US" sz="20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输          入</a:t>
              </a:r>
            </a:p>
          </p:txBody>
        </p:sp>
        <p:sp>
          <p:nvSpPr>
            <p:cNvPr id="400" name="Line 196"/>
            <p:cNvSpPr>
              <a:spLocks noChangeShapeType="1"/>
            </p:cNvSpPr>
            <p:nvPr/>
          </p:nvSpPr>
          <p:spPr bwMode="auto">
            <a:xfrm>
              <a:off x="272" y="1071"/>
              <a:ext cx="4989" cy="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1" name="Line 197"/>
            <p:cNvSpPr>
              <a:spLocks noChangeShapeType="1"/>
            </p:cNvSpPr>
            <p:nvPr/>
          </p:nvSpPr>
          <p:spPr bwMode="auto">
            <a:xfrm>
              <a:off x="272" y="3838"/>
              <a:ext cx="4989" cy="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2" name="Line 198"/>
            <p:cNvSpPr>
              <a:spLocks noChangeShapeType="1"/>
            </p:cNvSpPr>
            <p:nvPr/>
          </p:nvSpPr>
          <p:spPr bwMode="auto">
            <a:xfrm>
              <a:off x="272" y="1071"/>
              <a:ext cx="0" cy="2767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3" name="Line 199"/>
            <p:cNvSpPr>
              <a:spLocks noChangeShapeType="1"/>
            </p:cNvSpPr>
            <p:nvPr/>
          </p:nvSpPr>
          <p:spPr bwMode="auto">
            <a:xfrm>
              <a:off x="5261" y="1071"/>
              <a:ext cx="0" cy="2767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4" name="Line 200"/>
            <p:cNvSpPr>
              <a:spLocks noChangeShapeType="1"/>
            </p:cNvSpPr>
            <p:nvPr/>
          </p:nvSpPr>
          <p:spPr bwMode="auto">
            <a:xfrm>
              <a:off x="272" y="1434"/>
              <a:ext cx="4989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5" name="Line 201"/>
            <p:cNvSpPr>
              <a:spLocks noChangeShapeType="1"/>
            </p:cNvSpPr>
            <p:nvPr/>
          </p:nvSpPr>
          <p:spPr bwMode="auto">
            <a:xfrm>
              <a:off x="2410" y="1071"/>
              <a:ext cx="0" cy="2767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6" name="Line 202"/>
            <p:cNvSpPr>
              <a:spLocks noChangeShapeType="1"/>
            </p:cNvSpPr>
            <p:nvPr/>
          </p:nvSpPr>
          <p:spPr bwMode="auto">
            <a:xfrm>
              <a:off x="272" y="1684"/>
              <a:ext cx="4989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7" name="Line 203"/>
            <p:cNvSpPr>
              <a:spLocks noChangeShapeType="1"/>
            </p:cNvSpPr>
            <p:nvPr/>
          </p:nvSpPr>
          <p:spPr bwMode="auto">
            <a:xfrm>
              <a:off x="628" y="1434"/>
              <a:ext cx="0" cy="240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" name="Line 204"/>
            <p:cNvSpPr>
              <a:spLocks noChangeShapeType="1"/>
            </p:cNvSpPr>
            <p:nvPr/>
          </p:nvSpPr>
          <p:spPr bwMode="auto">
            <a:xfrm>
              <a:off x="985" y="1434"/>
              <a:ext cx="0" cy="240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" name="Line 205"/>
            <p:cNvSpPr>
              <a:spLocks noChangeShapeType="1"/>
            </p:cNvSpPr>
            <p:nvPr/>
          </p:nvSpPr>
          <p:spPr bwMode="auto">
            <a:xfrm>
              <a:off x="1341" y="1434"/>
              <a:ext cx="0" cy="2404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" name="Line 206"/>
            <p:cNvSpPr>
              <a:spLocks noChangeShapeType="1"/>
            </p:cNvSpPr>
            <p:nvPr/>
          </p:nvSpPr>
          <p:spPr bwMode="auto">
            <a:xfrm>
              <a:off x="1697" y="1434"/>
              <a:ext cx="0" cy="240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" name="Line 207"/>
            <p:cNvSpPr>
              <a:spLocks noChangeShapeType="1"/>
            </p:cNvSpPr>
            <p:nvPr/>
          </p:nvSpPr>
          <p:spPr bwMode="auto">
            <a:xfrm>
              <a:off x="2054" y="1434"/>
              <a:ext cx="0" cy="240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" name="Line 208"/>
            <p:cNvSpPr>
              <a:spLocks noChangeShapeType="1"/>
            </p:cNvSpPr>
            <p:nvPr/>
          </p:nvSpPr>
          <p:spPr bwMode="auto">
            <a:xfrm>
              <a:off x="2767" y="1434"/>
              <a:ext cx="0" cy="240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" name="Line 209"/>
            <p:cNvSpPr>
              <a:spLocks noChangeShapeType="1"/>
            </p:cNvSpPr>
            <p:nvPr/>
          </p:nvSpPr>
          <p:spPr bwMode="auto">
            <a:xfrm>
              <a:off x="3123" y="1434"/>
              <a:ext cx="0" cy="240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4" name="Line 210"/>
            <p:cNvSpPr>
              <a:spLocks noChangeShapeType="1"/>
            </p:cNvSpPr>
            <p:nvPr/>
          </p:nvSpPr>
          <p:spPr bwMode="auto">
            <a:xfrm>
              <a:off x="3479" y="1434"/>
              <a:ext cx="0" cy="240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" name="Line 211"/>
            <p:cNvSpPr>
              <a:spLocks noChangeShapeType="1"/>
            </p:cNvSpPr>
            <p:nvPr/>
          </p:nvSpPr>
          <p:spPr bwMode="auto">
            <a:xfrm>
              <a:off x="3836" y="1434"/>
              <a:ext cx="0" cy="240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6" name="Line 212"/>
            <p:cNvSpPr>
              <a:spLocks noChangeShapeType="1"/>
            </p:cNvSpPr>
            <p:nvPr/>
          </p:nvSpPr>
          <p:spPr bwMode="auto">
            <a:xfrm>
              <a:off x="4192" y="1434"/>
              <a:ext cx="0" cy="240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7" name="Line 213"/>
            <p:cNvSpPr>
              <a:spLocks noChangeShapeType="1"/>
            </p:cNvSpPr>
            <p:nvPr/>
          </p:nvSpPr>
          <p:spPr bwMode="auto">
            <a:xfrm>
              <a:off x="4548" y="1434"/>
              <a:ext cx="0" cy="240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8" name="Line 214"/>
            <p:cNvSpPr>
              <a:spLocks noChangeShapeType="1"/>
            </p:cNvSpPr>
            <p:nvPr/>
          </p:nvSpPr>
          <p:spPr bwMode="auto">
            <a:xfrm>
              <a:off x="4905" y="1434"/>
              <a:ext cx="0" cy="240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" name="Line 215"/>
            <p:cNvSpPr>
              <a:spLocks noChangeShapeType="1"/>
            </p:cNvSpPr>
            <p:nvPr/>
          </p:nvSpPr>
          <p:spPr bwMode="auto">
            <a:xfrm>
              <a:off x="272" y="1880"/>
              <a:ext cx="498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" name="Line 216"/>
            <p:cNvSpPr>
              <a:spLocks noChangeShapeType="1"/>
            </p:cNvSpPr>
            <p:nvPr/>
          </p:nvSpPr>
          <p:spPr bwMode="auto">
            <a:xfrm>
              <a:off x="272" y="2076"/>
              <a:ext cx="498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1" name="Line 217"/>
            <p:cNvSpPr>
              <a:spLocks noChangeShapeType="1"/>
            </p:cNvSpPr>
            <p:nvPr/>
          </p:nvSpPr>
          <p:spPr bwMode="auto">
            <a:xfrm>
              <a:off x="272" y="2272"/>
              <a:ext cx="498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2" name="Line 218"/>
            <p:cNvSpPr>
              <a:spLocks noChangeShapeType="1"/>
            </p:cNvSpPr>
            <p:nvPr/>
          </p:nvSpPr>
          <p:spPr bwMode="auto">
            <a:xfrm>
              <a:off x="272" y="2467"/>
              <a:ext cx="498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3" name="Line 219"/>
            <p:cNvSpPr>
              <a:spLocks noChangeShapeType="1"/>
            </p:cNvSpPr>
            <p:nvPr/>
          </p:nvSpPr>
          <p:spPr bwMode="auto">
            <a:xfrm>
              <a:off x="272" y="2663"/>
              <a:ext cx="498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4" name="Line 220"/>
            <p:cNvSpPr>
              <a:spLocks noChangeShapeType="1"/>
            </p:cNvSpPr>
            <p:nvPr/>
          </p:nvSpPr>
          <p:spPr bwMode="auto">
            <a:xfrm>
              <a:off x="272" y="2859"/>
              <a:ext cx="498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5" name="Line 221"/>
            <p:cNvSpPr>
              <a:spLocks noChangeShapeType="1"/>
            </p:cNvSpPr>
            <p:nvPr/>
          </p:nvSpPr>
          <p:spPr bwMode="auto">
            <a:xfrm>
              <a:off x="272" y="3055"/>
              <a:ext cx="498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6" name="Line 222"/>
            <p:cNvSpPr>
              <a:spLocks noChangeShapeType="1"/>
            </p:cNvSpPr>
            <p:nvPr/>
          </p:nvSpPr>
          <p:spPr bwMode="auto">
            <a:xfrm>
              <a:off x="272" y="3251"/>
              <a:ext cx="498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7" name="Line 223"/>
            <p:cNvSpPr>
              <a:spLocks noChangeShapeType="1"/>
            </p:cNvSpPr>
            <p:nvPr/>
          </p:nvSpPr>
          <p:spPr bwMode="auto">
            <a:xfrm>
              <a:off x="272" y="3446"/>
              <a:ext cx="498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8" name="Line 224"/>
            <p:cNvSpPr>
              <a:spLocks noChangeShapeType="1"/>
            </p:cNvSpPr>
            <p:nvPr/>
          </p:nvSpPr>
          <p:spPr bwMode="auto">
            <a:xfrm>
              <a:off x="272" y="3642"/>
              <a:ext cx="498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9" name="Rectangle 225"/>
            <p:cNvSpPr>
              <a:spLocks noChangeArrowheads="1"/>
            </p:cNvSpPr>
            <p:nvPr/>
          </p:nvSpPr>
          <p:spPr bwMode="auto">
            <a:xfrm>
              <a:off x="1753" y="1425"/>
              <a:ext cx="356" cy="4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altLang="zh-CN" sz="2000" i="1">
                  <a:latin typeface="Times New Roman" pitchFamily="18" charset="0"/>
                  <a:cs typeface="Times New Roman" pitchFamily="18" charset="0"/>
                </a:rPr>
                <a:t>A</a:t>
              </a:r>
              <a:r>
                <a:rPr lang="en-US" altLang="zh-CN" sz="2000" baseline="-3000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altLang="zh-CN" sz="20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30" name="Rectangle 226"/>
            <p:cNvSpPr>
              <a:spLocks noChangeArrowheads="1"/>
            </p:cNvSpPr>
            <p:nvPr/>
          </p:nvSpPr>
          <p:spPr bwMode="auto">
            <a:xfrm>
              <a:off x="2093" y="1425"/>
              <a:ext cx="356" cy="4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2899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altLang="zh-CN" sz="2000" i="1">
                  <a:latin typeface="Times New Roman" pitchFamily="18" charset="0"/>
                  <a:cs typeface="Times New Roman" pitchFamily="18" charset="0"/>
                </a:rPr>
                <a:t>A</a:t>
              </a:r>
              <a:r>
                <a:rPr lang="en-US" altLang="zh-CN" sz="2000" baseline="-3000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altLang="zh-CN" sz="2000" i="1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98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0388" name="Object 4"/>
          <p:cNvGraphicFramePr>
            <a:graphicFrameLocks noChangeAspect="1"/>
          </p:cNvGraphicFramePr>
          <p:nvPr/>
        </p:nvGraphicFramePr>
        <p:xfrm>
          <a:off x="1717675" y="4111625"/>
          <a:ext cx="622300" cy="22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图片" r:id="rId3" imgW="390600" imgH="171360" progId="Word.Picture.8">
                  <p:embed/>
                </p:oleObj>
              </mc:Choice>
              <mc:Fallback>
                <p:oleObj name="图片" r:id="rId3" imgW="390600" imgH="171360" progId="Word.Picture.8">
                  <p:embed/>
                  <p:pic>
                    <p:nvPicPr>
                      <p:cNvPr id="40038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7675" y="4111625"/>
                        <a:ext cx="622300" cy="222250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0389" name="Object 5"/>
          <p:cNvGraphicFramePr>
            <a:graphicFrameLocks noChangeAspect="1"/>
          </p:cNvGraphicFramePr>
          <p:nvPr/>
        </p:nvGraphicFramePr>
        <p:xfrm>
          <a:off x="1619250" y="2238375"/>
          <a:ext cx="3457575" cy="424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图片" r:id="rId5" imgW="2200320" imgH="3533760" progId="Word.Picture.8">
                  <p:embed/>
                </p:oleObj>
              </mc:Choice>
              <mc:Fallback>
                <p:oleObj name="图片" r:id="rId5" imgW="2200320" imgH="3533760" progId="Word.Picture.8">
                  <p:embed/>
                  <p:pic>
                    <p:nvPicPr>
                      <p:cNvPr id="40038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2238375"/>
                        <a:ext cx="3457575" cy="4249738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0390" name="Object 6"/>
          <p:cNvGraphicFramePr>
            <a:graphicFrameLocks noChangeAspect="1"/>
          </p:cNvGraphicFramePr>
          <p:nvPr/>
        </p:nvGraphicFramePr>
        <p:xfrm>
          <a:off x="1403350" y="1484313"/>
          <a:ext cx="5329238" cy="514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name="图片" r:id="rId7" imgW="3533760" imgH="4305240" progId="Word.Picture.8">
                  <p:embed/>
                </p:oleObj>
              </mc:Choice>
              <mc:Fallback>
                <p:oleObj name="图片" r:id="rId7" imgW="3533760" imgH="4305240" progId="Word.Picture.8">
                  <p:embed/>
                  <p:pic>
                    <p:nvPicPr>
                      <p:cNvPr id="40039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1484313"/>
                        <a:ext cx="5329238" cy="5146675"/>
                      </a:xfrm>
                      <a:prstGeom prst="rect">
                        <a:avLst/>
                      </a:prstGeom>
                      <a:solidFill>
                        <a:srgbClr val="FFFFFF">
                          <a:alpha val="0"/>
                        </a:srgb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0417" name="Rectangle 33"/>
          <p:cNvSpPr>
            <a:spLocks noChangeArrowheads="1"/>
          </p:cNvSpPr>
          <p:nvPr/>
        </p:nvSpPr>
        <p:spPr bwMode="auto">
          <a:xfrm>
            <a:off x="827088" y="476250"/>
            <a:ext cx="2481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、</a:t>
            </a:r>
            <a:r>
              <a:rPr lang="zh-CN" altLang="en-US" sz="2400">
                <a:solidFill>
                  <a:srgbClr val="000066"/>
                </a:solidFill>
                <a:latin typeface="Verdana" pitchFamily="34" charset="0"/>
                <a:ea typeface="楷体_GB2312" pitchFamily="49" charset="-122"/>
              </a:rPr>
              <a:t>译码器的扩展</a:t>
            </a:r>
          </a:p>
        </p:txBody>
      </p:sp>
      <p:sp>
        <p:nvSpPr>
          <p:cNvPr id="400418" name="Rectangle 34"/>
          <p:cNvSpPr>
            <a:spLocks noChangeArrowheads="1"/>
          </p:cNvSpPr>
          <p:nvPr/>
        </p:nvSpPr>
        <p:spPr bwMode="auto">
          <a:xfrm>
            <a:off x="755650" y="1052513"/>
            <a:ext cx="7632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Verdana" pitchFamily="34" charset="0"/>
                <a:ea typeface="楷体_GB2312" pitchFamily="49" charset="-122"/>
              </a:rPr>
              <a:t>用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74X139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和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74X138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构成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5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线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-32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线译码器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0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0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1412" name="Group 4"/>
          <p:cNvGrpSpPr>
            <a:grpSpLocks/>
          </p:cNvGrpSpPr>
          <p:nvPr/>
        </p:nvGrpSpPr>
        <p:grpSpPr bwMode="auto">
          <a:xfrm>
            <a:off x="466725" y="5229225"/>
            <a:ext cx="7847013" cy="533400"/>
            <a:chOff x="181" y="3430"/>
            <a:chExt cx="4943" cy="336"/>
          </a:xfrm>
        </p:grpSpPr>
        <p:sp>
          <p:nvSpPr>
            <p:cNvPr id="401413" name="Rectangle 5"/>
            <p:cNvSpPr>
              <a:spLocks noChangeArrowheads="1"/>
            </p:cNvSpPr>
            <p:nvPr/>
          </p:nvSpPr>
          <p:spPr bwMode="auto">
            <a:xfrm>
              <a:off x="2018" y="3521"/>
              <a:ext cx="252" cy="120"/>
            </a:xfrm>
            <a:prstGeom prst="rect">
              <a:avLst/>
            </a:prstGeom>
            <a:noFill/>
            <a:ln w="9525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defRPr sz="3800" b="1">
                  <a:solidFill>
                    <a:schemeClr val="tx2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defRPr sz="3800" b="1">
                  <a:solidFill>
                    <a:schemeClr val="tx2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defRPr sz="3800" b="1">
                  <a:solidFill>
                    <a:schemeClr val="tx2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defRPr sz="3800" b="1">
                  <a:solidFill>
                    <a:schemeClr val="tx2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defRPr sz="3800" b="1">
                  <a:solidFill>
                    <a:schemeClr val="tx2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chemeClr val="tx2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chemeClr val="tx2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chemeClr val="tx2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 sz="3800" b="1">
                  <a:solidFill>
                    <a:schemeClr val="tx2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r>
                <a:rPr kumimoji="1" lang="en-US" altLang="zh-CN" sz="2500" b="0">
                  <a:solidFill>
                    <a:srgbClr val="000099"/>
                  </a:solidFill>
                  <a:latin typeface="Times New Roman" pitchFamily="18" charset="0"/>
                  <a:ea typeface="宋体" pitchFamily="2" charset="-122"/>
                </a:rPr>
                <a:t>~</a:t>
              </a:r>
              <a:endParaRPr lang="en-US" altLang="zh-CN" sz="2500" b="0">
                <a:solidFill>
                  <a:srgbClr val="000099"/>
                </a:solidFill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401414" name="Rectangle 6"/>
            <p:cNvSpPr>
              <a:spLocks noChangeArrowheads="1"/>
            </p:cNvSpPr>
            <p:nvPr/>
          </p:nvSpPr>
          <p:spPr bwMode="auto">
            <a:xfrm>
              <a:off x="181" y="3430"/>
              <a:ext cx="4943" cy="30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chemeClr val="bg1">
                  <a:alpha val="0"/>
                </a:schemeClr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lang="en-US" altLang="zh-CN" sz="2400">
                  <a:solidFill>
                    <a:srgbClr val="000099"/>
                  </a:solidFill>
                  <a:latin typeface="楷体_GB2312" pitchFamily="49" charset="-122"/>
                  <a:ea typeface="楷体_GB2312" pitchFamily="49" charset="-122"/>
                </a:rPr>
                <a:t>3</a:t>
              </a:r>
              <a:r>
                <a:rPr lang="zh-CN" altLang="en-US" sz="2400">
                  <a:solidFill>
                    <a:srgbClr val="000099"/>
                  </a:solidFill>
                  <a:latin typeface="楷体_GB2312" pitchFamily="49" charset="-122"/>
                  <a:ea typeface="楷体_GB2312" pitchFamily="49" charset="-122"/>
                </a:rPr>
                <a:t>线</a:t>
              </a:r>
              <a:r>
                <a:rPr lang="en-US" altLang="zh-CN" sz="2400">
                  <a:solidFill>
                    <a:srgbClr val="000099"/>
                  </a:solidFill>
                  <a:latin typeface="Arial"/>
                  <a:ea typeface="楷体_GB2312" pitchFamily="49" charset="-122"/>
                </a:rPr>
                <a:t>–</a:t>
              </a:r>
              <a:r>
                <a:rPr lang="en-US" altLang="zh-CN" sz="2400">
                  <a:solidFill>
                    <a:srgbClr val="000099"/>
                  </a:solidFill>
                  <a:latin typeface="楷体_GB2312" pitchFamily="49" charset="-122"/>
                  <a:ea typeface="楷体_GB2312" pitchFamily="49" charset="-122"/>
                </a:rPr>
                <a:t>8</a:t>
              </a:r>
              <a:r>
                <a:rPr lang="zh-CN" altLang="en-US" sz="2400">
                  <a:solidFill>
                    <a:srgbClr val="000099"/>
                  </a:solidFill>
                  <a:latin typeface="楷体_GB2312" pitchFamily="49" charset="-122"/>
                  <a:ea typeface="楷体_GB2312" pitchFamily="49" charset="-122"/>
                </a:rPr>
                <a:t>线译码器的   </a:t>
              </a:r>
              <a:r>
                <a:rPr lang="en-US" altLang="zh-CN" sz="2400" baseline="-25000">
                  <a:solidFill>
                    <a:srgbClr val="000099"/>
                  </a:solidFill>
                  <a:latin typeface="楷体_GB2312" pitchFamily="49" charset="-122"/>
                  <a:ea typeface="楷体_GB2312" pitchFamily="49" charset="-122"/>
                </a:rPr>
                <a:t>~</a:t>
              </a:r>
              <a:r>
                <a:rPr lang="en-US" altLang="zh-CN" sz="2400">
                  <a:solidFill>
                    <a:srgbClr val="000099"/>
                  </a:solidFill>
                  <a:latin typeface="楷体_GB2312" pitchFamily="49" charset="-122"/>
                  <a:ea typeface="楷体_GB2312" pitchFamily="49" charset="-122"/>
                </a:rPr>
                <a:t>     </a:t>
              </a:r>
              <a:r>
                <a:rPr lang="zh-CN" altLang="en-US" sz="2400">
                  <a:solidFill>
                    <a:srgbClr val="000099"/>
                  </a:solidFill>
                  <a:latin typeface="楷体_GB2312" pitchFamily="49" charset="-122"/>
                  <a:ea typeface="楷体_GB2312" pitchFamily="49" charset="-122"/>
                </a:rPr>
                <a:t>含三变量函数的全部最小项。</a:t>
              </a:r>
            </a:p>
          </p:txBody>
        </p:sp>
        <p:grpSp>
          <p:nvGrpSpPr>
            <p:cNvPr id="401415" name="Group 7"/>
            <p:cNvGrpSpPr>
              <a:grpSpLocks/>
            </p:cNvGrpSpPr>
            <p:nvPr/>
          </p:nvGrpSpPr>
          <p:grpSpPr bwMode="auto">
            <a:xfrm>
              <a:off x="1723" y="3437"/>
              <a:ext cx="296" cy="306"/>
              <a:chOff x="5196" y="288"/>
              <a:chExt cx="296" cy="306"/>
            </a:xfrm>
          </p:grpSpPr>
          <p:sp>
            <p:nvSpPr>
              <p:cNvPr id="401416" name="Rectangle 8"/>
              <p:cNvSpPr>
                <a:spLocks noChangeArrowheads="1"/>
              </p:cNvSpPr>
              <p:nvPr/>
            </p:nvSpPr>
            <p:spPr bwMode="auto">
              <a:xfrm>
                <a:off x="5196" y="288"/>
                <a:ext cx="296" cy="306"/>
              </a:xfrm>
              <a:prstGeom prst="rect">
                <a:avLst/>
              </a:prstGeom>
              <a:noFill/>
              <a:ln w="28575">
                <a:solidFill>
                  <a:schemeClr val="tx1">
                    <a:alpha val="0"/>
                  </a:schemeClr>
                </a:solidFill>
                <a:miter lim="800000"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zh-CN" sz="2400">
                    <a:solidFill>
                      <a:srgbClr val="000099"/>
                    </a:solidFill>
                    <a:latin typeface="黑体" pitchFamily="49" charset="-122"/>
                    <a:ea typeface="黑体" pitchFamily="49" charset="-122"/>
                  </a:rPr>
                  <a:t>Y</a:t>
                </a:r>
                <a:r>
                  <a:rPr lang="en-US" altLang="zh-CN" sz="2400" baseline="-25000">
                    <a:solidFill>
                      <a:srgbClr val="000099"/>
                    </a:solidFill>
                    <a:latin typeface="黑体" pitchFamily="49" charset="-122"/>
                    <a:ea typeface="黑体" pitchFamily="49" charset="-122"/>
                  </a:rPr>
                  <a:t>0</a:t>
                </a:r>
              </a:p>
            </p:txBody>
          </p:sp>
          <p:sp>
            <p:nvSpPr>
              <p:cNvPr id="401417" name="Line 9"/>
              <p:cNvSpPr>
                <a:spLocks noChangeShapeType="1"/>
              </p:cNvSpPr>
              <p:nvPr/>
            </p:nvSpPr>
            <p:spPr bwMode="auto">
              <a:xfrm>
                <a:off x="5244" y="324"/>
                <a:ext cx="156" cy="0"/>
              </a:xfrm>
              <a:prstGeom prst="line">
                <a:avLst/>
              </a:prstGeom>
              <a:noFill/>
              <a:ln w="38100">
                <a:solidFill>
                  <a:srgbClr val="000066">
                    <a:alpha val="0"/>
                  </a:srgbClr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01418" name="Group 10"/>
            <p:cNvGrpSpPr>
              <a:grpSpLocks/>
            </p:cNvGrpSpPr>
            <p:nvPr/>
          </p:nvGrpSpPr>
          <p:grpSpPr bwMode="auto">
            <a:xfrm>
              <a:off x="2313" y="3460"/>
              <a:ext cx="296" cy="306"/>
              <a:chOff x="5196" y="288"/>
              <a:chExt cx="296" cy="306"/>
            </a:xfrm>
          </p:grpSpPr>
          <p:sp>
            <p:nvSpPr>
              <p:cNvPr id="401419" name="Rectangle 11"/>
              <p:cNvSpPr>
                <a:spLocks noChangeArrowheads="1"/>
              </p:cNvSpPr>
              <p:nvPr/>
            </p:nvSpPr>
            <p:spPr bwMode="auto">
              <a:xfrm>
                <a:off x="5196" y="288"/>
                <a:ext cx="296" cy="306"/>
              </a:xfrm>
              <a:prstGeom prst="rect">
                <a:avLst/>
              </a:prstGeom>
              <a:noFill/>
              <a:ln w="28575">
                <a:solidFill>
                  <a:schemeClr val="tx1">
                    <a:alpha val="0"/>
                  </a:schemeClr>
                </a:solidFill>
                <a:miter lim="800000"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zh-CN" sz="2400">
                    <a:solidFill>
                      <a:srgbClr val="000099"/>
                    </a:solidFill>
                    <a:latin typeface="黑体" pitchFamily="49" charset="-122"/>
                    <a:ea typeface="黑体" pitchFamily="49" charset="-122"/>
                  </a:rPr>
                  <a:t>Y</a:t>
                </a:r>
                <a:r>
                  <a:rPr lang="en-US" altLang="zh-CN" sz="2400" baseline="-25000">
                    <a:solidFill>
                      <a:srgbClr val="000099"/>
                    </a:solidFill>
                    <a:latin typeface="黑体" pitchFamily="49" charset="-122"/>
                    <a:ea typeface="黑体" pitchFamily="49" charset="-122"/>
                  </a:rPr>
                  <a:t>7</a:t>
                </a:r>
              </a:p>
            </p:txBody>
          </p:sp>
          <p:sp>
            <p:nvSpPr>
              <p:cNvPr id="401420" name="Line 12"/>
              <p:cNvSpPr>
                <a:spLocks noChangeShapeType="1"/>
              </p:cNvSpPr>
              <p:nvPr/>
            </p:nvSpPr>
            <p:spPr bwMode="auto">
              <a:xfrm>
                <a:off x="5244" y="324"/>
                <a:ext cx="156" cy="0"/>
              </a:xfrm>
              <a:prstGeom prst="line">
                <a:avLst/>
              </a:prstGeom>
              <a:noFill/>
              <a:ln w="38100">
                <a:solidFill>
                  <a:srgbClr val="000066">
                    <a:alpha val="0"/>
                  </a:srgbClr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401421" name="Rectangle 13"/>
          <p:cNvSpPr>
            <a:spLocks noChangeArrowheads="1"/>
          </p:cNvSpPr>
          <p:nvPr/>
        </p:nvSpPr>
        <p:spPr bwMode="auto">
          <a:xfrm>
            <a:off x="466725" y="5878513"/>
            <a:ext cx="8281988" cy="485775"/>
          </a:xfrm>
          <a:prstGeom prst="rect">
            <a:avLst/>
          </a:prstGeom>
          <a:solidFill>
            <a:srgbClr val="FFFFFF">
              <a:alpha val="0"/>
            </a:srgbClr>
          </a:solidFill>
          <a:ln w="28575">
            <a:solidFill>
              <a:schemeClr val="bg1">
                <a:alpha val="0"/>
              </a:schemeClr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400">
                <a:solidFill>
                  <a:srgbClr val="000099"/>
                </a:solidFill>
                <a:latin typeface="Arial" pitchFamily="34" charset="0"/>
                <a:ea typeface="楷体_GB2312" pitchFamily="49" charset="-122"/>
              </a:rPr>
              <a:t>基于这一点用该器件能够方便地实现三变量逻辑函数。</a:t>
            </a:r>
          </a:p>
        </p:txBody>
      </p:sp>
      <p:sp>
        <p:nvSpPr>
          <p:cNvPr id="401422" name="Rectangle 14"/>
          <p:cNvSpPr>
            <a:spLocks noChangeArrowheads="1"/>
          </p:cNvSpPr>
          <p:nvPr/>
        </p:nvSpPr>
        <p:spPr bwMode="auto">
          <a:xfrm>
            <a:off x="395288" y="1196975"/>
            <a:ext cx="8281987" cy="485775"/>
          </a:xfrm>
          <a:prstGeom prst="rect">
            <a:avLst/>
          </a:prstGeom>
          <a:solidFill>
            <a:srgbClr val="FFFFFF">
              <a:alpha val="0"/>
            </a:srgbClr>
          </a:solidFill>
          <a:ln w="28575">
            <a:solidFill>
              <a:srgbClr val="FFFFFF">
                <a:alpha val="0"/>
              </a:srgbClr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 dirty="0">
                <a:solidFill>
                  <a:srgbClr val="000099"/>
                </a:solidFill>
                <a:latin typeface="Arial" pitchFamily="34" charset="0"/>
                <a:ea typeface="楷体_GB2312" pitchFamily="49" charset="-122"/>
              </a:rPr>
              <a:t>2</a:t>
            </a:r>
            <a:r>
              <a:rPr lang="zh-CN" altLang="en-US" sz="2400" dirty="0">
                <a:solidFill>
                  <a:srgbClr val="000099"/>
                </a:solidFill>
                <a:latin typeface="Arial" pitchFamily="34" charset="0"/>
                <a:ea typeface="楷体_GB2312" pitchFamily="49" charset="-122"/>
              </a:rPr>
              <a:t>、用译码器实现逻辑函数。</a:t>
            </a:r>
          </a:p>
        </p:txBody>
      </p:sp>
      <p:graphicFrame>
        <p:nvGraphicFramePr>
          <p:cNvPr id="401423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3520380"/>
              </p:ext>
            </p:extLst>
          </p:nvPr>
        </p:nvGraphicFramePr>
        <p:xfrm>
          <a:off x="4741863" y="1890713"/>
          <a:ext cx="1928812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公式" r:id="rId3" imgW="927000" imgH="266400" progId="Equation.3">
                  <p:embed/>
                </p:oleObj>
              </mc:Choice>
              <mc:Fallback>
                <p:oleObj name="公式" r:id="rId3" imgW="927000" imgH="266400" progId="Equation.3">
                  <p:embed/>
                  <p:pic>
                    <p:nvPicPr>
                      <p:cNvPr id="401423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1863" y="1890713"/>
                        <a:ext cx="1928812" cy="561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1424" name="Object 16"/>
          <p:cNvGraphicFramePr>
            <a:graphicFrameLocks noChangeAspect="1"/>
          </p:cNvGraphicFramePr>
          <p:nvPr/>
        </p:nvGraphicFramePr>
        <p:xfrm>
          <a:off x="6875463" y="1917700"/>
          <a:ext cx="687387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name="公式" r:id="rId5" imgW="330120" imgH="228600" progId="Equation.3">
                  <p:embed/>
                </p:oleObj>
              </mc:Choice>
              <mc:Fallback>
                <p:oleObj name="公式" r:id="rId5" imgW="330120" imgH="228600" progId="Equation.3">
                  <p:embed/>
                  <p:pic>
                    <p:nvPicPr>
                      <p:cNvPr id="401424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5463" y="1917700"/>
                        <a:ext cx="687387" cy="481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1426" name="Group 18"/>
          <p:cNvGrpSpPr>
            <a:grpSpLocks/>
          </p:cNvGrpSpPr>
          <p:nvPr/>
        </p:nvGrpSpPr>
        <p:grpSpPr bwMode="auto">
          <a:xfrm>
            <a:off x="4687888" y="2552700"/>
            <a:ext cx="2327275" cy="2538413"/>
            <a:chOff x="2537" y="1517"/>
            <a:chExt cx="1466" cy="1599"/>
          </a:xfrm>
        </p:grpSpPr>
        <p:graphicFrame>
          <p:nvGraphicFramePr>
            <p:cNvPr id="401427" name="Object 1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11968567"/>
                </p:ext>
              </p:extLst>
            </p:nvPr>
          </p:nvGraphicFramePr>
          <p:xfrm>
            <a:off x="2554" y="1517"/>
            <a:ext cx="1282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88" name="公式" r:id="rId7" imgW="977760" imgH="266400" progId="Equation.3">
                    <p:embed/>
                  </p:oleObj>
                </mc:Choice>
                <mc:Fallback>
                  <p:oleObj name="公式" r:id="rId7" imgW="977760" imgH="266400" progId="Equation.3">
                    <p:embed/>
                    <p:pic>
                      <p:nvPicPr>
                        <p:cNvPr id="401427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4" y="1517"/>
                          <a:ext cx="1282" cy="35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1428" name="Objec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80171021"/>
                </p:ext>
              </p:extLst>
            </p:nvPr>
          </p:nvGraphicFramePr>
          <p:xfrm>
            <a:off x="2537" y="2779"/>
            <a:ext cx="1466" cy="3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89" name="公式" r:id="rId9" imgW="1117440" imgH="253800" progId="Equation.3">
                    <p:embed/>
                  </p:oleObj>
                </mc:Choice>
                <mc:Fallback>
                  <p:oleObj name="公式" r:id="rId9" imgW="1117440" imgH="253800" progId="Equation.3">
                    <p:embed/>
                    <p:pic>
                      <p:nvPicPr>
                        <p:cNvPr id="401428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37" y="2779"/>
                          <a:ext cx="1466" cy="3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1429" name="Object 2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71333736"/>
                </p:ext>
              </p:extLst>
            </p:nvPr>
          </p:nvGraphicFramePr>
          <p:xfrm>
            <a:off x="2538" y="1880"/>
            <a:ext cx="1314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90" name="公式" r:id="rId11" imgW="1002960" imgH="266400" progId="Equation.3">
                    <p:embed/>
                  </p:oleObj>
                </mc:Choice>
                <mc:Fallback>
                  <p:oleObj name="公式" r:id="rId11" imgW="1002960" imgH="266400" progId="Equation.3">
                    <p:embed/>
                    <p:pic>
                      <p:nvPicPr>
                        <p:cNvPr id="401429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38" y="1880"/>
                          <a:ext cx="1314" cy="35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1430" name="Rectangle 22"/>
            <p:cNvSpPr>
              <a:spLocks noChangeArrowheads="1"/>
            </p:cNvSpPr>
            <p:nvPr/>
          </p:nvSpPr>
          <p:spPr bwMode="auto">
            <a:xfrm>
              <a:off x="3243" y="2069"/>
              <a:ext cx="169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>
                  <a:solidFill>
                    <a:srgbClr val="000099"/>
                  </a:solidFill>
                  <a:latin typeface="Arial" pitchFamily="34" charset="0"/>
                  <a:ea typeface="楷体_GB2312" pitchFamily="49" charset="-122"/>
                </a:rPr>
                <a:t>.</a:t>
              </a:r>
            </a:p>
            <a:p>
              <a:pPr algn="l"/>
              <a:r>
                <a:rPr lang="en-US" altLang="zh-CN" sz="2400">
                  <a:solidFill>
                    <a:srgbClr val="000099"/>
                  </a:solidFill>
                  <a:latin typeface="Arial" pitchFamily="34" charset="0"/>
                  <a:ea typeface="楷体_GB2312" pitchFamily="49" charset="-122"/>
                </a:rPr>
                <a:t>.</a:t>
              </a:r>
            </a:p>
            <a:p>
              <a:pPr algn="l"/>
              <a:r>
                <a:rPr lang="en-US" altLang="zh-CN" sz="2400">
                  <a:solidFill>
                    <a:srgbClr val="000099"/>
                  </a:solidFill>
                  <a:latin typeface="Arial" pitchFamily="34" charset="0"/>
                  <a:ea typeface="楷体_GB2312" pitchFamily="49" charset="-122"/>
                </a:rPr>
                <a:t>.</a:t>
              </a:r>
            </a:p>
          </p:txBody>
        </p:sp>
      </p:grpSp>
      <p:sp>
        <p:nvSpPr>
          <p:cNvPr id="401431" name="Rectangle 23"/>
          <p:cNvSpPr>
            <a:spLocks noChangeArrowheads="1"/>
          </p:cNvSpPr>
          <p:nvPr/>
        </p:nvSpPr>
        <p:spPr bwMode="auto">
          <a:xfrm>
            <a:off x="4211638" y="1146175"/>
            <a:ext cx="37449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400">
                <a:solidFill>
                  <a:srgbClr val="000099"/>
                </a:solidFill>
                <a:latin typeface="Arial" pitchFamily="34" charset="0"/>
                <a:ea typeface="楷体_GB2312" pitchFamily="49" charset="-122"/>
              </a:rPr>
              <a:t>当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E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3 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=1 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，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E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2 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= E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1 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= 0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时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95288" y="2076450"/>
            <a:ext cx="3257550" cy="2705100"/>
            <a:chOff x="-107950" y="2276475"/>
            <a:chExt cx="3257550" cy="2705100"/>
          </a:xfrm>
        </p:grpSpPr>
        <p:graphicFrame>
          <p:nvGraphicFramePr>
            <p:cNvPr id="2" name="对象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29993457"/>
                </p:ext>
              </p:extLst>
            </p:nvPr>
          </p:nvGraphicFramePr>
          <p:xfrm>
            <a:off x="1187450" y="2276475"/>
            <a:ext cx="1512888" cy="2705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91" name="图片" r:id="rId13" imgW="838453" imgH="1187809" progId="Word.Picture.8">
                    <p:embed/>
                  </p:oleObj>
                </mc:Choice>
                <mc:Fallback>
                  <p:oleObj name="图片" r:id="rId13" imgW="838453" imgH="1187809" progId="Word.Picture.8">
                    <p:embed/>
                    <p:pic>
                      <p:nvPicPr>
                        <p:cNvPr id="2" name="对象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87450" y="2276475"/>
                          <a:ext cx="1512888" cy="27051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" name="对象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73395891"/>
                </p:ext>
              </p:extLst>
            </p:nvPr>
          </p:nvGraphicFramePr>
          <p:xfrm>
            <a:off x="-107950" y="2347913"/>
            <a:ext cx="1417638" cy="2466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92" name="图片" r:id="rId15" imgW="601499" imgH="1045029" progId="Word.Picture.8">
                    <p:embed/>
                  </p:oleObj>
                </mc:Choice>
                <mc:Fallback>
                  <p:oleObj name="图片" r:id="rId15" imgW="601499" imgH="1045029" progId="Word.Picture.8">
                    <p:embed/>
                    <p:pic>
                      <p:nvPicPr>
                        <p:cNvPr id="3" name="对象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107950" y="2347913"/>
                          <a:ext cx="1417638" cy="2466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6" name="直接连接符 5"/>
            <p:cNvCxnSpPr/>
            <p:nvPr/>
          </p:nvCxnSpPr>
          <p:spPr bwMode="auto">
            <a:xfrm>
              <a:off x="2663788" y="2528900"/>
              <a:ext cx="450887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直接连接符 28"/>
            <p:cNvCxnSpPr/>
            <p:nvPr/>
          </p:nvCxnSpPr>
          <p:spPr bwMode="auto">
            <a:xfrm>
              <a:off x="2689206" y="2833700"/>
              <a:ext cx="450887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直接连接符 29"/>
            <p:cNvCxnSpPr/>
            <p:nvPr/>
          </p:nvCxnSpPr>
          <p:spPr bwMode="auto">
            <a:xfrm>
              <a:off x="2689205" y="3138500"/>
              <a:ext cx="450887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直接连接符 30"/>
            <p:cNvCxnSpPr/>
            <p:nvPr/>
          </p:nvCxnSpPr>
          <p:spPr bwMode="auto">
            <a:xfrm>
              <a:off x="2698713" y="3429000"/>
              <a:ext cx="450887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直接连接符 31"/>
            <p:cNvCxnSpPr/>
            <p:nvPr/>
          </p:nvCxnSpPr>
          <p:spPr bwMode="auto">
            <a:xfrm>
              <a:off x="2689204" y="3762400"/>
              <a:ext cx="450887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直接连接符 32"/>
            <p:cNvCxnSpPr/>
            <p:nvPr/>
          </p:nvCxnSpPr>
          <p:spPr bwMode="auto">
            <a:xfrm>
              <a:off x="2689203" y="4022725"/>
              <a:ext cx="450887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直接连接符 33"/>
            <p:cNvCxnSpPr/>
            <p:nvPr/>
          </p:nvCxnSpPr>
          <p:spPr bwMode="auto">
            <a:xfrm>
              <a:off x="2698713" y="4329100"/>
              <a:ext cx="450887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直接连接符 34"/>
            <p:cNvCxnSpPr/>
            <p:nvPr/>
          </p:nvCxnSpPr>
          <p:spPr bwMode="auto">
            <a:xfrm>
              <a:off x="2689202" y="4616450"/>
              <a:ext cx="450887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1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01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01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01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01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1421" grpId="0" animBg="1"/>
      <p:bldP spid="401422" grpId="0" animBg="1"/>
      <p:bldP spid="40143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6" name="Rectangle 4"/>
          <p:cNvSpPr>
            <a:spLocks noChangeArrowheads="1"/>
          </p:cNvSpPr>
          <p:nvPr/>
        </p:nvSpPr>
        <p:spPr bwMode="auto">
          <a:xfrm>
            <a:off x="0" y="2501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02437" name="Object 5"/>
          <p:cNvGraphicFramePr>
            <a:graphicFrameLocks noChangeAspect="1"/>
          </p:cNvGraphicFramePr>
          <p:nvPr/>
        </p:nvGraphicFramePr>
        <p:xfrm>
          <a:off x="4716463" y="2640013"/>
          <a:ext cx="318135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公式" r:id="rId3" imgW="1193760" imgH="190440" progId="Equation.3">
                  <p:embed/>
                </p:oleObj>
              </mc:Choice>
              <mc:Fallback>
                <p:oleObj name="公式" r:id="rId3" imgW="1193760" imgH="190440" progId="Equation.3">
                  <p:embed/>
                  <p:pic>
                    <p:nvPicPr>
                      <p:cNvPr id="40243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2640013"/>
                        <a:ext cx="3181350" cy="51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2438" name="Object 6"/>
          <p:cNvGraphicFramePr>
            <a:graphicFrameLocks noChangeAspect="1"/>
          </p:cNvGraphicFramePr>
          <p:nvPr/>
        </p:nvGraphicFramePr>
        <p:xfrm>
          <a:off x="1187450" y="2276475"/>
          <a:ext cx="1512888" cy="270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图片" r:id="rId5" imgW="838080" imgH="1190520" progId="Word.Picture.8">
                  <p:embed/>
                </p:oleObj>
              </mc:Choice>
              <mc:Fallback>
                <p:oleObj name="图片" r:id="rId5" imgW="838080" imgH="1190520" progId="Word.Picture.8">
                  <p:embed/>
                  <p:pic>
                    <p:nvPicPr>
                      <p:cNvPr id="40243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2276475"/>
                        <a:ext cx="1512888" cy="2705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2439" name="Object 7"/>
          <p:cNvGraphicFramePr>
            <a:graphicFrameLocks noChangeAspect="1"/>
          </p:cNvGraphicFramePr>
          <p:nvPr/>
        </p:nvGraphicFramePr>
        <p:xfrm>
          <a:off x="4787900" y="3216275"/>
          <a:ext cx="26670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公式" r:id="rId7" imgW="1054080" imgH="253800" progId="Equation.3">
                  <p:embed/>
                </p:oleObj>
              </mc:Choice>
              <mc:Fallback>
                <p:oleObj name="公式" r:id="rId7" imgW="1054080" imgH="253800" progId="Equation.3">
                  <p:embed/>
                  <p:pic>
                    <p:nvPicPr>
                      <p:cNvPr id="40243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3216275"/>
                        <a:ext cx="2667000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2440" name="Group 8"/>
          <p:cNvGrpSpPr>
            <a:grpSpLocks/>
          </p:cNvGrpSpPr>
          <p:nvPr/>
        </p:nvGrpSpPr>
        <p:grpSpPr bwMode="auto">
          <a:xfrm>
            <a:off x="395288" y="476250"/>
            <a:ext cx="5761037" cy="528638"/>
            <a:chOff x="249" y="527"/>
            <a:chExt cx="3629" cy="333"/>
          </a:xfrm>
        </p:grpSpPr>
        <p:graphicFrame>
          <p:nvGraphicFramePr>
            <p:cNvPr id="402441" name="Object 9"/>
            <p:cNvGraphicFramePr>
              <a:graphicFrameLocks noChangeAspect="1"/>
            </p:cNvGraphicFramePr>
            <p:nvPr/>
          </p:nvGraphicFramePr>
          <p:xfrm>
            <a:off x="2517" y="527"/>
            <a:ext cx="1361" cy="3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13" name="公式" r:id="rId9" imgW="787320" imgH="190440" progId="Equation.3">
                    <p:embed/>
                  </p:oleObj>
                </mc:Choice>
                <mc:Fallback>
                  <p:oleObj name="公式" r:id="rId9" imgW="787320" imgH="190440" progId="Equation.3">
                    <p:embed/>
                    <p:pic>
                      <p:nvPicPr>
                        <p:cNvPr id="402441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17" y="527"/>
                          <a:ext cx="1361" cy="33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2442" name="Rectangle 10"/>
            <p:cNvSpPr>
              <a:spLocks noChangeArrowheads="1"/>
            </p:cNvSpPr>
            <p:nvPr/>
          </p:nvSpPr>
          <p:spPr bwMode="auto">
            <a:xfrm>
              <a:off x="249" y="572"/>
              <a:ext cx="29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用一片</a:t>
              </a: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74HC138</a:t>
              </a:r>
              <a:r>
                <a:rPr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实现函数</a:t>
              </a:r>
            </a:p>
          </p:txBody>
        </p:sp>
      </p:grpSp>
      <p:sp>
        <p:nvSpPr>
          <p:cNvPr id="402443" name="Rectangle 11"/>
          <p:cNvSpPr>
            <a:spLocks noChangeArrowheads="1"/>
          </p:cNvSpPr>
          <p:nvPr/>
        </p:nvSpPr>
        <p:spPr bwMode="auto">
          <a:xfrm>
            <a:off x="0" y="1412875"/>
            <a:ext cx="5662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269875"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r>
              <a:rPr kumimoji="0" lang="zh-CN" altLang="en-US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首先将函数式变换为最小项之和的形式</a:t>
            </a:r>
            <a:endParaRPr kumimoji="0" lang="zh-CN" altLang="en-US">
              <a:solidFill>
                <a:srgbClr val="000066"/>
              </a:solidFill>
              <a:latin typeface="Arial" pitchFamily="34" charset="0"/>
              <a:ea typeface="楷体_GB2312" pitchFamily="49" charset="-122"/>
              <a:cs typeface="Times New Roman" pitchFamily="18" charset="0"/>
            </a:endParaRPr>
          </a:p>
        </p:txBody>
      </p:sp>
      <p:sp>
        <p:nvSpPr>
          <p:cNvPr id="402444" name="Rectangle 12"/>
          <p:cNvSpPr>
            <a:spLocks noChangeArrowheads="1"/>
          </p:cNvSpPr>
          <p:nvPr/>
        </p:nvSpPr>
        <p:spPr bwMode="auto">
          <a:xfrm>
            <a:off x="0" y="2492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402445" name="Rectangle 13"/>
          <p:cNvSpPr>
            <a:spLocks noChangeArrowheads="1"/>
          </p:cNvSpPr>
          <p:nvPr/>
        </p:nvSpPr>
        <p:spPr bwMode="auto">
          <a:xfrm>
            <a:off x="0" y="213201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2446" name="Rectangle 14"/>
          <p:cNvSpPr>
            <a:spLocks noChangeArrowheads="1"/>
          </p:cNvSpPr>
          <p:nvPr/>
        </p:nvSpPr>
        <p:spPr bwMode="auto">
          <a:xfrm>
            <a:off x="900113" y="5300663"/>
            <a:ext cx="76676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在译码器的输出端加一个与非门，即可实现给定的组合</a:t>
            </a:r>
          </a:p>
          <a:p>
            <a:pPr algn="l"/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逻辑函数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.</a:t>
            </a:r>
            <a:endParaRPr lang="en-US" altLang="zh-CN" sz="2400">
              <a:solidFill>
                <a:srgbClr val="000066"/>
              </a:solidFill>
              <a:latin typeface="Arial" pitchFamily="34" charset="0"/>
              <a:ea typeface="楷体_GB2312" pitchFamily="49" charset="-122"/>
              <a:cs typeface="Times New Roman" pitchFamily="18" charset="0"/>
            </a:endParaRPr>
          </a:p>
        </p:txBody>
      </p:sp>
      <p:graphicFrame>
        <p:nvGraphicFramePr>
          <p:cNvPr id="402447" name="Object 15"/>
          <p:cNvGraphicFramePr>
            <a:graphicFrameLocks noChangeAspect="1"/>
          </p:cNvGraphicFramePr>
          <p:nvPr/>
        </p:nvGraphicFramePr>
        <p:xfrm>
          <a:off x="-107950" y="2347913"/>
          <a:ext cx="1417638" cy="246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4" name="图片" r:id="rId11" imgW="600120" imgH="1047600" progId="Word.Picture.8">
                  <p:embed/>
                </p:oleObj>
              </mc:Choice>
              <mc:Fallback>
                <p:oleObj name="图片" r:id="rId11" imgW="600120" imgH="1047600" progId="Word.Picture.8">
                  <p:embed/>
                  <p:pic>
                    <p:nvPicPr>
                      <p:cNvPr id="402447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07950" y="2347913"/>
                        <a:ext cx="1417638" cy="2466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2448" name="Object 16"/>
          <p:cNvGraphicFramePr>
            <a:graphicFrameLocks noChangeAspect="1"/>
          </p:cNvGraphicFramePr>
          <p:nvPr/>
        </p:nvGraphicFramePr>
        <p:xfrm>
          <a:off x="2555875" y="2528888"/>
          <a:ext cx="2160588" cy="212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5" name="图片" r:id="rId13" imgW="1095480" imgH="933480" progId="Word.Picture.8">
                  <p:embed/>
                </p:oleObj>
              </mc:Choice>
              <mc:Fallback>
                <p:oleObj name="图片" r:id="rId13" imgW="1095480" imgH="933480" progId="Word.Picture.8">
                  <p:embed/>
                  <p:pic>
                    <p:nvPicPr>
                      <p:cNvPr id="402448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2528888"/>
                        <a:ext cx="2160588" cy="2124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2449" name="Object 17"/>
          <p:cNvGraphicFramePr>
            <a:graphicFrameLocks noChangeAspect="1"/>
          </p:cNvGraphicFramePr>
          <p:nvPr/>
        </p:nvGraphicFramePr>
        <p:xfrm>
          <a:off x="4716463" y="4081463"/>
          <a:ext cx="2570162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" name="公式" r:id="rId15" imgW="1015920" imgH="228600" progId="Equation.3">
                  <p:embed/>
                </p:oleObj>
              </mc:Choice>
              <mc:Fallback>
                <p:oleObj name="公式" r:id="rId15" imgW="1015920" imgH="228600" progId="Equation.3">
                  <p:embed/>
                  <p:pic>
                    <p:nvPicPr>
                      <p:cNvPr id="402449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4081463"/>
                        <a:ext cx="2570162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2450" name="Object 18"/>
          <p:cNvGraphicFramePr>
            <a:graphicFrameLocks noChangeAspect="1"/>
          </p:cNvGraphicFramePr>
          <p:nvPr/>
        </p:nvGraphicFramePr>
        <p:xfrm>
          <a:off x="4371975" y="1992313"/>
          <a:ext cx="477202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7" name="公式" r:id="rId17" imgW="1790640" imgH="190440" progId="Equation.3">
                  <p:embed/>
                </p:oleObj>
              </mc:Choice>
              <mc:Fallback>
                <p:oleObj name="公式" r:id="rId17" imgW="1790640" imgH="190440" progId="Equation.3">
                  <p:embed/>
                  <p:pic>
                    <p:nvPicPr>
                      <p:cNvPr id="40245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1975" y="1992313"/>
                        <a:ext cx="4772025" cy="51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02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02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02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02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2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02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02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02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02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02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2443" grpId="0"/>
      <p:bldP spid="40244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60" name="AutoShape 4"/>
          <p:cNvSpPr>
            <a:spLocks noChangeArrowheads="1"/>
          </p:cNvSpPr>
          <p:nvPr/>
        </p:nvSpPr>
        <p:spPr bwMode="auto">
          <a:xfrm>
            <a:off x="676275" y="4973638"/>
            <a:ext cx="8162925" cy="1306512"/>
          </a:xfrm>
          <a:prstGeom prst="roundRect">
            <a:avLst>
              <a:gd name="adj" fmla="val 16667"/>
            </a:avLst>
          </a:prstGeom>
          <a:solidFill>
            <a:srgbClr val="FFFFCC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  <a:spcBef>
                <a:spcPct val="50000"/>
              </a:spcBef>
            </a:pPr>
            <a:r>
              <a:rPr kumimoji="1" lang="zh-CN" altLang="en-US" sz="2400">
                <a:solidFill>
                  <a:srgbClr val="000066"/>
                </a:solidFill>
                <a:latin typeface="Arial" pitchFamily="34" charset="0"/>
                <a:ea typeface="楷体_GB2312" pitchFamily="49" charset="-122"/>
              </a:rPr>
              <a:t>数据分配器：相当于多输出的单刀多掷开关，是将公共数据线上的数据按需要送到不同的通道上去的逻辑电路。</a:t>
            </a:r>
          </a:p>
        </p:txBody>
      </p:sp>
      <p:sp>
        <p:nvSpPr>
          <p:cNvPr id="403461" name="Rectangle 5"/>
          <p:cNvSpPr>
            <a:spLocks noChangeArrowheads="1"/>
          </p:cNvSpPr>
          <p:nvPr/>
        </p:nvSpPr>
        <p:spPr bwMode="auto">
          <a:xfrm>
            <a:off x="1547813" y="1700213"/>
            <a:ext cx="2635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数据分配器示意图</a:t>
            </a:r>
          </a:p>
        </p:txBody>
      </p:sp>
      <p:grpSp>
        <p:nvGrpSpPr>
          <p:cNvPr id="403462" name="Group 6"/>
          <p:cNvGrpSpPr>
            <a:grpSpLocks/>
          </p:cNvGrpSpPr>
          <p:nvPr/>
        </p:nvGrpSpPr>
        <p:grpSpPr bwMode="auto">
          <a:xfrm>
            <a:off x="1463675" y="2214563"/>
            <a:ext cx="5286375" cy="2798762"/>
            <a:chOff x="1111" y="2183"/>
            <a:chExt cx="2812" cy="1474"/>
          </a:xfrm>
        </p:grpSpPr>
        <p:sp>
          <p:nvSpPr>
            <p:cNvPr id="403463" name="AutoShape 7"/>
            <p:cNvSpPr>
              <a:spLocks noChangeArrowheads="1"/>
            </p:cNvSpPr>
            <p:nvPr/>
          </p:nvSpPr>
          <p:spPr bwMode="auto">
            <a:xfrm>
              <a:off x="1360" y="2183"/>
              <a:ext cx="2563" cy="1474"/>
            </a:xfrm>
            <a:prstGeom prst="roundRect">
              <a:avLst>
                <a:gd name="adj" fmla="val 16667"/>
              </a:avLst>
            </a:prstGeom>
            <a:solidFill>
              <a:schemeClr val="bg1">
                <a:alpha val="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03464" name="Object 8"/>
            <p:cNvGraphicFramePr>
              <a:graphicFrameLocks noChangeAspect="1"/>
            </p:cNvGraphicFramePr>
            <p:nvPr/>
          </p:nvGraphicFramePr>
          <p:xfrm>
            <a:off x="1111" y="2205"/>
            <a:ext cx="2699" cy="14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34" name="图片" r:id="rId3" imgW="2857500" imgH="1527048" progId="Word.Picture.8">
                    <p:embed/>
                  </p:oleObj>
                </mc:Choice>
                <mc:Fallback>
                  <p:oleObj name="图片" r:id="rId3" imgW="2857500" imgH="1527048" progId="Word.Picture.8">
                    <p:embed/>
                    <p:pic>
                      <p:nvPicPr>
                        <p:cNvPr id="403464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11" y="2205"/>
                          <a:ext cx="2699" cy="14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>
                                  <a:alpha val="0"/>
                                </a:srgbClr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03465" name="Rectangle 9"/>
          <p:cNvSpPr>
            <a:spLocks noChangeArrowheads="1"/>
          </p:cNvSpPr>
          <p:nvPr/>
        </p:nvSpPr>
        <p:spPr bwMode="auto">
          <a:xfrm>
            <a:off x="1042988" y="474197"/>
            <a:ext cx="477566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kumimoji="1" lang="en-US" altLang="zh-CN" sz="2800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3.</a:t>
            </a:r>
            <a:r>
              <a:rPr kumimoji="1" lang="zh-CN" altLang="en-US" sz="2800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用</a:t>
            </a:r>
            <a:r>
              <a:rPr kumimoji="1" lang="en-US" altLang="zh-CN" sz="2800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74HC138</a:t>
            </a:r>
            <a:r>
              <a:rPr kumimoji="1" lang="zh-CN" altLang="en-US" sz="2800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组成</a:t>
            </a:r>
            <a:r>
              <a:rPr lang="zh-CN" altLang="en-US" sz="2800" dirty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数据分配器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03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3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03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3460" grpId="0" animBg="1" autoUpdateAnimBg="0"/>
      <p:bldP spid="403461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4" name="Rectangle 4"/>
          <p:cNvSpPr>
            <a:spLocks noChangeArrowheads="1"/>
          </p:cNvSpPr>
          <p:nvPr/>
        </p:nvSpPr>
        <p:spPr bwMode="auto">
          <a:xfrm>
            <a:off x="827088" y="476250"/>
            <a:ext cx="370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用译码器实现数据分配器</a:t>
            </a:r>
            <a:r>
              <a:rPr lang="zh-CN" altLang="en-US" sz="2400"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grpSp>
        <p:nvGrpSpPr>
          <p:cNvPr id="404495" name="Group 15"/>
          <p:cNvGrpSpPr>
            <a:grpSpLocks/>
          </p:cNvGrpSpPr>
          <p:nvPr/>
        </p:nvGrpSpPr>
        <p:grpSpPr bwMode="auto">
          <a:xfrm>
            <a:off x="6192838" y="3662363"/>
            <a:ext cx="971550" cy="419100"/>
            <a:chOff x="13965" y="10230"/>
            <a:chExt cx="1260" cy="432"/>
          </a:xfrm>
        </p:grpSpPr>
        <p:sp>
          <p:nvSpPr>
            <p:cNvPr id="404496" name="Line 16"/>
            <p:cNvSpPr>
              <a:spLocks noChangeShapeType="1"/>
            </p:cNvSpPr>
            <p:nvPr/>
          </p:nvSpPr>
          <p:spPr bwMode="auto">
            <a:xfrm flipV="1">
              <a:off x="13965" y="10240"/>
              <a:ext cx="198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4497" name="Line 17"/>
            <p:cNvSpPr>
              <a:spLocks noChangeShapeType="1"/>
            </p:cNvSpPr>
            <p:nvPr/>
          </p:nvSpPr>
          <p:spPr bwMode="auto">
            <a:xfrm rot="5400000" flipV="1">
              <a:off x="13957" y="10446"/>
              <a:ext cx="432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4498" name="Line 18"/>
            <p:cNvSpPr>
              <a:spLocks noChangeShapeType="1"/>
            </p:cNvSpPr>
            <p:nvPr/>
          </p:nvSpPr>
          <p:spPr bwMode="auto">
            <a:xfrm flipH="1" flipV="1">
              <a:off x="14387" y="10240"/>
              <a:ext cx="189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4499" name="Line 19"/>
            <p:cNvSpPr>
              <a:spLocks noChangeShapeType="1"/>
            </p:cNvSpPr>
            <p:nvPr/>
          </p:nvSpPr>
          <p:spPr bwMode="auto">
            <a:xfrm rot="-5400000" flipH="1" flipV="1">
              <a:off x="14162" y="10446"/>
              <a:ext cx="432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4500" name="Line 20"/>
            <p:cNvSpPr>
              <a:spLocks noChangeShapeType="1"/>
            </p:cNvSpPr>
            <p:nvPr/>
          </p:nvSpPr>
          <p:spPr bwMode="auto">
            <a:xfrm flipH="1" flipV="1">
              <a:off x="14170" y="10652"/>
              <a:ext cx="207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4501" name="Line 21"/>
            <p:cNvSpPr>
              <a:spLocks noChangeShapeType="1"/>
            </p:cNvSpPr>
            <p:nvPr/>
          </p:nvSpPr>
          <p:spPr bwMode="auto">
            <a:xfrm rot="5400000" flipV="1">
              <a:off x="14361" y="10446"/>
              <a:ext cx="432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4502" name="Line 22"/>
            <p:cNvSpPr>
              <a:spLocks noChangeShapeType="1"/>
            </p:cNvSpPr>
            <p:nvPr/>
          </p:nvSpPr>
          <p:spPr bwMode="auto">
            <a:xfrm rot="-5400000" flipH="1" flipV="1">
              <a:off x="14818" y="10446"/>
              <a:ext cx="432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4503" name="Line 23"/>
            <p:cNvSpPr>
              <a:spLocks noChangeShapeType="1"/>
            </p:cNvSpPr>
            <p:nvPr/>
          </p:nvSpPr>
          <p:spPr bwMode="auto">
            <a:xfrm flipH="1" flipV="1">
              <a:off x="14575" y="10652"/>
              <a:ext cx="466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4504" name="Line 24"/>
            <p:cNvSpPr>
              <a:spLocks noChangeShapeType="1"/>
            </p:cNvSpPr>
            <p:nvPr/>
          </p:nvSpPr>
          <p:spPr bwMode="auto">
            <a:xfrm flipH="1" flipV="1">
              <a:off x="15037" y="10240"/>
              <a:ext cx="188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04515" name="Group 35"/>
          <p:cNvGrpSpPr>
            <a:grpSpLocks/>
          </p:cNvGrpSpPr>
          <p:nvPr/>
        </p:nvGrpSpPr>
        <p:grpSpPr bwMode="auto">
          <a:xfrm>
            <a:off x="1258888" y="3578225"/>
            <a:ext cx="1160462" cy="419100"/>
            <a:chOff x="13965" y="10230"/>
            <a:chExt cx="1260" cy="432"/>
          </a:xfrm>
        </p:grpSpPr>
        <p:sp>
          <p:nvSpPr>
            <p:cNvPr id="404516" name="Line 36"/>
            <p:cNvSpPr>
              <a:spLocks noChangeShapeType="1"/>
            </p:cNvSpPr>
            <p:nvPr/>
          </p:nvSpPr>
          <p:spPr bwMode="auto">
            <a:xfrm flipV="1">
              <a:off x="13965" y="10240"/>
              <a:ext cx="198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4517" name="Line 37"/>
            <p:cNvSpPr>
              <a:spLocks noChangeShapeType="1"/>
            </p:cNvSpPr>
            <p:nvPr/>
          </p:nvSpPr>
          <p:spPr bwMode="auto">
            <a:xfrm rot="5400000" flipV="1">
              <a:off x="13957" y="10446"/>
              <a:ext cx="432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4518" name="Line 38"/>
            <p:cNvSpPr>
              <a:spLocks noChangeShapeType="1"/>
            </p:cNvSpPr>
            <p:nvPr/>
          </p:nvSpPr>
          <p:spPr bwMode="auto">
            <a:xfrm flipH="1" flipV="1">
              <a:off x="14387" y="10240"/>
              <a:ext cx="189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4519" name="Line 39"/>
            <p:cNvSpPr>
              <a:spLocks noChangeShapeType="1"/>
            </p:cNvSpPr>
            <p:nvPr/>
          </p:nvSpPr>
          <p:spPr bwMode="auto">
            <a:xfrm rot="-5400000" flipH="1" flipV="1">
              <a:off x="14162" y="10446"/>
              <a:ext cx="432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4520" name="Line 40"/>
            <p:cNvSpPr>
              <a:spLocks noChangeShapeType="1"/>
            </p:cNvSpPr>
            <p:nvPr/>
          </p:nvSpPr>
          <p:spPr bwMode="auto">
            <a:xfrm flipH="1" flipV="1">
              <a:off x="14170" y="10652"/>
              <a:ext cx="207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4521" name="Line 41"/>
            <p:cNvSpPr>
              <a:spLocks noChangeShapeType="1"/>
            </p:cNvSpPr>
            <p:nvPr/>
          </p:nvSpPr>
          <p:spPr bwMode="auto">
            <a:xfrm rot="5400000" flipV="1">
              <a:off x="14361" y="10446"/>
              <a:ext cx="432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4522" name="Line 42"/>
            <p:cNvSpPr>
              <a:spLocks noChangeShapeType="1"/>
            </p:cNvSpPr>
            <p:nvPr/>
          </p:nvSpPr>
          <p:spPr bwMode="auto">
            <a:xfrm rot="-5400000" flipH="1" flipV="1">
              <a:off x="14818" y="10446"/>
              <a:ext cx="432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4523" name="Line 43"/>
            <p:cNvSpPr>
              <a:spLocks noChangeShapeType="1"/>
            </p:cNvSpPr>
            <p:nvPr/>
          </p:nvSpPr>
          <p:spPr bwMode="auto">
            <a:xfrm flipH="1" flipV="1">
              <a:off x="14575" y="10652"/>
              <a:ext cx="466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4524" name="Line 44"/>
            <p:cNvSpPr>
              <a:spLocks noChangeShapeType="1"/>
            </p:cNvSpPr>
            <p:nvPr/>
          </p:nvSpPr>
          <p:spPr bwMode="auto">
            <a:xfrm flipH="1" flipV="1">
              <a:off x="15037" y="10240"/>
              <a:ext cx="188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aphicFrame>
        <p:nvGraphicFramePr>
          <p:cNvPr id="404525" name="Object 45"/>
          <p:cNvGraphicFramePr>
            <a:graphicFrameLocks noChangeAspect="1"/>
          </p:cNvGraphicFramePr>
          <p:nvPr/>
        </p:nvGraphicFramePr>
        <p:xfrm>
          <a:off x="2393950" y="2749550"/>
          <a:ext cx="3856038" cy="334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图片" r:id="rId3" imgW="1695600" imgH="1228680" progId="Word.Picture.8">
                  <p:embed/>
                </p:oleObj>
              </mc:Choice>
              <mc:Fallback>
                <p:oleObj name="图片" r:id="rId3" imgW="1695600" imgH="1228680" progId="Word.Picture.8">
                  <p:embed/>
                  <p:pic>
                    <p:nvPicPr>
                      <p:cNvPr id="404525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3950" y="2749550"/>
                        <a:ext cx="3856038" cy="3343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4526" name="Rectangle 46"/>
          <p:cNvSpPr>
            <a:spLocks noChangeArrowheads="1"/>
          </p:cNvSpPr>
          <p:nvPr/>
        </p:nvSpPr>
        <p:spPr bwMode="auto">
          <a:xfrm>
            <a:off x="3203575" y="4487863"/>
            <a:ext cx="33655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0</a:t>
            </a:r>
          </a:p>
          <a:p>
            <a:pPr algn="l"/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1</a:t>
            </a:r>
          </a:p>
          <a:p>
            <a:pPr algn="l"/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0</a:t>
            </a:r>
          </a:p>
        </p:txBody>
      </p:sp>
      <p:graphicFrame>
        <p:nvGraphicFramePr>
          <p:cNvPr id="404529" name="Object 49"/>
          <p:cNvGraphicFramePr>
            <a:graphicFrameLocks noChangeAspect="1"/>
          </p:cNvGraphicFramePr>
          <p:nvPr/>
        </p:nvGraphicFramePr>
        <p:xfrm>
          <a:off x="4754563" y="3884613"/>
          <a:ext cx="1397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公式" r:id="rId5" imgW="139680" imgH="164880" progId="Equation.3">
                  <p:embed/>
                </p:oleObj>
              </mc:Choice>
              <mc:Fallback>
                <p:oleObj name="公式" r:id="rId5" imgW="139680" imgH="164880" progId="Equation.3">
                  <p:embed/>
                  <p:pic>
                    <p:nvPicPr>
                      <p:cNvPr id="404529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4563" y="3884613"/>
                        <a:ext cx="1397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4530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9198741"/>
              </p:ext>
            </p:extLst>
          </p:nvPr>
        </p:nvGraphicFramePr>
        <p:xfrm>
          <a:off x="703263" y="1924050"/>
          <a:ext cx="3081337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0" name="公式" r:id="rId7" imgW="1117440" imgH="266400" progId="Equation.3">
                  <p:embed/>
                </p:oleObj>
              </mc:Choice>
              <mc:Fallback>
                <p:oleObj name="公式" r:id="rId7" imgW="1117440" imgH="266400" progId="Equation.3">
                  <p:embed/>
                  <p:pic>
                    <p:nvPicPr>
                      <p:cNvPr id="40453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263" y="1924050"/>
                        <a:ext cx="3081337" cy="733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4531" name="Group 51"/>
          <p:cNvGrpSpPr>
            <a:grpSpLocks/>
          </p:cNvGrpSpPr>
          <p:nvPr/>
        </p:nvGrpSpPr>
        <p:grpSpPr bwMode="auto">
          <a:xfrm>
            <a:off x="4139952" y="1959695"/>
            <a:ext cx="3767137" cy="519113"/>
            <a:chOff x="2699" y="1253"/>
            <a:chExt cx="2373" cy="327"/>
          </a:xfrm>
        </p:grpSpPr>
        <p:sp>
          <p:nvSpPr>
            <p:cNvPr id="404532" name="Rectangle 52"/>
            <p:cNvSpPr>
              <a:spLocks noChangeArrowheads="1"/>
            </p:cNvSpPr>
            <p:nvPr/>
          </p:nvSpPr>
          <p:spPr bwMode="auto">
            <a:xfrm>
              <a:off x="2699" y="1253"/>
              <a:ext cx="237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800" dirty="0">
                  <a:solidFill>
                    <a:srgbClr val="000099"/>
                  </a:solidFill>
                  <a:latin typeface="楷体_GB2312" pitchFamily="49" charset="-122"/>
                  <a:ea typeface="楷体_GB2312" pitchFamily="49" charset="-122"/>
                </a:rPr>
                <a:t>当</a:t>
              </a:r>
              <a:r>
                <a:rPr lang="en-US" altLang="zh-CN" sz="2800" i="1" dirty="0">
                  <a:solidFill>
                    <a:srgbClr val="000099"/>
                  </a:solidFill>
                  <a:latin typeface="Times New Roman" pitchFamily="18" charset="0"/>
                  <a:ea typeface="楷体_GB2312" pitchFamily="49" charset="-122"/>
                </a:rPr>
                <a:t>ABC </a:t>
              </a:r>
              <a:r>
                <a:rPr lang="en-US" altLang="zh-CN" sz="2800" dirty="0">
                  <a:solidFill>
                    <a:srgbClr val="000099"/>
                  </a:solidFill>
                  <a:latin typeface="Times New Roman" pitchFamily="18" charset="0"/>
                  <a:ea typeface="楷体_GB2312" pitchFamily="49" charset="-122"/>
                </a:rPr>
                <a:t>= 010 </a:t>
              </a:r>
              <a:r>
                <a:rPr lang="zh-CN" altLang="en-US" sz="2800" dirty="0">
                  <a:solidFill>
                    <a:srgbClr val="000099"/>
                  </a:solidFill>
                  <a:latin typeface="Times New Roman" pitchFamily="18" charset="0"/>
                  <a:ea typeface="楷体_GB2312" pitchFamily="49" charset="-122"/>
                </a:rPr>
                <a:t>时，</a:t>
              </a:r>
              <a:r>
                <a:rPr lang="en-US" altLang="zh-CN" sz="2800" i="1" dirty="0">
                  <a:solidFill>
                    <a:srgbClr val="000099"/>
                  </a:solidFill>
                  <a:latin typeface="Times New Roman" pitchFamily="18" charset="0"/>
                  <a:ea typeface="楷体_GB2312" pitchFamily="49" charset="-122"/>
                </a:rPr>
                <a:t>Y</a:t>
              </a:r>
              <a:r>
                <a:rPr lang="en-US" altLang="zh-CN" sz="2800" baseline="-25000" dirty="0">
                  <a:solidFill>
                    <a:srgbClr val="000099"/>
                  </a:solidFill>
                  <a:latin typeface="Times New Roman" pitchFamily="18" charset="0"/>
                  <a:ea typeface="楷体_GB2312" pitchFamily="49" charset="-122"/>
                </a:rPr>
                <a:t>2</a:t>
              </a:r>
              <a:r>
                <a:rPr lang="en-US" altLang="zh-CN" sz="2800" dirty="0">
                  <a:solidFill>
                    <a:srgbClr val="000099"/>
                  </a:solidFill>
                  <a:latin typeface="Times New Roman" pitchFamily="18" charset="0"/>
                  <a:ea typeface="楷体_GB2312" pitchFamily="49" charset="-122"/>
                </a:rPr>
                <a:t>=</a:t>
              </a:r>
              <a:r>
                <a:rPr lang="en-US" altLang="zh-CN" sz="2800" i="1" dirty="0">
                  <a:solidFill>
                    <a:srgbClr val="000099"/>
                  </a:solidFill>
                  <a:latin typeface="Times New Roman" pitchFamily="18" charset="0"/>
                  <a:ea typeface="楷体_GB2312" pitchFamily="49" charset="-122"/>
                </a:rPr>
                <a:t>D</a:t>
              </a:r>
            </a:p>
          </p:txBody>
        </p:sp>
        <p:sp>
          <p:nvSpPr>
            <p:cNvPr id="404533" name="Line 53"/>
            <p:cNvSpPr>
              <a:spLocks noChangeShapeType="1"/>
            </p:cNvSpPr>
            <p:nvPr/>
          </p:nvSpPr>
          <p:spPr bwMode="auto">
            <a:xfrm>
              <a:off x="4513" y="1298"/>
              <a:ext cx="181" cy="0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04534" name="Rectangle 54"/>
          <p:cNvSpPr>
            <a:spLocks noChangeArrowheads="1"/>
          </p:cNvSpPr>
          <p:nvPr/>
        </p:nvSpPr>
        <p:spPr bwMode="auto">
          <a:xfrm>
            <a:off x="2843213" y="4559300"/>
            <a:ext cx="38735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C</a:t>
            </a:r>
          </a:p>
          <a:p>
            <a:pPr algn="l"/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B</a:t>
            </a:r>
          </a:p>
          <a:p>
            <a:pPr algn="l"/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A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6825640"/>
              </p:ext>
            </p:extLst>
          </p:nvPr>
        </p:nvGraphicFramePr>
        <p:xfrm>
          <a:off x="827088" y="1192201"/>
          <a:ext cx="35306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1" name="公式" r:id="rId9" imgW="1307880" imgH="279360" progId="Equation.3">
                  <p:embed/>
                </p:oleObj>
              </mc:Choice>
              <mc:Fallback>
                <p:oleObj name="公式" r:id="rId9" imgW="1307880" imgH="279360" progId="Equation.3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192201"/>
                        <a:ext cx="3530600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80" name="Rectangle 4"/>
          <p:cNvSpPr>
            <a:spLocks noChangeArrowheads="1"/>
          </p:cNvSpPr>
          <p:nvPr/>
        </p:nvSpPr>
        <p:spPr bwMode="auto">
          <a:xfrm>
            <a:off x="250825" y="1412875"/>
            <a:ext cx="8893175" cy="49688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8581" name="Rectangle 5"/>
          <p:cNvSpPr>
            <a:spLocks noChangeArrowheads="1"/>
          </p:cNvSpPr>
          <p:nvPr/>
        </p:nvSpPr>
        <p:spPr bwMode="auto">
          <a:xfrm>
            <a:off x="4056063" y="2870200"/>
            <a:ext cx="377825" cy="36036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8582" name="Rectangle 6"/>
          <p:cNvSpPr>
            <a:spLocks noChangeArrowheads="1"/>
          </p:cNvSpPr>
          <p:nvPr/>
        </p:nvSpPr>
        <p:spPr bwMode="auto">
          <a:xfrm>
            <a:off x="4597400" y="3265488"/>
            <a:ext cx="377825" cy="36036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8583" name="Rectangle 7"/>
          <p:cNvSpPr>
            <a:spLocks noChangeArrowheads="1"/>
          </p:cNvSpPr>
          <p:nvPr/>
        </p:nvSpPr>
        <p:spPr bwMode="auto">
          <a:xfrm>
            <a:off x="5208588" y="3662363"/>
            <a:ext cx="377825" cy="36036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8584" name="Rectangle 8"/>
          <p:cNvSpPr>
            <a:spLocks noChangeArrowheads="1"/>
          </p:cNvSpPr>
          <p:nvPr/>
        </p:nvSpPr>
        <p:spPr bwMode="auto">
          <a:xfrm>
            <a:off x="5784850" y="4057650"/>
            <a:ext cx="377825" cy="36036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8585" name="Rectangle 9"/>
          <p:cNvSpPr>
            <a:spLocks noChangeArrowheads="1"/>
          </p:cNvSpPr>
          <p:nvPr/>
        </p:nvSpPr>
        <p:spPr bwMode="auto">
          <a:xfrm>
            <a:off x="6324600" y="4454525"/>
            <a:ext cx="377825" cy="36036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8586" name="Rectangle 10"/>
          <p:cNvSpPr>
            <a:spLocks noChangeArrowheads="1"/>
          </p:cNvSpPr>
          <p:nvPr/>
        </p:nvSpPr>
        <p:spPr bwMode="auto">
          <a:xfrm>
            <a:off x="6858000" y="4851400"/>
            <a:ext cx="334963" cy="36036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8587" name="Rectangle 11"/>
          <p:cNvSpPr>
            <a:spLocks noChangeArrowheads="1"/>
          </p:cNvSpPr>
          <p:nvPr/>
        </p:nvSpPr>
        <p:spPr bwMode="auto">
          <a:xfrm>
            <a:off x="7358063" y="5253038"/>
            <a:ext cx="414337" cy="36036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8588" name="Rectangle 12"/>
          <p:cNvSpPr>
            <a:spLocks noChangeArrowheads="1"/>
          </p:cNvSpPr>
          <p:nvPr/>
        </p:nvSpPr>
        <p:spPr bwMode="auto">
          <a:xfrm>
            <a:off x="7961313" y="5603875"/>
            <a:ext cx="414337" cy="36036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8589" name="Rectangle 13"/>
          <p:cNvSpPr>
            <a:spLocks noChangeArrowheads="1"/>
          </p:cNvSpPr>
          <p:nvPr/>
        </p:nvSpPr>
        <p:spPr bwMode="auto">
          <a:xfrm>
            <a:off x="8501063" y="6000750"/>
            <a:ext cx="414337" cy="36036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8591" name="Line 15"/>
          <p:cNvSpPr>
            <a:spLocks noChangeShapeType="1"/>
          </p:cNvSpPr>
          <p:nvPr/>
        </p:nvSpPr>
        <p:spPr bwMode="auto">
          <a:xfrm>
            <a:off x="228600" y="2357438"/>
            <a:ext cx="87725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8592" name="Line 16"/>
          <p:cNvSpPr>
            <a:spLocks noChangeShapeType="1"/>
          </p:cNvSpPr>
          <p:nvPr/>
        </p:nvSpPr>
        <p:spPr bwMode="auto">
          <a:xfrm>
            <a:off x="1143000" y="1422400"/>
            <a:ext cx="0" cy="4968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8593" name="Line 17"/>
          <p:cNvSpPr>
            <a:spLocks noChangeShapeType="1"/>
          </p:cNvSpPr>
          <p:nvPr/>
        </p:nvSpPr>
        <p:spPr bwMode="auto">
          <a:xfrm>
            <a:off x="3429000" y="1384300"/>
            <a:ext cx="0" cy="4991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8594" name="Line 18"/>
          <p:cNvSpPr>
            <a:spLocks noChangeShapeType="1"/>
          </p:cNvSpPr>
          <p:nvPr/>
        </p:nvSpPr>
        <p:spPr bwMode="auto">
          <a:xfrm>
            <a:off x="1143000" y="1889125"/>
            <a:ext cx="78581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8595" name="Rectangle 19"/>
          <p:cNvSpPr>
            <a:spLocks noChangeArrowheads="1"/>
          </p:cNvSpPr>
          <p:nvPr/>
        </p:nvSpPr>
        <p:spPr bwMode="auto">
          <a:xfrm>
            <a:off x="3429000" y="2413000"/>
            <a:ext cx="468313" cy="36036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408596" name="Group 20"/>
          <p:cNvGraphicFramePr>
            <a:graphicFrameLocks noGrp="1"/>
          </p:cNvGraphicFramePr>
          <p:nvPr/>
        </p:nvGraphicFramePr>
        <p:xfrm>
          <a:off x="228600" y="1422400"/>
          <a:ext cx="8772525" cy="4990465"/>
        </p:xfrm>
        <a:graphic>
          <a:graphicData uri="http://schemas.openxmlformats.org/drawingml/2006/table">
            <a:tbl>
              <a:tblPr/>
              <a:tblGrid>
                <a:gridCol w="9445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03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03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038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5721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038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23850">
                <a:tc rowSpan="2"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十进</a:t>
                      </a: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制数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BCD</a:t>
                      </a: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输入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10"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输     出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182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Y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Y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Y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Y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Y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4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Y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5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Y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6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Y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7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Y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8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Y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9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013"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013"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013"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013"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013"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4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013"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5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013"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6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013"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7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2588"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8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2588"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9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08768" name="Rectangle 192"/>
          <p:cNvSpPr>
            <a:spLocks noChangeArrowheads="1"/>
          </p:cNvSpPr>
          <p:nvPr/>
        </p:nvSpPr>
        <p:spPr bwMode="auto">
          <a:xfrm>
            <a:off x="323850" y="1490663"/>
            <a:ext cx="8610600" cy="8223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对于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BCD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代码以外的伪码（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1010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～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1111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这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6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个代码）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Y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0 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～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Y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9 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均为高电平。 </a:t>
            </a:r>
          </a:p>
        </p:txBody>
      </p:sp>
      <p:sp>
        <p:nvSpPr>
          <p:cNvPr id="408769" name="Rectangle 193"/>
          <p:cNvSpPr>
            <a:spLocks noChangeArrowheads="1"/>
          </p:cNvSpPr>
          <p:nvPr/>
        </p:nvSpPr>
        <p:spPr bwMode="auto">
          <a:xfrm>
            <a:off x="611188" y="547688"/>
            <a:ext cx="45481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（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2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） 二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–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十进制译码器的真值表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8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08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08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08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0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08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408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408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408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408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408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8581" grpId="0" animBg="1"/>
      <p:bldP spid="408582" grpId="0" animBg="1"/>
      <p:bldP spid="408583" grpId="0" animBg="1"/>
      <p:bldP spid="408584" grpId="0" animBg="1"/>
      <p:bldP spid="408585" grpId="0" animBg="1"/>
      <p:bldP spid="408586" grpId="0" animBg="1"/>
      <p:bldP spid="408587" grpId="0" animBg="1"/>
      <p:bldP spid="408588" grpId="0" animBg="1"/>
      <p:bldP spid="408589" grpId="0" animBg="1"/>
      <p:bldP spid="408595" grpId="0" animBg="1"/>
      <p:bldP spid="40876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6" name="Rectangle 4"/>
          <p:cNvSpPr>
            <a:spLocks noChangeArrowheads="1"/>
          </p:cNvSpPr>
          <p:nvPr/>
        </p:nvSpPr>
        <p:spPr bwMode="auto">
          <a:xfrm>
            <a:off x="1066800" y="457200"/>
            <a:ext cx="7793038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zh-CN" altLang="en-US" sz="24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二</a:t>
            </a:r>
            <a:r>
              <a:rPr lang="en-US" altLang="zh-CN" sz="24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–</a:t>
            </a:r>
            <a:r>
              <a:rPr lang="zh-CN" altLang="en-US" sz="24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十进制译码器</a:t>
            </a:r>
          </a:p>
        </p:txBody>
      </p:sp>
      <p:sp>
        <p:nvSpPr>
          <p:cNvPr id="407563" name="Rectangle 11"/>
          <p:cNvSpPr>
            <a:spLocks noChangeArrowheads="1"/>
          </p:cNvSpPr>
          <p:nvPr/>
        </p:nvSpPr>
        <p:spPr bwMode="auto">
          <a:xfrm>
            <a:off x="755650" y="1412875"/>
            <a:ext cx="7856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功能：将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8421BCD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码译成为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10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个状态输出。 </a:t>
            </a:r>
          </a:p>
        </p:txBody>
      </p:sp>
      <p:sp>
        <p:nvSpPr>
          <p:cNvPr id="407567" name="Rectangle 15"/>
          <p:cNvSpPr>
            <a:spLocks noChangeArrowheads="1"/>
          </p:cNvSpPr>
          <p:nvPr/>
        </p:nvSpPr>
        <p:spPr bwMode="auto">
          <a:xfrm>
            <a:off x="0" y="2352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07566" name="Object 14"/>
          <p:cNvGraphicFramePr>
            <a:graphicFrameLocks noChangeAspect="1"/>
          </p:cNvGraphicFramePr>
          <p:nvPr/>
        </p:nvGraphicFramePr>
        <p:xfrm>
          <a:off x="1116013" y="2060575"/>
          <a:ext cx="5795962" cy="423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图片" r:id="rId3" imgW="2948559" imgH="2117589" progId="Word.Picture.8">
                  <p:embed/>
                </p:oleObj>
              </mc:Choice>
              <mc:Fallback>
                <p:oleObj name="图片" r:id="rId3" imgW="2948559" imgH="2117589" progId="Word.Picture.8">
                  <p:embed/>
                  <p:pic>
                    <p:nvPicPr>
                      <p:cNvPr id="407566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360"/>
                      <a:stretch>
                        <a:fillRect/>
                      </a:stretch>
                    </p:blipFill>
                    <p:spPr bwMode="auto">
                      <a:xfrm>
                        <a:off x="1116013" y="2060575"/>
                        <a:ext cx="5795962" cy="42386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hlink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4" name="Rectangle 4"/>
          <p:cNvSpPr>
            <a:spLocks noChangeArrowheads="1"/>
          </p:cNvSpPr>
          <p:nvPr/>
        </p:nvSpPr>
        <p:spPr bwMode="auto">
          <a:xfrm>
            <a:off x="0" y="1212850"/>
            <a:ext cx="9144000" cy="5024438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409605" name="Group 5"/>
          <p:cNvGrpSpPr>
            <a:grpSpLocks/>
          </p:cNvGrpSpPr>
          <p:nvPr/>
        </p:nvGrpSpPr>
        <p:grpSpPr bwMode="auto">
          <a:xfrm>
            <a:off x="0" y="1212850"/>
            <a:ext cx="8424863" cy="3887788"/>
            <a:chOff x="249" y="867"/>
            <a:chExt cx="5398" cy="2064"/>
          </a:xfrm>
        </p:grpSpPr>
        <p:pic>
          <p:nvPicPr>
            <p:cNvPr id="409606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" y="867"/>
              <a:ext cx="5398" cy="17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607" name="Rectangle 7"/>
            <p:cNvSpPr>
              <a:spLocks noChangeArrowheads="1"/>
            </p:cNvSpPr>
            <p:nvPr/>
          </p:nvSpPr>
          <p:spPr bwMode="auto">
            <a:xfrm>
              <a:off x="2018" y="913"/>
              <a:ext cx="3334" cy="20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409608" name="Rectangle 8"/>
          <p:cNvSpPr>
            <a:spLocks noChangeArrowheads="1"/>
          </p:cNvSpPr>
          <p:nvPr/>
        </p:nvSpPr>
        <p:spPr bwMode="auto">
          <a:xfrm>
            <a:off x="-180975" y="1647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09609" name="Object 9"/>
          <p:cNvGraphicFramePr>
            <a:graphicFrameLocks noChangeAspect="1"/>
          </p:cNvGraphicFramePr>
          <p:nvPr/>
        </p:nvGraphicFramePr>
        <p:xfrm>
          <a:off x="2484438" y="1490663"/>
          <a:ext cx="4176712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r:id="rId4" imgW="5304762" imgH="3580952" progId="MSPhotoEd.3">
                  <p:embed/>
                </p:oleObj>
              </mc:Choice>
              <mc:Fallback>
                <p:oleObj r:id="rId4" imgW="5304762" imgH="3580952" progId="MSPhotoEd.3">
                  <p:embed/>
                  <p:pic>
                    <p:nvPicPr>
                      <p:cNvPr id="40960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1490663"/>
                        <a:ext cx="4176712" cy="281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10" name="Object 10"/>
          <p:cNvGraphicFramePr>
            <a:graphicFrameLocks noChangeAspect="1"/>
          </p:cNvGraphicFramePr>
          <p:nvPr/>
        </p:nvGraphicFramePr>
        <p:xfrm>
          <a:off x="6443663" y="1573213"/>
          <a:ext cx="2232025" cy="2713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r:id="rId6" imgW="3371429" imgH="3476190" progId="MSPhotoEd.3">
                  <p:embed/>
                </p:oleObj>
              </mc:Choice>
              <mc:Fallback>
                <p:oleObj r:id="rId6" imgW="3371429" imgH="3476190" progId="MSPhotoEd.3">
                  <p:embed/>
                  <p:pic>
                    <p:nvPicPr>
                      <p:cNvPr id="40961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3663" y="1573213"/>
                        <a:ext cx="2232025" cy="2713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11" name="Rectangle 11"/>
          <p:cNvSpPr>
            <a:spLocks noChangeArrowheads="1"/>
          </p:cNvSpPr>
          <p:nvPr/>
        </p:nvSpPr>
        <p:spPr bwMode="auto">
          <a:xfrm>
            <a:off x="1042988" y="571500"/>
            <a:ext cx="28622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（</a:t>
            </a:r>
            <a:r>
              <a:rPr lang="en-US" altLang="zh-CN" sz="28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3</a:t>
            </a: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  <a:ea typeface="楷体_GB2312" pitchFamily="49" charset="-122"/>
              </a:rPr>
              <a:t>）</a:t>
            </a:r>
            <a:r>
              <a:rPr lang="zh-CN" altLang="en-US" sz="2800">
                <a:solidFill>
                  <a:schemeClr val="folHlink"/>
                </a:solidFill>
                <a:latin typeface="Verdana" pitchFamily="34" charset="0"/>
                <a:ea typeface="楷体_GB2312" pitchFamily="49" charset="-122"/>
              </a:rPr>
              <a:t>显示译码器</a:t>
            </a:r>
          </a:p>
        </p:txBody>
      </p:sp>
      <p:grpSp>
        <p:nvGrpSpPr>
          <p:cNvPr id="409612" name="Group 12"/>
          <p:cNvGrpSpPr>
            <a:grpSpLocks/>
          </p:cNvGrpSpPr>
          <p:nvPr/>
        </p:nvGrpSpPr>
        <p:grpSpPr bwMode="auto">
          <a:xfrm>
            <a:off x="611188" y="4797425"/>
            <a:ext cx="7715250" cy="1352550"/>
            <a:chOff x="1814" y="731"/>
            <a:chExt cx="3674" cy="658"/>
          </a:xfrm>
        </p:grpSpPr>
        <p:sp>
          <p:nvSpPr>
            <p:cNvPr id="409613" name="AutoShape 13"/>
            <p:cNvSpPr>
              <a:spLocks noChangeArrowheads="1"/>
            </p:cNvSpPr>
            <p:nvPr/>
          </p:nvSpPr>
          <p:spPr bwMode="auto">
            <a:xfrm>
              <a:off x="1814" y="731"/>
              <a:ext cx="3674" cy="658"/>
            </a:xfrm>
            <a:prstGeom prst="roundRect">
              <a:avLst>
                <a:gd name="adj" fmla="val 16667"/>
              </a:avLst>
            </a:prstGeom>
            <a:solidFill>
              <a:schemeClr val="bg1">
                <a:alpha val="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09614" name="Object 14"/>
            <p:cNvGraphicFramePr>
              <a:graphicFrameLocks noChangeAspect="1"/>
            </p:cNvGraphicFramePr>
            <p:nvPr/>
          </p:nvGraphicFramePr>
          <p:xfrm>
            <a:off x="1882" y="823"/>
            <a:ext cx="3538" cy="4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08" name="图片" r:id="rId8" imgW="5200560" imgH="704880" progId="Word.Picture.8">
                    <p:embed/>
                  </p:oleObj>
                </mc:Choice>
                <mc:Fallback>
                  <p:oleObj name="图片" r:id="rId8" imgW="5200560" imgH="704880" progId="Word.Picture.8">
                    <p:embed/>
                    <p:pic>
                      <p:nvPicPr>
                        <p:cNvPr id="409614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2" y="823"/>
                          <a:ext cx="3538" cy="47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>
                                  <a:alpha val="0"/>
                                </a:srgbClr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09615" name="Rectangle 15"/>
          <p:cNvSpPr>
            <a:spLocks noChangeArrowheads="1"/>
          </p:cNvSpPr>
          <p:nvPr/>
        </p:nvSpPr>
        <p:spPr bwMode="auto">
          <a:xfrm>
            <a:off x="-269875" y="5967413"/>
            <a:ext cx="291465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en-US" altLang="zh-CN" sz="1900">
                <a:solidFill>
                  <a:srgbClr val="000099"/>
                </a:solidFill>
                <a:latin typeface="黑体" pitchFamily="49" charset="-122"/>
                <a:ea typeface="黑体" pitchFamily="49" charset="-122"/>
              </a:rPr>
              <a:t>   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8" name="Rectangle 4"/>
          <p:cNvSpPr>
            <a:spLocks noChangeArrowheads="1"/>
          </p:cNvSpPr>
          <p:nvPr/>
        </p:nvSpPr>
        <p:spPr bwMode="auto">
          <a:xfrm>
            <a:off x="900113" y="476250"/>
            <a:ext cx="337185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en-US" altLang="zh-CN" sz="2400">
                <a:solidFill>
                  <a:srgbClr val="000099"/>
                </a:solidFill>
                <a:latin typeface="楷体_GB2312" pitchFamily="49" charset="-122"/>
              </a:rPr>
              <a:t>1. </a:t>
            </a: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</a:rPr>
              <a:t>七段显示译码器</a:t>
            </a:r>
          </a:p>
        </p:txBody>
      </p:sp>
      <p:sp>
        <p:nvSpPr>
          <p:cNvPr id="410629" name="Rectangle 5"/>
          <p:cNvSpPr>
            <a:spLocks noChangeArrowheads="1"/>
          </p:cNvSpPr>
          <p:nvPr/>
        </p:nvSpPr>
        <p:spPr bwMode="auto">
          <a:xfrm>
            <a:off x="323850" y="1628775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）最常用的显示器有：半导体发光二极管和液晶显示器。 </a:t>
            </a:r>
          </a:p>
        </p:txBody>
      </p:sp>
      <p:grpSp>
        <p:nvGrpSpPr>
          <p:cNvPr id="410630" name="Group 6"/>
          <p:cNvGrpSpPr>
            <a:grpSpLocks/>
          </p:cNvGrpSpPr>
          <p:nvPr/>
        </p:nvGrpSpPr>
        <p:grpSpPr bwMode="auto">
          <a:xfrm>
            <a:off x="1042988" y="2060575"/>
            <a:ext cx="2128837" cy="3595688"/>
            <a:chOff x="708" y="2154"/>
            <a:chExt cx="1192" cy="1912"/>
          </a:xfrm>
        </p:grpSpPr>
        <p:grpSp>
          <p:nvGrpSpPr>
            <p:cNvPr id="410631" name="Group 7"/>
            <p:cNvGrpSpPr>
              <a:grpSpLocks/>
            </p:cNvGrpSpPr>
            <p:nvPr/>
          </p:nvGrpSpPr>
          <p:grpSpPr bwMode="auto">
            <a:xfrm>
              <a:off x="708" y="2154"/>
              <a:ext cx="1117" cy="1681"/>
              <a:chOff x="589" y="1616"/>
              <a:chExt cx="1225" cy="2132"/>
            </a:xfrm>
          </p:grpSpPr>
          <p:sp>
            <p:nvSpPr>
              <p:cNvPr id="410632" name="AutoShape 8"/>
              <p:cNvSpPr>
                <a:spLocks noChangeArrowheads="1"/>
              </p:cNvSpPr>
              <p:nvPr/>
            </p:nvSpPr>
            <p:spPr bwMode="auto">
              <a:xfrm>
                <a:off x="589" y="1616"/>
                <a:ext cx="1225" cy="2132"/>
              </a:xfrm>
              <a:prstGeom prst="roundRect">
                <a:avLst>
                  <a:gd name="adj" fmla="val 16667"/>
                </a:avLst>
              </a:prstGeom>
              <a:solidFill>
                <a:schemeClr val="bg1">
                  <a:alpha val="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410633" name="Object 9"/>
              <p:cNvGraphicFramePr>
                <a:graphicFrameLocks noChangeAspect="1"/>
              </p:cNvGraphicFramePr>
              <p:nvPr/>
            </p:nvGraphicFramePr>
            <p:xfrm>
              <a:off x="816" y="1684"/>
              <a:ext cx="818" cy="199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2530" name="图片" r:id="rId3" imgW="800290" imgH="1953560" progId="Word.Picture.8">
                      <p:embed/>
                    </p:oleObj>
                  </mc:Choice>
                  <mc:Fallback>
                    <p:oleObj name="图片" r:id="rId3" imgW="800290" imgH="1953560" progId="Word.Picture.8">
                      <p:embed/>
                      <p:pic>
                        <p:nvPicPr>
                          <p:cNvPr id="410633" name="Object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6" y="1684"/>
                            <a:ext cx="818" cy="199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10634" name="Rectangle 10"/>
            <p:cNvSpPr>
              <a:spLocks noChangeArrowheads="1"/>
            </p:cNvSpPr>
            <p:nvPr/>
          </p:nvSpPr>
          <p:spPr bwMode="auto">
            <a:xfrm>
              <a:off x="768" y="3823"/>
              <a:ext cx="1132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000066"/>
                  </a:solidFill>
                  <a:latin typeface="Arial" pitchFamily="34" charset="0"/>
                  <a:ea typeface="楷体_GB2312" pitchFamily="49" charset="-122"/>
                </a:rPr>
                <a:t>共阳极显示器</a:t>
              </a:r>
            </a:p>
          </p:txBody>
        </p:sp>
      </p:grpSp>
      <p:grpSp>
        <p:nvGrpSpPr>
          <p:cNvPr id="410635" name="Group 11"/>
          <p:cNvGrpSpPr>
            <a:grpSpLocks/>
          </p:cNvGrpSpPr>
          <p:nvPr/>
        </p:nvGrpSpPr>
        <p:grpSpPr bwMode="auto">
          <a:xfrm>
            <a:off x="3708400" y="2133600"/>
            <a:ext cx="2039938" cy="3532188"/>
            <a:chOff x="2317" y="2118"/>
            <a:chExt cx="1196" cy="1953"/>
          </a:xfrm>
        </p:grpSpPr>
        <p:grpSp>
          <p:nvGrpSpPr>
            <p:cNvPr id="410636" name="Group 12"/>
            <p:cNvGrpSpPr>
              <a:grpSpLocks/>
            </p:cNvGrpSpPr>
            <p:nvPr/>
          </p:nvGrpSpPr>
          <p:grpSpPr bwMode="auto">
            <a:xfrm>
              <a:off x="2317" y="2118"/>
              <a:ext cx="954" cy="1705"/>
              <a:chOff x="1905" y="1593"/>
              <a:chExt cx="1134" cy="2132"/>
            </a:xfrm>
          </p:grpSpPr>
          <p:sp>
            <p:nvSpPr>
              <p:cNvPr id="410637" name="AutoShape 13"/>
              <p:cNvSpPr>
                <a:spLocks noChangeArrowheads="1"/>
              </p:cNvSpPr>
              <p:nvPr/>
            </p:nvSpPr>
            <p:spPr bwMode="auto">
              <a:xfrm>
                <a:off x="1905" y="1616"/>
                <a:ext cx="1134" cy="2109"/>
              </a:xfrm>
              <a:prstGeom prst="roundRect">
                <a:avLst>
                  <a:gd name="adj" fmla="val 16667"/>
                </a:avLst>
              </a:prstGeom>
              <a:solidFill>
                <a:schemeClr val="bg1">
                  <a:alpha val="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410638" name="Object 14"/>
              <p:cNvGraphicFramePr>
                <a:graphicFrameLocks noChangeAspect="1"/>
              </p:cNvGraphicFramePr>
              <p:nvPr/>
            </p:nvGraphicFramePr>
            <p:xfrm>
              <a:off x="2109" y="1593"/>
              <a:ext cx="737" cy="204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2531" name="图片" r:id="rId5" imgW="742475" imgH="2085927" progId="Word.Picture.8">
                      <p:embed/>
                    </p:oleObj>
                  </mc:Choice>
                  <mc:Fallback>
                    <p:oleObj name="图片" r:id="rId5" imgW="742475" imgH="2085927" progId="Word.Picture.8">
                      <p:embed/>
                      <p:pic>
                        <p:nvPicPr>
                          <p:cNvPr id="410638" name="Object 1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09" y="1593"/>
                            <a:ext cx="737" cy="2041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10639" name="Rectangle 15"/>
            <p:cNvSpPr>
              <a:spLocks noChangeArrowheads="1"/>
            </p:cNvSpPr>
            <p:nvPr/>
          </p:nvSpPr>
          <p:spPr bwMode="auto">
            <a:xfrm>
              <a:off x="2326" y="3818"/>
              <a:ext cx="1187" cy="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000066"/>
                  </a:solidFill>
                  <a:latin typeface="Arial" pitchFamily="34" charset="0"/>
                  <a:ea typeface="楷体_GB2312" pitchFamily="49" charset="-122"/>
                </a:rPr>
                <a:t>共阴极显示器</a:t>
              </a:r>
            </a:p>
          </p:txBody>
        </p:sp>
      </p:grpSp>
      <p:grpSp>
        <p:nvGrpSpPr>
          <p:cNvPr id="410640" name="Group 16"/>
          <p:cNvGrpSpPr>
            <a:grpSpLocks/>
          </p:cNvGrpSpPr>
          <p:nvPr/>
        </p:nvGrpSpPr>
        <p:grpSpPr bwMode="auto">
          <a:xfrm>
            <a:off x="6011863" y="2671763"/>
            <a:ext cx="2635250" cy="2978150"/>
            <a:chOff x="3787" y="2296"/>
            <a:chExt cx="1660" cy="1876"/>
          </a:xfrm>
        </p:grpSpPr>
        <p:sp>
          <p:nvSpPr>
            <p:cNvPr id="410641" name="Text Box 17"/>
            <p:cNvSpPr txBox="1">
              <a:spLocks noChangeArrowheads="1"/>
            </p:cNvSpPr>
            <p:nvPr/>
          </p:nvSpPr>
          <p:spPr bwMode="auto">
            <a:xfrm>
              <a:off x="4273" y="2296"/>
              <a:ext cx="17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folHlink"/>
                  </a:solidFill>
                  <a:latin typeface="Times New Roman" pitchFamily="18" charset="0"/>
                  <a:ea typeface="楷体_GB2312" pitchFamily="49" charset="-122"/>
                </a:rPr>
                <a:t>a</a:t>
              </a:r>
            </a:p>
          </p:txBody>
        </p:sp>
        <p:sp>
          <p:nvSpPr>
            <p:cNvPr id="410642" name="Rectangle 18"/>
            <p:cNvSpPr>
              <a:spLocks noChangeArrowheads="1"/>
            </p:cNvSpPr>
            <p:nvPr/>
          </p:nvSpPr>
          <p:spPr bwMode="auto">
            <a:xfrm>
              <a:off x="4032" y="2671"/>
              <a:ext cx="64" cy="394"/>
            </a:xfrm>
            <a:prstGeom prst="rect">
              <a:avLst/>
            </a:prstGeom>
            <a:solidFill>
              <a:schemeClr val="accent2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10643" name="Rectangle 19"/>
            <p:cNvSpPr>
              <a:spLocks noChangeArrowheads="1"/>
            </p:cNvSpPr>
            <p:nvPr/>
          </p:nvSpPr>
          <p:spPr bwMode="auto">
            <a:xfrm>
              <a:off x="4032" y="3130"/>
              <a:ext cx="64" cy="39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10644" name="Rectangle 20"/>
            <p:cNvSpPr>
              <a:spLocks noChangeArrowheads="1"/>
            </p:cNvSpPr>
            <p:nvPr/>
          </p:nvSpPr>
          <p:spPr bwMode="auto">
            <a:xfrm rot="-5400000">
              <a:off x="4323" y="2385"/>
              <a:ext cx="55" cy="459"/>
            </a:xfrm>
            <a:prstGeom prst="rect">
              <a:avLst/>
            </a:prstGeom>
            <a:solidFill>
              <a:schemeClr val="accent2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10645" name="Rectangle 21"/>
            <p:cNvSpPr>
              <a:spLocks noChangeArrowheads="1"/>
            </p:cNvSpPr>
            <p:nvPr/>
          </p:nvSpPr>
          <p:spPr bwMode="auto">
            <a:xfrm rot="-5400000">
              <a:off x="4330" y="2859"/>
              <a:ext cx="55" cy="45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10646" name="Rectangle 22"/>
            <p:cNvSpPr>
              <a:spLocks noChangeArrowheads="1"/>
            </p:cNvSpPr>
            <p:nvPr/>
          </p:nvSpPr>
          <p:spPr bwMode="auto">
            <a:xfrm rot="-5400000">
              <a:off x="4330" y="3339"/>
              <a:ext cx="55" cy="45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10647" name="Rectangle 23"/>
            <p:cNvSpPr>
              <a:spLocks noChangeArrowheads="1"/>
            </p:cNvSpPr>
            <p:nvPr/>
          </p:nvSpPr>
          <p:spPr bwMode="auto">
            <a:xfrm>
              <a:off x="4614" y="2657"/>
              <a:ext cx="64" cy="39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10648" name="Rectangle 24"/>
            <p:cNvSpPr>
              <a:spLocks noChangeArrowheads="1"/>
            </p:cNvSpPr>
            <p:nvPr/>
          </p:nvSpPr>
          <p:spPr bwMode="auto">
            <a:xfrm>
              <a:off x="4614" y="3127"/>
              <a:ext cx="64" cy="39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10649" name="Text Box 25"/>
            <p:cNvSpPr txBox="1">
              <a:spLocks noChangeArrowheads="1"/>
            </p:cNvSpPr>
            <p:nvPr/>
          </p:nvSpPr>
          <p:spPr bwMode="auto">
            <a:xfrm>
              <a:off x="4669" y="2753"/>
              <a:ext cx="23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kumimoji="1" lang="en-US" altLang="zh-CN" sz="2800" i="1">
                  <a:solidFill>
                    <a:schemeClr val="folHlink"/>
                  </a:solidFill>
                  <a:latin typeface="Times New Roman" pitchFamily="18" charset="0"/>
                  <a:ea typeface="楷体_GB2312" pitchFamily="49" charset="-122"/>
                </a:rPr>
                <a:t>b</a:t>
              </a:r>
            </a:p>
          </p:txBody>
        </p:sp>
        <p:sp>
          <p:nvSpPr>
            <p:cNvPr id="410650" name="Text Box 26"/>
            <p:cNvSpPr txBox="1">
              <a:spLocks noChangeArrowheads="1"/>
            </p:cNvSpPr>
            <p:nvPr/>
          </p:nvSpPr>
          <p:spPr bwMode="auto">
            <a:xfrm>
              <a:off x="4678" y="3198"/>
              <a:ext cx="215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kumimoji="1" lang="en-US" altLang="zh-CN" sz="3600" i="1">
                  <a:solidFill>
                    <a:schemeClr val="folHlink"/>
                  </a:solidFill>
                  <a:latin typeface="Times New Roman" pitchFamily="18" charset="0"/>
                  <a:ea typeface="楷体_GB2312" pitchFamily="49" charset="-122"/>
                </a:rPr>
                <a:t>c</a:t>
              </a:r>
            </a:p>
          </p:txBody>
        </p:sp>
        <p:sp>
          <p:nvSpPr>
            <p:cNvPr id="410651" name="Text Box 27"/>
            <p:cNvSpPr txBox="1">
              <a:spLocks noChangeArrowheads="1"/>
            </p:cNvSpPr>
            <p:nvPr/>
          </p:nvSpPr>
          <p:spPr bwMode="auto">
            <a:xfrm>
              <a:off x="4259" y="3569"/>
              <a:ext cx="20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kumimoji="1" lang="en-US" altLang="zh-CN" sz="2400" i="1">
                  <a:solidFill>
                    <a:schemeClr val="folHlink"/>
                  </a:solidFill>
                  <a:latin typeface="Times New Roman" pitchFamily="18" charset="0"/>
                  <a:ea typeface="楷体_GB2312" pitchFamily="49" charset="-122"/>
                </a:rPr>
                <a:t>d</a:t>
              </a:r>
            </a:p>
          </p:txBody>
        </p:sp>
        <p:sp>
          <p:nvSpPr>
            <p:cNvPr id="410652" name="Text Box 28"/>
            <p:cNvSpPr txBox="1">
              <a:spLocks noChangeArrowheads="1"/>
            </p:cNvSpPr>
            <p:nvPr/>
          </p:nvSpPr>
          <p:spPr bwMode="auto">
            <a:xfrm>
              <a:off x="3841" y="2760"/>
              <a:ext cx="19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kumimoji="1" lang="en-US" altLang="zh-CN" sz="2400" i="1">
                  <a:solidFill>
                    <a:schemeClr val="folHlink"/>
                  </a:solidFill>
                  <a:latin typeface="Times New Roman" pitchFamily="18" charset="0"/>
                  <a:ea typeface="楷体_GB2312" pitchFamily="49" charset="-122"/>
                </a:rPr>
                <a:t>f</a:t>
              </a:r>
            </a:p>
          </p:txBody>
        </p:sp>
        <p:sp>
          <p:nvSpPr>
            <p:cNvPr id="410653" name="Text Box 29"/>
            <p:cNvSpPr txBox="1">
              <a:spLocks noChangeArrowheads="1"/>
            </p:cNvSpPr>
            <p:nvPr/>
          </p:nvSpPr>
          <p:spPr bwMode="auto">
            <a:xfrm>
              <a:off x="4282" y="2762"/>
              <a:ext cx="17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kumimoji="1" lang="en-US" altLang="zh-CN" sz="2400" i="1">
                  <a:solidFill>
                    <a:schemeClr val="folHlink"/>
                  </a:solidFill>
                  <a:latin typeface="Times New Roman" pitchFamily="18" charset="0"/>
                  <a:ea typeface="楷体_GB2312" pitchFamily="49" charset="-122"/>
                </a:rPr>
                <a:t>g</a:t>
              </a:r>
            </a:p>
          </p:txBody>
        </p:sp>
        <p:grpSp>
          <p:nvGrpSpPr>
            <p:cNvPr id="410654" name="Group 30"/>
            <p:cNvGrpSpPr>
              <a:grpSpLocks/>
            </p:cNvGrpSpPr>
            <p:nvPr/>
          </p:nvGrpSpPr>
          <p:grpSpPr bwMode="auto">
            <a:xfrm>
              <a:off x="4623" y="2650"/>
              <a:ext cx="64" cy="865"/>
              <a:chOff x="5100" y="1452"/>
              <a:chExt cx="96" cy="1514"/>
            </a:xfrm>
          </p:grpSpPr>
          <p:sp>
            <p:nvSpPr>
              <p:cNvPr id="410655" name="Rectangle 31"/>
              <p:cNvSpPr>
                <a:spLocks noChangeArrowheads="1"/>
              </p:cNvSpPr>
              <p:nvPr/>
            </p:nvSpPr>
            <p:spPr bwMode="auto">
              <a:xfrm>
                <a:off x="5100" y="1452"/>
                <a:ext cx="96" cy="691"/>
              </a:xfrm>
              <a:prstGeom prst="rect">
                <a:avLst/>
              </a:prstGeom>
              <a:solidFill>
                <a:schemeClr val="accent2"/>
              </a:solidFill>
              <a:ln w="38100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10656" name="Rectangle 32"/>
              <p:cNvSpPr>
                <a:spLocks noChangeArrowheads="1"/>
              </p:cNvSpPr>
              <p:nvPr/>
            </p:nvSpPr>
            <p:spPr bwMode="auto">
              <a:xfrm>
                <a:off x="5100" y="2275"/>
                <a:ext cx="96" cy="691"/>
              </a:xfrm>
              <a:prstGeom prst="rect">
                <a:avLst/>
              </a:prstGeom>
              <a:solidFill>
                <a:schemeClr val="accent2"/>
              </a:solidFill>
              <a:ln w="38100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10657" name="Group 33"/>
            <p:cNvGrpSpPr>
              <a:grpSpLocks/>
            </p:cNvGrpSpPr>
            <p:nvPr/>
          </p:nvGrpSpPr>
          <p:grpSpPr bwMode="auto">
            <a:xfrm>
              <a:off x="4036" y="2585"/>
              <a:ext cx="646" cy="1008"/>
              <a:chOff x="1891" y="2652"/>
              <a:chExt cx="972" cy="1764"/>
            </a:xfrm>
          </p:grpSpPr>
          <p:sp>
            <p:nvSpPr>
              <p:cNvPr id="410658" name="Rectangle 34"/>
              <p:cNvSpPr>
                <a:spLocks noChangeArrowheads="1"/>
              </p:cNvSpPr>
              <p:nvPr/>
            </p:nvSpPr>
            <p:spPr bwMode="auto">
              <a:xfrm>
                <a:off x="1891" y="3602"/>
                <a:ext cx="96" cy="691"/>
              </a:xfrm>
              <a:prstGeom prst="rect">
                <a:avLst/>
              </a:prstGeom>
              <a:solidFill>
                <a:schemeClr val="accent2"/>
              </a:solidFill>
              <a:ln w="38100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10659" name="Rectangle 35"/>
              <p:cNvSpPr>
                <a:spLocks noChangeArrowheads="1"/>
              </p:cNvSpPr>
              <p:nvPr/>
            </p:nvSpPr>
            <p:spPr bwMode="auto">
              <a:xfrm rot="-5400000">
                <a:off x="2323" y="2354"/>
                <a:ext cx="96" cy="691"/>
              </a:xfrm>
              <a:prstGeom prst="rect">
                <a:avLst/>
              </a:prstGeom>
              <a:solidFill>
                <a:schemeClr val="accent2"/>
              </a:solidFill>
              <a:ln w="38100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10660" name="Rectangle 36"/>
              <p:cNvSpPr>
                <a:spLocks noChangeArrowheads="1"/>
              </p:cNvSpPr>
              <p:nvPr/>
            </p:nvSpPr>
            <p:spPr bwMode="auto">
              <a:xfrm rot="-5400000">
                <a:off x="2335" y="3182"/>
                <a:ext cx="96" cy="691"/>
              </a:xfrm>
              <a:prstGeom prst="rect">
                <a:avLst/>
              </a:prstGeom>
              <a:solidFill>
                <a:schemeClr val="accent2"/>
              </a:solidFill>
              <a:ln w="38100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10661" name="Rectangle 37"/>
              <p:cNvSpPr>
                <a:spLocks noChangeArrowheads="1"/>
              </p:cNvSpPr>
              <p:nvPr/>
            </p:nvSpPr>
            <p:spPr bwMode="auto">
              <a:xfrm rot="-5400000">
                <a:off x="2335" y="4022"/>
                <a:ext cx="96" cy="691"/>
              </a:xfrm>
              <a:prstGeom prst="rect">
                <a:avLst/>
              </a:prstGeom>
              <a:solidFill>
                <a:schemeClr val="accent2"/>
              </a:solidFill>
              <a:ln w="38100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10662" name="Rectangle 38"/>
              <p:cNvSpPr>
                <a:spLocks noChangeArrowheads="1"/>
              </p:cNvSpPr>
              <p:nvPr/>
            </p:nvSpPr>
            <p:spPr bwMode="auto">
              <a:xfrm>
                <a:off x="2767" y="2774"/>
                <a:ext cx="96" cy="691"/>
              </a:xfrm>
              <a:prstGeom prst="rect">
                <a:avLst/>
              </a:prstGeom>
              <a:solidFill>
                <a:schemeClr val="accent2"/>
              </a:solidFill>
              <a:ln w="38100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10663" name="Text Box 39"/>
            <p:cNvSpPr txBox="1">
              <a:spLocks noChangeArrowheads="1"/>
            </p:cNvSpPr>
            <p:nvPr/>
          </p:nvSpPr>
          <p:spPr bwMode="auto">
            <a:xfrm>
              <a:off x="3841" y="3253"/>
              <a:ext cx="15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0000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CC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kumimoji="1" lang="en-US" altLang="zh-CN" sz="2400" i="1">
                  <a:solidFill>
                    <a:schemeClr val="folHlink"/>
                  </a:solidFill>
                  <a:latin typeface="Times New Roman" pitchFamily="18" charset="0"/>
                  <a:ea typeface="楷体_GB2312" pitchFamily="49" charset="-122"/>
                </a:rPr>
                <a:t>e</a:t>
              </a:r>
            </a:p>
          </p:txBody>
        </p:sp>
        <p:sp>
          <p:nvSpPr>
            <p:cNvPr id="410664" name="Rectangle 40"/>
            <p:cNvSpPr>
              <a:spLocks noChangeArrowheads="1"/>
            </p:cNvSpPr>
            <p:nvPr/>
          </p:nvSpPr>
          <p:spPr bwMode="auto">
            <a:xfrm>
              <a:off x="3787" y="3884"/>
              <a:ext cx="16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000066"/>
                  </a:solidFill>
                  <a:latin typeface="Arial" pitchFamily="34" charset="0"/>
                  <a:ea typeface="楷体_GB2312" pitchFamily="49" charset="-122"/>
                </a:rPr>
                <a:t>显示器分段布局图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10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10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10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0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29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8" name="Rectangle 4"/>
          <p:cNvSpPr>
            <a:spLocks noChangeArrowheads="1"/>
          </p:cNvSpPr>
          <p:nvPr/>
        </p:nvSpPr>
        <p:spPr bwMode="auto">
          <a:xfrm>
            <a:off x="468313" y="476250"/>
            <a:ext cx="3995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常用的集成七段显示译码器 </a:t>
            </a:r>
          </a:p>
        </p:txBody>
      </p:sp>
      <p:sp>
        <p:nvSpPr>
          <p:cNvPr id="425989" name="Rectangle 5"/>
          <p:cNvSpPr>
            <a:spLocks noChangeArrowheads="1"/>
          </p:cNvSpPr>
          <p:nvPr/>
        </p:nvSpPr>
        <p:spPr bwMode="auto">
          <a:xfrm>
            <a:off x="2951163" y="1125538"/>
            <a:ext cx="5784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----------CMOS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七段显示译码器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74HC4511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sp>
        <p:nvSpPr>
          <p:cNvPr id="426013" name="Rectangle 29"/>
          <p:cNvSpPr>
            <a:spLocks noChangeArrowheads="1"/>
          </p:cNvSpPr>
          <p:nvPr/>
        </p:nvSpPr>
        <p:spPr bwMode="auto">
          <a:xfrm>
            <a:off x="0" y="2590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26012" name="Object 28"/>
          <p:cNvGraphicFramePr>
            <a:graphicFrameLocks noChangeAspect="1"/>
          </p:cNvGraphicFramePr>
          <p:nvPr/>
        </p:nvGraphicFramePr>
        <p:xfrm>
          <a:off x="1727200" y="2684463"/>
          <a:ext cx="6013450" cy="312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图片" r:id="rId3" imgW="3225201" imgH="1671384" progId="Word.Picture.8">
                  <p:embed/>
                </p:oleObj>
              </mc:Choice>
              <mc:Fallback>
                <p:oleObj name="图片" r:id="rId3" imgW="3225201" imgH="1671384" progId="Word.Picture.8">
                  <p:embed/>
                  <p:pic>
                    <p:nvPicPr>
                      <p:cNvPr id="426012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077"/>
                      <a:stretch>
                        <a:fillRect/>
                      </a:stretch>
                    </p:blipFill>
                    <p:spPr bwMode="auto">
                      <a:xfrm>
                        <a:off x="1727200" y="2684463"/>
                        <a:ext cx="6013450" cy="3127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6014" name="Rectangle 30"/>
          <p:cNvSpPr>
            <a:spLocks noChangeArrowheads="1"/>
          </p:cNvSpPr>
          <p:nvPr/>
        </p:nvSpPr>
        <p:spPr bwMode="auto">
          <a:xfrm>
            <a:off x="792163" y="1916113"/>
            <a:ext cx="46275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显示译码器与显示器的连接方式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</p:spTree>
  </p:cSld>
  <p:clrMapOvr>
    <a:masterClrMapping/>
  </p:clrMapOvr>
  <p:transition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7650" name="Group 1426"/>
          <p:cNvGrpSpPr>
            <a:grpSpLocks/>
          </p:cNvGrpSpPr>
          <p:nvPr/>
        </p:nvGrpSpPr>
        <p:grpSpPr bwMode="auto">
          <a:xfrm>
            <a:off x="323850" y="1341438"/>
            <a:ext cx="8353425" cy="4432300"/>
            <a:chOff x="204" y="845"/>
            <a:chExt cx="5262" cy="2792"/>
          </a:xfrm>
        </p:grpSpPr>
        <p:graphicFrame>
          <p:nvGraphicFramePr>
            <p:cNvPr id="430254" name="Object 174"/>
            <p:cNvGraphicFramePr>
              <a:graphicFrameLocks noChangeAspect="1"/>
            </p:cNvGraphicFramePr>
            <p:nvPr/>
          </p:nvGraphicFramePr>
          <p:xfrm>
            <a:off x="5103" y="1571"/>
            <a:ext cx="113" cy="1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578" name="图片" r:id="rId3" imgW="95693" imgH="151894" progId="Word.Picture.8">
                    <p:embed/>
                  </p:oleObj>
                </mc:Choice>
                <mc:Fallback>
                  <p:oleObj name="图片" r:id="rId3" imgW="95693" imgH="151894" progId="Word.Picture.8">
                    <p:embed/>
                    <p:pic>
                      <p:nvPicPr>
                        <p:cNvPr id="430254" name="Object 17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03" y="1571"/>
                          <a:ext cx="113" cy="18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0253" name="Object 173"/>
            <p:cNvGraphicFramePr>
              <a:graphicFrameLocks noChangeAspect="1"/>
            </p:cNvGraphicFramePr>
            <p:nvPr/>
          </p:nvGraphicFramePr>
          <p:xfrm>
            <a:off x="5057" y="1752"/>
            <a:ext cx="113" cy="1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579" name="图片" r:id="rId5" imgW="95693" imgH="151894" progId="Word.Picture.8">
                    <p:embed/>
                  </p:oleObj>
                </mc:Choice>
                <mc:Fallback>
                  <p:oleObj name="图片" r:id="rId5" imgW="95693" imgH="151894" progId="Word.Picture.8">
                    <p:embed/>
                    <p:pic>
                      <p:nvPicPr>
                        <p:cNvPr id="430253" name="Object 17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57" y="1752"/>
                          <a:ext cx="113" cy="18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0252" name="Object 172"/>
            <p:cNvGraphicFramePr>
              <a:graphicFrameLocks noChangeAspect="1"/>
            </p:cNvGraphicFramePr>
            <p:nvPr/>
          </p:nvGraphicFramePr>
          <p:xfrm>
            <a:off x="5103" y="1950"/>
            <a:ext cx="132" cy="2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580" name="图片" r:id="rId7" imgW="95693" imgH="151894" progId="Word.Picture.8">
                    <p:embed/>
                  </p:oleObj>
                </mc:Choice>
                <mc:Fallback>
                  <p:oleObj name="图片" r:id="rId7" imgW="95693" imgH="151894" progId="Word.Picture.8">
                    <p:embed/>
                    <p:pic>
                      <p:nvPicPr>
                        <p:cNvPr id="430252" name="Object 17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03" y="1950"/>
                          <a:ext cx="132" cy="21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0251" name="Object 171"/>
            <p:cNvGraphicFramePr>
              <a:graphicFrameLocks noChangeAspect="1"/>
            </p:cNvGraphicFramePr>
            <p:nvPr/>
          </p:nvGraphicFramePr>
          <p:xfrm>
            <a:off x="5097" y="2160"/>
            <a:ext cx="142" cy="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581" name="图片" r:id="rId9" imgW="95693" imgH="151894" progId="Word.Picture.8">
                    <p:embed/>
                  </p:oleObj>
                </mc:Choice>
                <mc:Fallback>
                  <p:oleObj name="图片" r:id="rId9" imgW="95693" imgH="151894" progId="Word.Picture.8">
                    <p:embed/>
                    <p:pic>
                      <p:nvPicPr>
                        <p:cNvPr id="430251" name="Object 17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97" y="2160"/>
                          <a:ext cx="142" cy="22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0250" name="Object 170"/>
            <p:cNvGraphicFramePr>
              <a:graphicFrameLocks noChangeAspect="1"/>
            </p:cNvGraphicFramePr>
            <p:nvPr/>
          </p:nvGraphicFramePr>
          <p:xfrm>
            <a:off x="5123" y="2387"/>
            <a:ext cx="116" cy="1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582" name="图片" r:id="rId11" imgW="95693" imgH="151894" progId="Word.Picture.8">
                    <p:embed/>
                  </p:oleObj>
                </mc:Choice>
                <mc:Fallback>
                  <p:oleObj name="图片" r:id="rId11" imgW="95693" imgH="151894" progId="Word.Picture.8">
                    <p:embed/>
                    <p:pic>
                      <p:nvPicPr>
                        <p:cNvPr id="430250" name="Object 17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23" y="2387"/>
                          <a:ext cx="116" cy="18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0249" name="Object 169"/>
            <p:cNvGraphicFramePr>
              <a:graphicFrameLocks noChangeAspect="1"/>
            </p:cNvGraphicFramePr>
            <p:nvPr/>
          </p:nvGraphicFramePr>
          <p:xfrm>
            <a:off x="5150" y="2614"/>
            <a:ext cx="113" cy="1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583" name="图片" r:id="rId13" imgW="95693" imgH="151894" progId="Word.Picture.8">
                    <p:embed/>
                  </p:oleObj>
                </mc:Choice>
                <mc:Fallback>
                  <p:oleObj name="图片" r:id="rId13" imgW="95693" imgH="151894" progId="Word.Picture.8">
                    <p:embed/>
                    <p:pic>
                      <p:nvPicPr>
                        <p:cNvPr id="430249" name="Object 16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50" y="2614"/>
                          <a:ext cx="113" cy="18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0248" name="Object 168"/>
            <p:cNvGraphicFramePr>
              <a:graphicFrameLocks noChangeAspect="1"/>
            </p:cNvGraphicFramePr>
            <p:nvPr/>
          </p:nvGraphicFramePr>
          <p:xfrm>
            <a:off x="5148" y="2795"/>
            <a:ext cx="117" cy="1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584" name="图片" r:id="rId15" imgW="95693" imgH="151894" progId="Word.Picture.8">
                    <p:embed/>
                  </p:oleObj>
                </mc:Choice>
                <mc:Fallback>
                  <p:oleObj name="图片" r:id="rId15" imgW="95693" imgH="151894" progId="Word.Picture.8">
                    <p:embed/>
                    <p:pic>
                      <p:nvPicPr>
                        <p:cNvPr id="430248" name="Object 16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48" y="2795"/>
                          <a:ext cx="117" cy="1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0247" name="Object 167"/>
            <p:cNvGraphicFramePr>
              <a:graphicFrameLocks noChangeAspect="1"/>
            </p:cNvGraphicFramePr>
            <p:nvPr/>
          </p:nvGraphicFramePr>
          <p:xfrm>
            <a:off x="5142" y="3022"/>
            <a:ext cx="142" cy="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585" name="图片" r:id="rId17" imgW="95693" imgH="151894" progId="Word.Picture.8">
                    <p:embed/>
                  </p:oleObj>
                </mc:Choice>
                <mc:Fallback>
                  <p:oleObj name="图片" r:id="rId17" imgW="95693" imgH="151894" progId="Word.Picture.8">
                    <p:embed/>
                    <p:pic>
                      <p:nvPicPr>
                        <p:cNvPr id="430247" name="Object 16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42" y="3022"/>
                          <a:ext cx="142" cy="22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0246" name="Object 166"/>
            <p:cNvGraphicFramePr>
              <a:graphicFrameLocks noChangeAspect="1"/>
            </p:cNvGraphicFramePr>
            <p:nvPr/>
          </p:nvGraphicFramePr>
          <p:xfrm>
            <a:off x="5143" y="3203"/>
            <a:ext cx="141" cy="2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586" name="图片" r:id="rId19" imgW="95693" imgH="151894" progId="Word.Picture.8">
                    <p:embed/>
                  </p:oleObj>
                </mc:Choice>
                <mc:Fallback>
                  <p:oleObj name="图片" r:id="rId19" imgW="95693" imgH="151894" progId="Word.Picture.8">
                    <p:embed/>
                    <p:pic>
                      <p:nvPicPr>
                        <p:cNvPr id="430246" name="Object 16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43" y="3203"/>
                          <a:ext cx="141" cy="22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0245" name="Object 165"/>
            <p:cNvGraphicFramePr>
              <a:graphicFrameLocks noChangeAspect="1"/>
            </p:cNvGraphicFramePr>
            <p:nvPr/>
          </p:nvGraphicFramePr>
          <p:xfrm>
            <a:off x="5148" y="3430"/>
            <a:ext cx="117" cy="1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587" name="图片" r:id="rId21" imgW="95693" imgH="151894" progId="Word.Picture.8">
                    <p:embed/>
                  </p:oleObj>
                </mc:Choice>
                <mc:Fallback>
                  <p:oleObj name="图片" r:id="rId21" imgW="95693" imgH="151894" progId="Word.Picture.8">
                    <p:embed/>
                    <p:pic>
                      <p:nvPicPr>
                        <p:cNvPr id="430245" name="Object 16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48" y="3430"/>
                          <a:ext cx="117" cy="1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0465" name="Rectangle 385"/>
            <p:cNvSpPr>
              <a:spLocks noChangeArrowheads="1"/>
            </p:cNvSpPr>
            <p:nvPr/>
          </p:nvSpPr>
          <p:spPr bwMode="auto">
            <a:xfrm>
              <a:off x="1292" y="1117"/>
              <a:ext cx="622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 i="1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LT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0639" name="Rectangle 559"/>
            <p:cNvSpPr>
              <a:spLocks noChangeArrowheads="1"/>
            </p:cNvSpPr>
            <p:nvPr/>
          </p:nvSpPr>
          <p:spPr bwMode="auto">
            <a:xfrm>
              <a:off x="4964" y="3426"/>
              <a:ext cx="41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4714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90963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30651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16954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1526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6098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0670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5242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itchFamily="2" charset="2"/>
                <a:buNone/>
              </a:pPr>
              <a:endParaRPr lang="zh-CN" altLang="zh-CN" sz="1600">
                <a:solidFill>
                  <a:srgbClr val="000066"/>
                </a:solidFill>
              </a:endParaRPr>
            </a:p>
          </p:txBody>
        </p:sp>
        <p:sp>
          <p:nvSpPr>
            <p:cNvPr id="430638" name="Rectangle 558"/>
            <p:cNvSpPr>
              <a:spLocks noChangeArrowheads="1"/>
            </p:cNvSpPr>
            <p:nvPr/>
          </p:nvSpPr>
          <p:spPr bwMode="auto">
            <a:xfrm>
              <a:off x="4667" y="3426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637" name="Rectangle 557"/>
            <p:cNvSpPr>
              <a:spLocks noChangeArrowheads="1"/>
            </p:cNvSpPr>
            <p:nvPr/>
          </p:nvSpPr>
          <p:spPr bwMode="auto">
            <a:xfrm>
              <a:off x="4370" y="3426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636" name="Rectangle 556"/>
            <p:cNvSpPr>
              <a:spLocks noChangeArrowheads="1"/>
            </p:cNvSpPr>
            <p:nvPr/>
          </p:nvSpPr>
          <p:spPr bwMode="auto">
            <a:xfrm>
              <a:off x="4074" y="3426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635" name="Rectangle 555"/>
            <p:cNvSpPr>
              <a:spLocks noChangeArrowheads="1"/>
            </p:cNvSpPr>
            <p:nvPr/>
          </p:nvSpPr>
          <p:spPr bwMode="auto">
            <a:xfrm>
              <a:off x="3777" y="3426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634" name="Rectangle 554"/>
            <p:cNvSpPr>
              <a:spLocks noChangeArrowheads="1"/>
            </p:cNvSpPr>
            <p:nvPr/>
          </p:nvSpPr>
          <p:spPr bwMode="auto">
            <a:xfrm>
              <a:off x="3480" y="3426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633" name="Rectangle 553"/>
            <p:cNvSpPr>
              <a:spLocks noChangeArrowheads="1"/>
            </p:cNvSpPr>
            <p:nvPr/>
          </p:nvSpPr>
          <p:spPr bwMode="auto">
            <a:xfrm>
              <a:off x="3183" y="3426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632" name="Rectangle 552"/>
            <p:cNvSpPr>
              <a:spLocks noChangeArrowheads="1"/>
            </p:cNvSpPr>
            <p:nvPr/>
          </p:nvSpPr>
          <p:spPr bwMode="auto">
            <a:xfrm>
              <a:off x="2886" y="3426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631" name="Rectangle 551"/>
            <p:cNvSpPr>
              <a:spLocks noChangeArrowheads="1"/>
            </p:cNvSpPr>
            <p:nvPr/>
          </p:nvSpPr>
          <p:spPr bwMode="auto">
            <a:xfrm>
              <a:off x="2589" y="3426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630" name="Rectangle 550"/>
            <p:cNvSpPr>
              <a:spLocks noChangeArrowheads="1"/>
            </p:cNvSpPr>
            <p:nvPr/>
          </p:nvSpPr>
          <p:spPr bwMode="auto">
            <a:xfrm>
              <a:off x="2292" y="3426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629" name="Rectangle 549"/>
            <p:cNvSpPr>
              <a:spLocks noChangeArrowheads="1"/>
            </p:cNvSpPr>
            <p:nvPr/>
          </p:nvSpPr>
          <p:spPr bwMode="auto">
            <a:xfrm>
              <a:off x="1995" y="3426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628" name="Rectangle 548"/>
            <p:cNvSpPr>
              <a:spLocks noChangeArrowheads="1"/>
            </p:cNvSpPr>
            <p:nvPr/>
          </p:nvSpPr>
          <p:spPr bwMode="auto">
            <a:xfrm>
              <a:off x="1698" y="3426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627" name="Rectangle 547"/>
            <p:cNvSpPr>
              <a:spLocks noChangeArrowheads="1"/>
            </p:cNvSpPr>
            <p:nvPr/>
          </p:nvSpPr>
          <p:spPr bwMode="auto">
            <a:xfrm>
              <a:off x="1400" y="3426"/>
              <a:ext cx="298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626" name="Rectangle 546"/>
            <p:cNvSpPr>
              <a:spLocks noChangeArrowheads="1"/>
            </p:cNvSpPr>
            <p:nvPr/>
          </p:nvSpPr>
          <p:spPr bwMode="auto">
            <a:xfrm>
              <a:off x="1156" y="3426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625" name="Rectangle 545"/>
            <p:cNvSpPr>
              <a:spLocks noChangeArrowheads="1"/>
            </p:cNvSpPr>
            <p:nvPr/>
          </p:nvSpPr>
          <p:spPr bwMode="auto">
            <a:xfrm>
              <a:off x="838" y="3426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624" name="Rectangle 544"/>
            <p:cNvSpPr>
              <a:spLocks noChangeArrowheads="1"/>
            </p:cNvSpPr>
            <p:nvPr/>
          </p:nvSpPr>
          <p:spPr bwMode="auto">
            <a:xfrm>
              <a:off x="205" y="3426"/>
              <a:ext cx="603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9</a:t>
              </a:r>
            </a:p>
          </p:txBody>
        </p:sp>
        <p:sp>
          <p:nvSpPr>
            <p:cNvPr id="430623" name="Rectangle 543"/>
            <p:cNvSpPr>
              <a:spLocks noChangeArrowheads="1"/>
            </p:cNvSpPr>
            <p:nvPr/>
          </p:nvSpPr>
          <p:spPr bwMode="auto">
            <a:xfrm>
              <a:off x="4964" y="3215"/>
              <a:ext cx="41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4714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90963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30651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16954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1526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6098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0670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5242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itchFamily="2" charset="2"/>
                <a:buNone/>
              </a:pPr>
              <a:endParaRPr lang="zh-CN" altLang="zh-CN" sz="1600">
                <a:solidFill>
                  <a:srgbClr val="000066"/>
                </a:solidFill>
              </a:endParaRPr>
            </a:p>
          </p:txBody>
        </p:sp>
        <p:sp>
          <p:nvSpPr>
            <p:cNvPr id="430622" name="Rectangle 542"/>
            <p:cNvSpPr>
              <a:spLocks noChangeArrowheads="1"/>
            </p:cNvSpPr>
            <p:nvPr/>
          </p:nvSpPr>
          <p:spPr bwMode="auto">
            <a:xfrm>
              <a:off x="4667" y="3215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621" name="Rectangle 541"/>
            <p:cNvSpPr>
              <a:spLocks noChangeArrowheads="1"/>
            </p:cNvSpPr>
            <p:nvPr/>
          </p:nvSpPr>
          <p:spPr bwMode="auto">
            <a:xfrm>
              <a:off x="4370" y="3215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620" name="Rectangle 540"/>
            <p:cNvSpPr>
              <a:spLocks noChangeArrowheads="1"/>
            </p:cNvSpPr>
            <p:nvPr/>
          </p:nvSpPr>
          <p:spPr bwMode="auto">
            <a:xfrm>
              <a:off x="4074" y="3215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619" name="Rectangle 539"/>
            <p:cNvSpPr>
              <a:spLocks noChangeArrowheads="1"/>
            </p:cNvSpPr>
            <p:nvPr/>
          </p:nvSpPr>
          <p:spPr bwMode="auto">
            <a:xfrm>
              <a:off x="3777" y="3215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618" name="Rectangle 538"/>
            <p:cNvSpPr>
              <a:spLocks noChangeArrowheads="1"/>
            </p:cNvSpPr>
            <p:nvPr/>
          </p:nvSpPr>
          <p:spPr bwMode="auto">
            <a:xfrm>
              <a:off x="3480" y="3215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617" name="Rectangle 537"/>
            <p:cNvSpPr>
              <a:spLocks noChangeArrowheads="1"/>
            </p:cNvSpPr>
            <p:nvPr/>
          </p:nvSpPr>
          <p:spPr bwMode="auto">
            <a:xfrm>
              <a:off x="3183" y="3215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616" name="Rectangle 536"/>
            <p:cNvSpPr>
              <a:spLocks noChangeArrowheads="1"/>
            </p:cNvSpPr>
            <p:nvPr/>
          </p:nvSpPr>
          <p:spPr bwMode="auto">
            <a:xfrm>
              <a:off x="2886" y="3215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615" name="Rectangle 535"/>
            <p:cNvSpPr>
              <a:spLocks noChangeArrowheads="1"/>
            </p:cNvSpPr>
            <p:nvPr/>
          </p:nvSpPr>
          <p:spPr bwMode="auto">
            <a:xfrm>
              <a:off x="2589" y="3215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614" name="Rectangle 534"/>
            <p:cNvSpPr>
              <a:spLocks noChangeArrowheads="1"/>
            </p:cNvSpPr>
            <p:nvPr/>
          </p:nvSpPr>
          <p:spPr bwMode="auto">
            <a:xfrm>
              <a:off x="2292" y="3215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613" name="Rectangle 533"/>
            <p:cNvSpPr>
              <a:spLocks noChangeArrowheads="1"/>
            </p:cNvSpPr>
            <p:nvPr/>
          </p:nvSpPr>
          <p:spPr bwMode="auto">
            <a:xfrm>
              <a:off x="1995" y="3215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612" name="Rectangle 532"/>
            <p:cNvSpPr>
              <a:spLocks noChangeArrowheads="1"/>
            </p:cNvSpPr>
            <p:nvPr/>
          </p:nvSpPr>
          <p:spPr bwMode="auto">
            <a:xfrm>
              <a:off x="1698" y="3215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611" name="Rectangle 531"/>
            <p:cNvSpPr>
              <a:spLocks noChangeArrowheads="1"/>
            </p:cNvSpPr>
            <p:nvPr/>
          </p:nvSpPr>
          <p:spPr bwMode="auto">
            <a:xfrm>
              <a:off x="1400" y="3215"/>
              <a:ext cx="298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610" name="Rectangle 530"/>
            <p:cNvSpPr>
              <a:spLocks noChangeArrowheads="1"/>
            </p:cNvSpPr>
            <p:nvPr/>
          </p:nvSpPr>
          <p:spPr bwMode="auto">
            <a:xfrm>
              <a:off x="1156" y="3215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609" name="Rectangle 529"/>
            <p:cNvSpPr>
              <a:spLocks noChangeArrowheads="1"/>
            </p:cNvSpPr>
            <p:nvPr/>
          </p:nvSpPr>
          <p:spPr bwMode="auto">
            <a:xfrm>
              <a:off x="838" y="3215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608" name="Rectangle 528"/>
            <p:cNvSpPr>
              <a:spLocks noChangeArrowheads="1"/>
            </p:cNvSpPr>
            <p:nvPr/>
          </p:nvSpPr>
          <p:spPr bwMode="auto">
            <a:xfrm>
              <a:off x="205" y="3215"/>
              <a:ext cx="603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8</a:t>
              </a:r>
            </a:p>
          </p:txBody>
        </p:sp>
        <p:sp>
          <p:nvSpPr>
            <p:cNvPr id="430607" name="Rectangle 527"/>
            <p:cNvSpPr>
              <a:spLocks noChangeArrowheads="1"/>
            </p:cNvSpPr>
            <p:nvPr/>
          </p:nvSpPr>
          <p:spPr bwMode="auto">
            <a:xfrm>
              <a:off x="4964" y="3004"/>
              <a:ext cx="41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4714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90963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30651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16954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1526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6098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0670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5242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itchFamily="2" charset="2"/>
                <a:buNone/>
              </a:pPr>
              <a:endParaRPr lang="zh-CN" altLang="zh-CN" sz="1600">
                <a:solidFill>
                  <a:srgbClr val="000066"/>
                </a:solidFill>
              </a:endParaRPr>
            </a:p>
          </p:txBody>
        </p:sp>
        <p:sp>
          <p:nvSpPr>
            <p:cNvPr id="430606" name="Rectangle 526"/>
            <p:cNvSpPr>
              <a:spLocks noChangeArrowheads="1"/>
            </p:cNvSpPr>
            <p:nvPr/>
          </p:nvSpPr>
          <p:spPr bwMode="auto">
            <a:xfrm>
              <a:off x="4667" y="3004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605" name="Rectangle 525"/>
            <p:cNvSpPr>
              <a:spLocks noChangeArrowheads="1"/>
            </p:cNvSpPr>
            <p:nvPr/>
          </p:nvSpPr>
          <p:spPr bwMode="auto">
            <a:xfrm>
              <a:off x="4370" y="3004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604" name="Rectangle 524"/>
            <p:cNvSpPr>
              <a:spLocks noChangeArrowheads="1"/>
            </p:cNvSpPr>
            <p:nvPr/>
          </p:nvSpPr>
          <p:spPr bwMode="auto">
            <a:xfrm>
              <a:off x="4074" y="3004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603" name="Rectangle 523"/>
            <p:cNvSpPr>
              <a:spLocks noChangeArrowheads="1"/>
            </p:cNvSpPr>
            <p:nvPr/>
          </p:nvSpPr>
          <p:spPr bwMode="auto">
            <a:xfrm>
              <a:off x="3777" y="3004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602" name="Rectangle 522"/>
            <p:cNvSpPr>
              <a:spLocks noChangeArrowheads="1"/>
            </p:cNvSpPr>
            <p:nvPr/>
          </p:nvSpPr>
          <p:spPr bwMode="auto">
            <a:xfrm>
              <a:off x="3480" y="3004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601" name="Rectangle 521"/>
            <p:cNvSpPr>
              <a:spLocks noChangeArrowheads="1"/>
            </p:cNvSpPr>
            <p:nvPr/>
          </p:nvSpPr>
          <p:spPr bwMode="auto">
            <a:xfrm>
              <a:off x="3183" y="3004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600" name="Rectangle 520"/>
            <p:cNvSpPr>
              <a:spLocks noChangeArrowheads="1"/>
            </p:cNvSpPr>
            <p:nvPr/>
          </p:nvSpPr>
          <p:spPr bwMode="auto">
            <a:xfrm>
              <a:off x="2886" y="3004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99" name="Rectangle 519"/>
            <p:cNvSpPr>
              <a:spLocks noChangeArrowheads="1"/>
            </p:cNvSpPr>
            <p:nvPr/>
          </p:nvSpPr>
          <p:spPr bwMode="auto">
            <a:xfrm>
              <a:off x="2589" y="3004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98" name="Rectangle 518"/>
            <p:cNvSpPr>
              <a:spLocks noChangeArrowheads="1"/>
            </p:cNvSpPr>
            <p:nvPr/>
          </p:nvSpPr>
          <p:spPr bwMode="auto">
            <a:xfrm>
              <a:off x="2292" y="3004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97" name="Rectangle 517"/>
            <p:cNvSpPr>
              <a:spLocks noChangeArrowheads="1"/>
            </p:cNvSpPr>
            <p:nvPr/>
          </p:nvSpPr>
          <p:spPr bwMode="auto">
            <a:xfrm>
              <a:off x="1995" y="3004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96" name="Rectangle 516"/>
            <p:cNvSpPr>
              <a:spLocks noChangeArrowheads="1"/>
            </p:cNvSpPr>
            <p:nvPr/>
          </p:nvSpPr>
          <p:spPr bwMode="auto">
            <a:xfrm>
              <a:off x="1698" y="3004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95" name="Rectangle 515"/>
            <p:cNvSpPr>
              <a:spLocks noChangeArrowheads="1"/>
            </p:cNvSpPr>
            <p:nvPr/>
          </p:nvSpPr>
          <p:spPr bwMode="auto">
            <a:xfrm>
              <a:off x="1400" y="3004"/>
              <a:ext cx="298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94" name="Rectangle 514"/>
            <p:cNvSpPr>
              <a:spLocks noChangeArrowheads="1"/>
            </p:cNvSpPr>
            <p:nvPr/>
          </p:nvSpPr>
          <p:spPr bwMode="auto">
            <a:xfrm>
              <a:off x="1156" y="3004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93" name="Rectangle 513"/>
            <p:cNvSpPr>
              <a:spLocks noChangeArrowheads="1"/>
            </p:cNvSpPr>
            <p:nvPr/>
          </p:nvSpPr>
          <p:spPr bwMode="auto">
            <a:xfrm>
              <a:off x="838" y="3004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92" name="Rectangle 512"/>
            <p:cNvSpPr>
              <a:spLocks noChangeArrowheads="1"/>
            </p:cNvSpPr>
            <p:nvPr/>
          </p:nvSpPr>
          <p:spPr bwMode="auto">
            <a:xfrm>
              <a:off x="205" y="3004"/>
              <a:ext cx="603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7</a:t>
              </a:r>
            </a:p>
          </p:txBody>
        </p:sp>
        <p:sp>
          <p:nvSpPr>
            <p:cNvPr id="430591" name="Rectangle 511"/>
            <p:cNvSpPr>
              <a:spLocks noChangeArrowheads="1"/>
            </p:cNvSpPr>
            <p:nvPr/>
          </p:nvSpPr>
          <p:spPr bwMode="auto">
            <a:xfrm>
              <a:off x="4964" y="2793"/>
              <a:ext cx="41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4714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90963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30651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16954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1526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6098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0670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5242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itchFamily="2" charset="2"/>
                <a:buNone/>
              </a:pPr>
              <a:endParaRPr lang="zh-CN" altLang="zh-CN" sz="1600">
                <a:solidFill>
                  <a:srgbClr val="000066"/>
                </a:solidFill>
              </a:endParaRPr>
            </a:p>
          </p:txBody>
        </p:sp>
        <p:sp>
          <p:nvSpPr>
            <p:cNvPr id="430590" name="Rectangle 510"/>
            <p:cNvSpPr>
              <a:spLocks noChangeArrowheads="1"/>
            </p:cNvSpPr>
            <p:nvPr/>
          </p:nvSpPr>
          <p:spPr bwMode="auto">
            <a:xfrm>
              <a:off x="4667" y="2793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89" name="Rectangle 509"/>
            <p:cNvSpPr>
              <a:spLocks noChangeArrowheads="1"/>
            </p:cNvSpPr>
            <p:nvPr/>
          </p:nvSpPr>
          <p:spPr bwMode="auto">
            <a:xfrm>
              <a:off x="4370" y="2793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88" name="Rectangle 508"/>
            <p:cNvSpPr>
              <a:spLocks noChangeArrowheads="1"/>
            </p:cNvSpPr>
            <p:nvPr/>
          </p:nvSpPr>
          <p:spPr bwMode="auto">
            <a:xfrm>
              <a:off x="4074" y="2793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87" name="Rectangle 507"/>
            <p:cNvSpPr>
              <a:spLocks noChangeArrowheads="1"/>
            </p:cNvSpPr>
            <p:nvPr/>
          </p:nvSpPr>
          <p:spPr bwMode="auto">
            <a:xfrm>
              <a:off x="3777" y="2793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86" name="Rectangle 506"/>
            <p:cNvSpPr>
              <a:spLocks noChangeArrowheads="1"/>
            </p:cNvSpPr>
            <p:nvPr/>
          </p:nvSpPr>
          <p:spPr bwMode="auto">
            <a:xfrm>
              <a:off x="3480" y="2793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85" name="Rectangle 505"/>
            <p:cNvSpPr>
              <a:spLocks noChangeArrowheads="1"/>
            </p:cNvSpPr>
            <p:nvPr/>
          </p:nvSpPr>
          <p:spPr bwMode="auto">
            <a:xfrm>
              <a:off x="3183" y="2793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84" name="Rectangle 504"/>
            <p:cNvSpPr>
              <a:spLocks noChangeArrowheads="1"/>
            </p:cNvSpPr>
            <p:nvPr/>
          </p:nvSpPr>
          <p:spPr bwMode="auto">
            <a:xfrm>
              <a:off x="2886" y="2793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83" name="Rectangle 503"/>
            <p:cNvSpPr>
              <a:spLocks noChangeArrowheads="1"/>
            </p:cNvSpPr>
            <p:nvPr/>
          </p:nvSpPr>
          <p:spPr bwMode="auto">
            <a:xfrm>
              <a:off x="2589" y="2793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82" name="Rectangle 502"/>
            <p:cNvSpPr>
              <a:spLocks noChangeArrowheads="1"/>
            </p:cNvSpPr>
            <p:nvPr/>
          </p:nvSpPr>
          <p:spPr bwMode="auto">
            <a:xfrm>
              <a:off x="2292" y="2793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81" name="Rectangle 501"/>
            <p:cNvSpPr>
              <a:spLocks noChangeArrowheads="1"/>
            </p:cNvSpPr>
            <p:nvPr/>
          </p:nvSpPr>
          <p:spPr bwMode="auto">
            <a:xfrm>
              <a:off x="1995" y="2793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80" name="Rectangle 500"/>
            <p:cNvSpPr>
              <a:spLocks noChangeArrowheads="1"/>
            </p:cNvSpPr>
            <p:nvPr/>
          </p:nvSpPr>
          <p:spPr bwMode="auto">
            <a:xfrm>
              <a:off x="1698" y="2793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79" name="Rectangle 499"/>
            <p:cNvSpPr>
              <a:spLocks noChangeArrowheads="1"/>
            </p:cNvSpPr>
            <p:nvPr/>
          </p:nvSpPr>
          <p:spPr bwMode="auto">
            <a:xfrm>
              <a:off x="1400" y="2793"/>
              <a:ext cx="298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78" name="Rectangle 498"/>
            <p:cNvSpPr>
              <a:spLocks noChangeArrowheads="1"/>
            </p:cNvSpPr>
            <p:nvPr/>
          </p:nvSpPr>
          <p:spPr bwMode="auto">
            <a:xfrm>
              <a:off x="1156" y="2793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77" name="Rectangle 497"/>
            <p:cNvSpPr>
              <a:spLocks noChangeArrowheads="1"/>
            </p:cNvSpPr>
            <p:nvPr/>
          </p:nvSpPr>
          <p:spPr bwMode="auto">
            <a:xfrm>
              <a:off x="838" y="2793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76" name="Rectangle 496"/>
            <p:cNvSpPr>
              <a:spLocks noChangeArrowheads="1"/>
            </p:cNvSpPr>
            <p:nvPr/>
          </p:nvSpPr>
          <p:spPr bwMode="auto">
            <a:xfrm>
              <a:off x="205" y="2793"/>
              <a:ext cx="603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6</a:t>
              </a:r>
            </a:p>
          </p:txBody>
        </p:sp>
        <p:sp>
          <p:nvSpPr>
            <p:cNvPr id="430575" name="Rectangle 495"/>
            <p:cNvSpPr>
              <a:spLocks noChangeArrowheads="1"/>
            </p:cNvSpPr>
            <p:nvPr/>
          </p:nvSpPr>
          <p:spPr bwMode="auto">
            <a:xfrm>
              <a:off x="4964" y="2582"/>
              <a:ext cx="41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4714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90963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30651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16954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1526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6098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0670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5242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itchFamily="2" charset="2"/>
                <a:buNone/>
              </a:pPr>
              <a:endParaRPr lang="zh-CN" altLang="zh-CN" sz="1600">
                <a:solidFill>
                  <a:srgbClr val="000066"/>
                </a:solidFill>
              </a:endParaRPr>
            </a:p>
          </p:txBody>
        </p:sp>
        <p:sp>
          <p:nvSpPr>
            <p:cNvPr id="430574" name="Rectangle 494"/>
            <p:cNvSpPr>
              <a:spLocks noChangeArrowheads="1"/>
            </p:cNvSpPr>
            <p:nvPr/>
          </p:nvSpPr>
          <p:spPr bwMode="auto">
            <a:xfrm>
              <a:off x="4667" y="2582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73" name="Rectangle 493"/>
            <p:cNvSpPr>
              <a:spLocks noChangeArrowheads="1"/>
            </p:cNvSpPr>
            <p:nvPr/>
          </p:nvSpPr>
          <p:spPr bwMode="auto">
            <a:xfrm>
              <a:off x="4370" y="2582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72" name="Rectangle 492"/>
            <p:cNvSpPr>
              <a:spLocks noChangeArrowheads="1"/>
            </p:cNvSpPr>
            <p:nvPr/>
          </p:nvSpPr>
          <p:spPr bwMode="auto">
            <a:xfrm>
              <a:off x="4074" y="2582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71" name="Rectangle 491"/>
            <p:cNvSpPr>
              <a:spLocks noChangeArrowheads="1"/>
            </p:cNvSpPr>
            <p:nvPr/>
          </p:nvSpPr>
          <p:spPr bwMode="auto">
            <a:xfrm>
              <a:off x="3777" y="2582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70" name="Rectangle 490"/>
            <p:cNvSpPr>
              <a:spLocks noChangeArrowheads="1"/>
            </p:cNvSpPr>
            <p:nvPr/>
          </p:nvSpPr>
          <p:spPr bwMode="auto">
            <a:xfrm>
              <a:off x="3480" y="2582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69" name="Rectangle 489"/>
            <p:cNvSpPr>
              <a:spLocks noChangeArrowheads="1"/>
            </p:cNvSpPr>
            <p:nvPr/>
          </p:nvSpPr>
          <p:spPr bwMode="auto">
            <a:xfrm>
              <a:off x="3183" y="2582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68" name="Rectangle 488"/>
            <p:cNvSpPr>
              <a:spLocks noChangeArrowheads="1"/>
            </p:cNvSpPr>
            <p:nvPr/>
          </p:nvSpPr>
          <p:spPr bwMode="auto">
            <a:xfrm>
              <a:off x="2886" y="2582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67" name="Rectangle 487"/>
            <p:cNvSpPr>
              <a:spLocks noChangeArrowheads="1"/>
            </p:cNvSpPr>
            <p:nvPr/>
          </p:nvSpPr>
          <p:spPr bwMode="auto">
            <a:xfrm>
              <a:off x="2589" y="2582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66" name="Rectangle 486"/>
            <p:cNvSpPr>
              <a:spLocks noChangeArrowheads="1"/>
            </p:cNvSpPr>
            <p:nvPr/>
          </p:nvSpPr>
          <p:spPr bwMode="auto">
            <a:xfrm>
              <a:off x="2292" y="2582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65" name="Rectangle 485"/>
            <p:cNvSpPr>
              <a:spLocks noChangeArrowheads="1"/>
            </p:cNvSpPr>
            <p:nvPr/>
          </p:nvSpPr>
          <p:spPr bwMode="auto">
            <a:xfrm>
              <a:off x="1995" y="2582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64" name="Rectangle 484"/>
            <p:cNvSpPr>
              <a:spLocks noChangeArrowheads="1"/>
            </p:cNvSpPr>
            <p:nvPr/>
          </p:nvSpPr>
          <p:spPr bwMode="auto">
            <a:xfrm>
              <a:off x="1698" y="2582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63" name="Rectangle 483"/>
            <p:cNvSpPr>
              <a:spLocks noChangeArrowheads="1"/>
            </p:cNvSpPr>
            <p:nvPr/>
          </p:nvSpPr>
          <p:spPr bwMode="auto">
            <a:xfrm>
              <a:off x="1400" y="2582"/>
              <a:ext cx="298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62" name="Rectangle 482"/>
            <p:cNvSpPr>
              <a:spLocks noChangeArrowheads="1"/>
            </p:cNvSpPr>
            <p:nvPr/>
          </p:nvSpPr>
          <p:spPr bwMode="auto">
            <a:xfrm>
              <a:off x="1156" y="2582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61" name="Rectangle 481"/>
            <p:cNvSpPr>
              <a:spLocks noChangeArrowheads="1"/>
            </p:cNvSpPr>
            <p:nvPr/>
          </p:nvSpPr>
          <p:spPr bwMode="auto">
            <a:xfrm>
              <a:off x="838" y="2582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60" name="Rectangle 480"/>
            <p:cNvSpPr>
              <a:spLocks noChangeArrowheads="1"/>
            </p:cNvSpPr>
            <p:nvPr/>
          </p:nvSpPr>
          <p:spPr bwMode="auto">
            <a:xfrm>
              <a:off x="205" y="2582"/>
              <a:ext cx="603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5</a:t>
              </a:r>
            </a:p>
          </p:txBody>
        </p:sp>
        <p:sp>
          <p:nvSpPr>
            <p:cNvPr id="430559" name="Rectangle 479"/>
            <p:cNvSpPr>
              <a:spLocks noChangeArrowheads="1"/>
            </p:cNvSpPr>
            <p:nvPr/>
          </p:nvSpPr>
          <p:spPr bwMode="auto">
            <a:xfrm>
              <a:off x="4964" y="2371"/>
              <a:ext cx="41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4714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90963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30651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16954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1526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6098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0670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5242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itchFamily="2" charset="2"/>
                <a:buNone/>
              </a:pPr>
              <a:endParaRPr lang="zh-CN" altLang="zh-CN" sz="1600">
                <a:solidFill>
                  <a:srgbClr val="000066"/>
                </a:solidFill>
              </a:endParaRPr>
            </a:p>
          </p:txBody>
        </p:sp>
        <p:sp>
          <p:nvSpPr>
            <p:cNvPr id="430558" name="Rectangle 478"/>
            <p:cNvSpPr>
              <a:spLocks noChangeArrowheads="1"/>
            </p:cNvSpPr>
            <p:nvPr/>
          </p:nvSpPr>
          <p:spPr bwMode="auto">
            <a:xfrm>
              <a:off x="4667" y="2371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57" name="Rectangle 477"/>
            <p:cNvSpPr>
              <a:spLocks noChangeArrowheads="1"/>
            </p:cNvSpPr>
            <p:nvPr/>
          </p:nvSpPr>
          <p:spPr bwMode="auto">
            <a:xfrm>
              <a:off x="4370" y="2371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56" name="Rectangle 476"/>
            <p:cNvSpPr>
              <a:spLocks noChangeArrowheads="1"/>
            </p:cNvSpPr>
            <p:nvPr/>
          </p:nvSpPr>
          <p:spPr bwMode="auto">
            <a:xfrm>
              <a:off x="4074" y="2371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55" name="Rectangle 475"/>
            <p:cNvSpPr>
              <a:spLocks noChangeArrowheads="1"/>
            </p:cNvSpPr>
            <p:nvPr/>
          </p:nvSpPr>
          <p:spPr bwMode="auto">
            <a:xfrm>
              <a:off x="3777" y="2371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54" name="Rectangle 474"/>
            <p:cNvSpPr>
              <a:spLocks noChangeArrowheads="1"/>
            </p:cNvSpPr>
            <p:nvPr/>
          </p:nvSpPr>
          <p:spPr bwMode="auto">
            <a:xfrm>
              <a:off x="3480" y="2371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53" name="Rectangle 473"/>
            <p:cNvSpPr>
              <a:spLocks noChangeArrowheads="1"/>
            </p:cNvSpPr>
            <p:nvPr/>
          </p:nvSpPr>
          <p:spPr bwMode="auto">
            <a:xfrm>
              <a:off x="3183" y="2371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52" name="Rectangle 472"/>
            <p:cNvSpPr>
              <a:spLocks noChangeArrowheads="1"/>
            </p:cNvSpPr>
            <p:nvPr/>
          </p:nvSpPr>
          <p:spPr bwMode="auto">
            <a:xfrm>
              <a:off x="2886" y="2371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51" name="Rectangle 471"/>
            <p:cNvSpPr>
              <a:spLocks noChangeArrowheads="1"/>
            </p:cNvSpPr>
            <p:nvPr/>
          </p:nvSpPr>
          <p:spPr bwMode="auto">
            <a:xfrm>
              <a:off x="2589" y="2371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50" name="Rectangle 470"/>
            <p:cNvSpPr>
              <a:spLocks noChangeArrowheads="1"/>
            </p:cNvSpPr>
            <p:nvPr/>
          </p:nvSpPr>
          <p:spPr bwMode="auto">
            <a:xfrm>
              <a:off x="2292" y="2371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49" name="Rectangle 469"/>
            <p:cNvSpPr>
              <a:spLocks noChangeArrowheads="1"/>
            </p:cNvSpPr>
            <p:nvPr/>
          </p:nvSpPr>
          <p:spPr bwMode="auto">
            <a:xfrm>
              <a:off x="1995" y="2371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48" name="Rectangle 468"/>
            <p:cNvSpPr>
              <a:spLocks noChangeArrowheads="1"/>
            </p:cNvSpPr>
            <p:nvPr/>
          </p:nvSpPr>
          <p:spPr bwMode="auto">
            <a:xfrm>
              <a:off x="1698" y="2371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47" name="Rectangle 467"/>
            <p:cNvSpPr>
              <a:spLocks noChangeArrowheads="1"/>
            </p:cNvSpPr>
            <p:nvPr/>
          </p:nvSpPr>
          <p:spPr bwMode="auto">
            <a:xfrm>
              <a:off x="1400" y="2371"/>
              <a:ext cx="298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46" name="Rectangle 466"/>
            <p:cNvSpPr>
              <a:spLocks noChangeArrowheads="1"/>
            </p:cNvSpPr>
            <p:nvPr/>
          </p:nvSpPr>
          <p:spPr bwMode="auto">
            <a:xfrm>
              <a:off x="1156" y="2371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45" name="Rectangle 465"/>
            <p:cNvSpPr>
              <a:spLocks noChangeArrowheads="1"/>
            </p:cNvSpPr>
            <p:nvPr/>
          </p:nvSpPr>
          <p:spPr bwMode="auto">
            <a:xfrm>
              <a:off x="838" y="2371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44" name="Rectangle 464"/>
            <p:cNvSpPr>
              <a:spLocks noChangeArrowheads="1"/>
            </p:cNvSpPr>
            <p:nvPr/>
          </p:nvSpPr>
          <p:spPr bwMode="auto">
            <a:xfrm>
              <a:off x="205" y="2371"/>
              <a:ext cx="603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4</a:t>
              </a:r>
            </a:p>
          </p:txBody>
        </p:sp>
        <p:sp>
          <p:nvSpPr>
            <p:cNvPr id="430543" name="Rectangle 463"/>
            <p:cNvSpPr>
              <a:spLocks noChangeArrowheads="1"/>
            </p:cNvSpPr>
            <p:nvPr/>
          </p:nvSpPr>
          <p:spPr bwMode="auto">
            <a:xfrm>
              <a:off x="4964" y="2160"/>
              <a:ext cx="41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4714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90963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30651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16954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1526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6098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0670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5242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itchFamily="2" charset="2"/>
                <a:buNone/>
              </a:pPr>
              <a:endParaRPr lang="zh-CN" altLang="zh-CN" sz="1600">
                <a:solidFill>
                  <a:srgbClr val="000066"/>
                </a:solidFill>
              </a:endParaRPr>
            </a:p>
          </p:txBody>
        </p:sp>
        <p:sp>
          <p:nvSpPr>
            <p:cNvPr id="430542" name="Rectangle 462"/>
            <p:cNvSpPr>
              <a:spLocks noChangeArrowheads="1"/>
            </p:cNvSpPr>
            <p:nvPr/>
          </p:nvSpPr>
          <p:spPr bwMode="auto">
            <a:xfrm>
              <a:off x="4667" y="2160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41" name="Rectangle 461"/>
            <p:cNvSpPr>
              <a:spLocks noChangeArrowheads="1"/>
            </p:cNvSpPr>
            <p:nvPr/>
          </p:nvSpPr>
          <p:spPr bwMode="auto">
            <a:xfrm>
              <a:off x="4370" y="2160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40" name="Rectangle 460"/>
            <p:cNvSpPr>
              <a:spLocks noChangeArrowheads="1"/>
            </p:cNvSpPr>
            <p:nvPr/>
          </p:nvSpPr>
          <p:spPr bwMode="auto">
            <a:xfrm>
              <a:off x="4074" y="2160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39" name="Rectangle 459"/>
            <p:cNvSpPr>
              <a:spLocks noChangeArrowheads="1"/>
            </p:cNvSpPr>
            <p:nvPr/>
          </p:nvSpPr>
          <p:spPr bwMode="auto">
            <a:xfrm>
              <a:off x="3777" y="2160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38" name="Rectangle 458"/>
            <p:cNvSpPr>
              <a:spLocks noChangeArrowheads="1"/>
            </p:cNvSpPr>
            <p:nvPr/>
          </p:nvSpPr>
          <p:spPr bwMode="auto">
            <a:xfrm>
              <a:off x="3480" y="2160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37" name="Rectangle 457"/>
            <p:cNvSpPr>
              <a:spLocks noChangeArrowheads="1"/>
            </p:cNvSpPr>
            <p:nvPr/>
          </p:nvSpPr>
          <p:spPr bwMode="auto">
            <a:xfrm>
              <a:off x="3183" y="2160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36" name="Rectangle 456"/>
            <p:cNvSpPr>
              <a:spLocks noChangeArrowheads="1"/>
            </p:cNvSpPr>
            <p:nvPr/>
          </p:nvSpPr>
          <p:spPr bwMode="auto">
            <a:xfrm>
              <a:off x="2886" y="2160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35" name="Rectangle 455"/>
            <p:cNvSpPr>
              <a:spLocks noChangeArrowheads="1"/>
            </p:cNvSpPr>
            <p:nvPr/>
          </p:nvSpPr>
          <p:spPr bwMode="auto">
            <a:xfrm>
              <a:off x="2589" y="2160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34" name="Rectangle 454"/>
            <p:cNvSpPr>
              <a:spLocks noChangeArrowheads="1"/>
            </p:cNvSpPr>
            <p:nvPr/>
          </p:nvSpPr>
          <p:spPr bwMode="auto">
            <a:xfrm>
              <a:off x="2292" y="2160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33" name="Rectangle 453"/>
            <p:cNvSpPr>
              <a:spLocks noChangeArrowheads="1"/>
            </p:cNvSpPr>
            <p:nvPr/>
          </p:nvSpPr>
          <p:spPr bwMode="auto">
            <a:xfrm>
              <a:off x="1995" y="2160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32" name="Rectangle 452"/>
            <p:cNvSpPr>
              <a:spLocks noChangeArrowheads="1"/>
            </p:cNvSpPr>
            <p:nvPr/>
          </p:nvSpPr>
          <p:spPr bwMode="auto">
            <a:xfrm>
              <a:off x="1698" y="2160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31" name="Rectangle 451"/>
            <p:cNvSpPr>
              <a:spLocks noChangeArrowheads="1"/>
            </p:cNvSpPr>
            <p:nvPr/>
          </p:nvSpPr>
          <p:spPr bwMode="auto">
            <a:xfrm>
              <a:off x="1400" y="2160"/>
              <a:ext cx="298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30" name="Rectangle 450"/>
            <p:cNvSpPr>
              <a:spLocks noChangeArrowheads="1"/>
            </p:cNvSpPr>
            <p:nvPr/>
          </p:nvSpPr>
          <p:spPr bwMode="auto">
            <a:xfrm>
              <a:off x="1156" y="2160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</a:endParaRPr>
            </a:p>
          </p:txBody>
        </p:sp>
        <p:sp>
          <p:nvSpPr>
            <p:cNvPr id="430529" name="Rectangle 449"/>
            <p:cNvSpPr>
              <a:spLocks noChangeArrowheads="1"/>
            </p:cNvSpPr>
            <p:nvPr/>
          </p:nvSpPr>
          <p:spPr bwMode="auto">
            <a:xfrm>
              <a:off x="838" y="2160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28" name="Rectangle 448"/>
            <p:cNvSpPr>
              <a:spLocks noChangeArrowheads="1"/>
            </p:cNvSpPr>
            <p:nvPr/>
          </p:nvSpPr>
          <p:spPr bwMode="auto">
            <a:xfrm>
              <a:off x="205" y="2160"/>
              <a:ext cx="603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3</a:t>
              </a:r>
            </a:p>
          </p:txBody>
        </p:sp>
        <p:sp>
          <p:nvSpPr>
            <p:cNvPr id="430527" name="Rectangle 447"/>
            <p:cNvSpPr>
              <a:spLocks noChangeArrowheads="1"/>
            </p:cNvSpPr>
            <p:nvPr/>
          </p:nvSpPr>
          <p:spPr bwMode="auto">
            <a:xfrm>
              <a:off x="4964" y="1949"/>
              <a:ext cx="41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4714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90963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30651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16954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1526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6098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0670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5242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itchFamily="2" charset="2"/>
                <a:buNone/>
              </a:pPr>
              <a:endParaRPr lang="zh-CN" altLang="zh-CN" sz="1600">
                <a:solidFill>
                  <a:srgbClr val="000066"/>
                </a:solidFill>
              </a:endParaRPr>
            </a:p>
          </p:txBody>
        </p:sp>
        <p:sp>
          <p:nvSpPr>
            <p:cNvPr id="430526" name="Rectangle 446"/>
            <p:cNvSpPr>
              <a:spLocks noChangeArrowheads="1"/>
            </p:cNvSpPr>
            <p:nvPr/>
          </p:nvSpPr>
          <p:spPr bwMode="auto">
            <a:xfrm>
              <a:off x="4667" y="1949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25" name="Rectangle 445"/>
            <p:cNvSpPr>
              <a:spLocks noChangeArrowheads="1"/>
            </p:cNvSpPr>
            <p:nvPr/>
          </p:nvSpPr>
          <p:spPr bwMode="auto">
            <a:xfrm>
              <a:off x="4370" y="1949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24" name="Rectangle 444"/>
            <p:cNvSpPr>
              <a:spLocks noChangeArrowheads="1"/>
            </p:cNvSpPr>
            <p:nvPr/>
          </p:nvSpPr>
          <p:spPr bwMode="auto">
            <a:xfrm>
              <a:off x="4074" y="1949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23" name="Rectangle 443"/>
            <p:cNvSpPr>
              <a:spLocks noChangeArrowheads="1"/>
            </p:cNvSpPr>
            <p:nvPr/>
          </p:nvSpPr>
          <p:spPr bwMode="auto">
            <a:xfrm>
              <a:off x="3777" y="1949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22" name="Rectangle 442"/>
            <p:cNvSpPr>
              <a:spLocks noChangeArrowheads="1"/>
            </p:cNvSpPr>
            <p:nvPr/>
          </p:nvSpPr>
          <p:spPr bwMode="auto">
            <a:xfrm>
              <a:off x="3480" y="1949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21" name="Rectangle 441"/>
            <p:cNvSpPr>
              <a:spLocks noChangeArrowheads="1"/>
            </p:cNvSpPr>
            <p:nvPr/>
          </p:nvSpPr>
          <p:spPr bwMode="auto">
            <a:xfrm>
              <a:off x="3183" y="1949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20" name="Rectangle 440"/>
            <p:cNvSpPr>
              <a:spLocks noChangeArrowheads="1"/>
            </p:cNvSpPr>
            <p:nvPr/>
          </p:nvSpPr>
          <p:spPr bwMode="auto">
            <a:xfrm>
              <a:off x="2886" y="1949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19" name="Rectangle 439"/>
            <p:cNvSpPr>
              <a:spLocks noChangeArrowheads="1"/>
            </p:cNvSpPr>
            <p:nvPr/>
          </p:nvSpPr>
          <p:spPr bwMode="auto">
            <a:xfrm>
              <a:off x="2589" y="1949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18" name="Rectangle 438"/>
            <p:cNvSpPr>
              <a:spLocks noChangeArrowheads="1"/>
            </p:cNvSpPr>
            <p:nvPr/>
          </p:nvSpPr>
          <p:spPr bwMode="auto">
            <a:xfrm>
              <a:off x="2292" y="1949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17" name="Rectangle 437"/>
            <p:cNvSpPr>
              <a:spLocks noChangeArrowheads="1"/>
            </p:cNvSpPr>
            <p:nvPr/>
          </p:nvSpPr>
          <p:spPr bwMode="auto">
            <a:xfrm>
              <a:off x="1995" y="1949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16" name="Rectangle 436"/>
            <p:cNvSpPr>
              <a:spLocks noChangeArrowheads="1"/>
            </p:cNvSpPr>
            <p:nvPr/>
          </p:nvSpPr>
          <p:spPr bwMode="auto">
            <a:xfrm>
              <a:off x="1698" y="1949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15" name="Rectangle 435"/>
            <p:cNvSpPr>
              <a:spLocks noChangeArrowheads="1"/>
            </p:cNvSpPr>
            <p:nvPr/>
          </p:nvSpPr>
          <p:spPr bwMode="auto">
            <a:xfrm>
              <a:off x="1400" y="1949"/>
              <a:ext cx="298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14" name="Rectangle 434"/>
            <p:cNvSpPr>
              <a:spLocks noChangeArrowheads="1"/>
            </p:cNvSpPr>
            <p:nvPr/>
          </p:nvSpPr>
          <p:spPr bwMode="auto">
            <a:xfrm>
              <a:off x="1134" y="1949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</a:endParaRPr>
            </a:p>
          </p:txBody>
        </p:sp>
        <p:sp>
          <p:nvSpPr>
            <p:cNvPr id="430513" name="Rectangle 433"/>
            <p:cNvSpPr>
              <a:spLocks noChangeArrowheads="1"/>
            </p:cNvSpPr>
            <p:nvPr/>
          </p:nvSpPr>
          <p:spPr bwMode="auto">
            <a:xfrm>
              <a:off x="838" y="1949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12" name="Rectangle 432"/>
            <p:cNvSpPr>
              <a:spLocks noChangeArrowheads="1"/>
            </p:cNvSpPr>
            <p:nvPr/>
          </p:nvSpPr>
          <p:spPr bwMode="auto">
            <a:xfrm>
              <a:off x="205" y="1949"/>
              <a:ext cx="603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2</a:t>
              </a:r>
            </a:p>
          </p:txBody>
        </p:sp>
        <p:sp>
          <p:nvSpPr>
            <p:cNvPr id="430511" name="Rectangle 431"/>
            <p:cNvSpPr>
              <a:spLocks noChangeArrowheads="1"/>
            </p:cNvSpPr>
            <p:nvPr/>
          </p:nvSpPr>
          <p:spPr bwMode="auto">
            <a:xfrm>
              <a:off x="4964" y="1738"/>
              <a:ext cx="41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4714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90963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30651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16954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1526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6098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0670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5242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itchFamily="2" charset="2"/>
                <a:buNone/>
              </a:pPr>
              <a:endParaRPr lang="zh-CN" altLang="zh-CN" sz="1600">
                <a:solidFill>
                  <a:srgbClr val="000066"/>
                </a:solidFill>
              </a:endParaRPr>
            </a:p>
          </p:txBody>
        </p:sp>
        <p:sp>
          <p:nvSpPr>
            <p:cNvPr id="430510" name="Rectangle 430"/>
            <p:cNvSpPr>
              <a:spLocks noChangeArrowheads="1"/>
            </p:cNvSpPr>
            <p:nvPr/>
          </p:nvSpPr>
          <p:spPr bwMode="auto">
            <a:xfrm>
              <a:off x="4667" y="1738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09" name="Rectangle 429"/>
            <p:cNvSpPr>
              <a:spLocks noChangeArrowheads="1"/>
            </p:cNvSpPr>
            <p:nvPr/>
          </p:nvSpPr>
          <p:spPr bwMode="auto">
            <a:xfrm>
              <a:off x="4370" y="1738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08" name="Rectangle 428"/>
            <p:cNvSpPr>
              <a:spLocks noChangeArrowheads="1"/>
            </p:cNvSpPr>
            <p:nvPr/>
          </p:nvSpPr>
          <p:spPr bwMode="auto">
            <a:xfrm>
              <a:off x="4074" y="1738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07" name="Rectangle 427"/>
            <p:cNvSpPr>
              <a:spLocks noChangeArrowheads="1"/>
            </p:cNvSpPr>
            <p:nvPr/>
          </p:nvSpPr>
          <p:spPr bwMode="auto">
            <a:xfrm>
              <a:off x="3777" y="1738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06" name="Rectangle 426"/>
            <p:cNvSpPr>
              <a:spLocks noChangeArrowheads="1"/>
            </p:cNvSpPr>
            <p:nvPr/>
          </p:nvSpPr>
          <p:spPr bwMode="auto">
            <a:xfrm>
              <a:off x="3480" y="1738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05" name="Rectangle 425"/>
            <p:cNvSpPr>
              <a:spLocks noChangeArrowheads="1"/>
            </p:cNvSpPr>
            <p:nvPr/>
          </p:nvSpPr>
          <p:spPr bwMode="auto">
            <a:xfrm>
              <a:off x="3183" y="1738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04" name="Rectangle 424"/>
            <p:cNvSpPr>
              <a:spLocks noChangeArrowheads="1"/>
            </p:cNvSpPr>
            <p:nvPr/>
          </p:nvSpPr>
          <p:spPr bwMode="auto">
            <a:xfrm>
              <a:off x="2886" y="1738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03" name="Rectangle 423"/>
            <p:cNvSpPr>
              <a:spLocks noChangeArrowheads="1"/>
            </p:cNvSpPr>
            <p:nvPr/>
          </p:nvSpPr>
          <p:spPr bwMode="auto">
            <a:xfrm>
              <a:off x="2589" y="1738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502" name="Rectangle 422"/>
            <p:cNvSpPr>
              <a:spLocks noChangeArrowheads="1"/>
            </p:cNvSpPr>
            <p:nvPr/>
          </p:nvSpPr>
          <p:spPr bwMode="auto">
            <a:xfrm>
              <a:off x="2292" y="1738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01" name="Rectangle 421"/>
            <p:cNvSpPr>
              <a:spLocks noChangeArrowheads="1"/>
            </p:cNvSpPr>
            <p:nvPr/>
          </p:nvSpPr>
          <p:spPr bwMode="auto">
            <a:xfrm>
              <a:off x="1995" y="1738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500" name="Rectangle 420"/>
            <p:cNvSpPr>
              <a:spLocks noChangeArrowheads="1"/>
            </p:cNvSpPr>
            <p:nvPr/>
          </p:nvSpPr>
          <p:spPr bwMode="auto">
            <a:xfrm>
              <a:off x="1698" y="1738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499" name="Rectangle 419"/>
            <p:cNvSpPr>
              <a:spLocks noChangeArrowheads="1"/>
            </p:cNvSpPr>
            <p:nvPr/>
          </p:nvSpPr>
          <p:spPr bwMode="auto">
            <a:xfrm>
              <a:off x="1400" y="1738"/>
              <a:ext cx="298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498" name="Rectangle 418"/>
            <p:cNvSpPr>
              <a:spLocks noChangeArrowheads="1"/>
            </p:cNvSpPr>
            <p:nvPr/>
          </p:nvSpPr>
          <p:spPr bwMode="auto">
            <a:xfrm>
              <a:off x="1134" y="1738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</a:endParaRPr>
            </a:p>
          </p:txBody>
        </p:sp>
        <p:sp>
          <p:nvSpPr>
            <p:cNvPr id="430497" name="Rectangle 417"/>
            <p:cNvSpPr>
              <a:spLocks noChangeArrowheads="1"/>
            </p:cNvSpPr>
            <p:nvPr/>
          </p:nvSpPr>
          <p:spPr bwMode="auto">
            <a:xfrm>
              <a:off x="860" y="1738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496" name="Rectangle 416"/>
            <p:cNvSpPr>
              <a:spLocks noChangeArrowheads="1"/>
            </p:cNvSpPr>
            <p:nvPr/>
          </p:nvSpPr>
          <p:spPr bwMode="auto">
            <a:xfrm>
              <a:off x="205" y="1738"/>
              <a:ext cx="603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495" name="Rectangle 415"/>
            <p:cNvSpPr>
              <a:spLocks noChangeArrowheads="1"/>
            </p:cNvSpPr>
            <p:nvPr/>
          </p:nvSpPr>
          <p:spPr bwMode="auto">
            <a:xfrm>
              <a:off x="4964" y="1527"/>
              <a:ext cx="41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4714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90963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30651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16954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1526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6098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0670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5242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itchFamily="2" charset="2"/>
                <a:buNone/>
              </a:pPr>
              <a:endParaRPr lang="zh-CN" altLang="zh-CN" sz="1600">
                <a:solidFill>
                  <a:srgbClr val="000066"/>
                </a:solidFill>
              </a:endParaRPr>
            </a:p>
          </p:txBody>
        </p:sp>
        <p:sp>
          <p:nvSpPr>
            <p:cNvPr id="430494" name="Rectangle 414"/>
            <p:cNvSpPr>
              <a:spLocks noChangeArrowheads="1"/>
            </p:cNvSpPr>
            <p:nvPr/>
          </p:nvSpPr>
          <p:spPr bwMode="auto">
            <a:xfrm>
              <a:off x="4667" y="1527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493" name="Rectangle 413"/>
            <p:cNvSpPr>
              <a:spLocks noChangeArrowheads="1"/>
            </p:cNvSpPr>
            <p:nvPr/>
          </p:nvSpPr>
          <p:spPr bwMode="auto">
            <a:xfrm>
              <a:off x="4370" y="1527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492" name="Rectangle 412"/>
            <p:cNvSpPr>
              <a:spLocks noChangeArrowheads="1"/>
            </p:cNvSpPr>
            <p:nvPr/>
          </p:nvSpPr>
          <p:spPr bwMode="auto">
            <a:xfrm>
              <a:off x="4074" y="1527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491" name="Rectangle 411"/>
            <p:cNvSpPr>
              <a:spLocks noChangeArrowheads="1"/>
            </p:cNvSpPr>
            <p:nvPr/>
          </p:nvSpPr>
          <p:spPr bwMode="auto">
            <a:xfrm>
              <a:off x="3777" y="1527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490" name="Rectangle 410"/>
            <p:cNvSpPr>
              <a:spLocks noChangeArrowheads="1"/>
            </p:cNvSpPr>
            <p:nvPr/>
          </p:nvSpPr>
          <p:spPr bwMode="auto">
            <a:xfrm>
              <a:off x="3480" y="1527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489" name="Rectangle 409"/>
            <p:cNvSpPr>
              <a:spLocks noChangeArrowheads="1"/>
            </p:cNvSpPr>
            <p:nvPr/>
          </p:nvSpPr>
          <p:spPr bwMode="auto">
            <a:xfrm>
              <a:off x="3183" y="1527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488" name="Rectangle 408"/>
            <p:cNvSpPr>
              <a:spLocks noChangeArrowheads="1"/>
            </p:cNvSpPr>
            <p:nvPr/>
          </p:nvSpPr>
          <p:spPr bwMode="auto">
            <a:xfrm>
              <a:off x="2886" y="1527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487" name="Rectangle 407"/>
            <p:cNvSpPr>
              <a:spLocks noChangeArrowheads="1"/>
            </p:cNvSpPr>
            <p:nvPr/>
          </p:nvSpPr>
          <p:spPr bwMode="auto">
            <a:xfrm>
              <a:off x="2589" y="1527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486" name="Rectangle 406"/>
            <p:cNvSpPr>
              <a:spLocks noChangeArrowheads="1"/>
            </p:cNvSpPr>
            <p:nvPr/>
          </p:nvSpPr>
          <p:spPr bwMode="auto">
            <a:xfrm>
              <a:off x="2292" y="1527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485" name="Rectangle 405"/>
            <p:cNvSpPr>
              <a:spLocks noChangeArrowheads="1"/>
            </p:cNvSpPr>
            <p:nvPr/>
          </p:nvSpPr>
          <p:spPr bwMode="auto">
            <a:xfrm>
              <a:off x="1995" y="1527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484" name="Rectangle 404"/>
            <p:cNvSpPr>
              <a:spLocks noChangeArrowheads="1"/>
            </p:cNvSpPr>
            <p:nvPr/>
          </p:nvSpPr>
          <p:spPr bwMode="auto">
            <a:xfrm>
              <a:off x="1698" y="1527"/>
              <a:ext cx="297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483" name="Rectangle 403"/>
            <p:cNvSpPr>
              <a:spLocks noChangeArrowheads="1"/>
            </p:cNvSpPr>
            <p:nvPr/>
          </p:nvSpPr>
          <p:spPr bwMode="auto">
            <a:xfrm>
              <a:off x="1400" y="1527"/>
              <a:ext cx="298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482" name="Rectangle 402"/>
            <p:cNvSpPr>
              <a:spLocks noChangeArrowheads="1"/>
            </p:cNvSpPr>
            <p:nvPr/>
          </p:nvSpPr>
          <p:spPr bwMode="auto">
            <a:xfrm>
              <a:off x="1132" y="1527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0481" name="Rectangle 401"/>
            <p:cNvSpPr>
              <a:spLocks noChangeArrowheads="1"/>
            </p:cNvSpPr>
            <p:nvPr/>
          </p:nvSpPr>
          <p:spPr bwMode="auto">
            <a:xfrm>
              <a:off x="860" y="1527"/>
              <a:ext cx="296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480" name="Rectangle 400"/>
            <p:cNvSpPr>
              <a:spLocks noChangeArrowheads="1"/>
            </p:cNvSpPr>
            <p:nvPr/>
          </p:nvSpPr>
          <p:spPr bwMode="auto">
            <a:xfrm>
              <a:off x="205" y="1527"/>
              <a:ext cx="603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0478" name="Rectangle 398"/>
            <p:cNvSpPr>
              <a:spLocks noChangeArrowheads="1"/>
            </p:cNvSpPr>
            <p:nvPr/>
          </p:nvSpPr>
          <p:spPr bwMode="auto">
            <a:xfrm>
              <a:off x="4670" y="1065"/>
              <a:ext cx="297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 i="1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g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0477" name="Rectangle 397"/>
            <p:cNvSpPr>
              <a:spLocks noChangeArrowheads="1"/>
            </p:cNvSpPr>
            <p:nvPr/>
          </p:nvSpPr>
          <p:spPr bwMode="auto">
            <a:xfrm>
              <a:off x="4373" y="1065"/>
              <a:ext cx="297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 i="1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f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0476" name="Rectangle 396"/>
            <p:cNvSpPr>
              <a:spLocks noChangeArrowheads="1"/>
            </p:cNvSpPr>
            <p:nvPr/>
          </p:nvSpPr>
          <p:spPr bwMode="auto">
            <a:xfrm>
              <a:off x="4077" y="1065"/>
              <a:ext cx="296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 i="1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e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0475" name="Rectangle 395"/>
            <p:cNvSpPr>
              <a:spLocks noChangeArrowheads="1"/>
            </p:cNvSpPr>
            <p:nvPr/>
          </p:nvSpPr>
          <p:spPr bwMode="auto">
            <a:xfrm>
              <a:off x="3780" y="1065"/>
              <a:ext cx="297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 i="1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d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0474" name="Rectangle 394"/>
            <p:cNvSpPr>
              <a:spLocks noChangeArrowheads="1"/>
            </p:cNvSpPr>
            <p:nvPr/>
          </p:nvSpPr>
          <p:spPr bwMode="auto">
            <a:xfrm>
              <a:off x="3483" y="1065"/>
              <a:ext cx="297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 i="1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c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0473" name="Rectangle 393"/>
            <p:cNvSpPr>
              <a:spLocks noChangeArrowheads="1"/>
            </p:cNvSpPr>
            <p:nvPr/>
          </p:nvSpPr>
          <p:spPr bwMode="auto">
            <a:xfrm>
              <a:off x="3186" y="1065"/>
              <a:ext cx="297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 i="1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b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0472" name="Rectangle 392"/>
            <p:cNvSpPr>
              <a:spLocks noChangeArrowheads="1"/>
            </p:cNvSpPr>
            <p:nvPr/>
          </p:nvSpPr>
          <p:spPr bwMode="auto">
            <a:xfrm>
              <a:off x="2889" y="1065"/>
              <a:ext cx="297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 i="1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a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0466" name="Rectangle 386"/>
            <p:cNvSpPr>
              <a:spLocks noChangeArrowheads="1"/>
            </p:cNvSpPr>
            <p:nvPr/>
          </p:nvSpPr>
          <p:spPr bwMode="auto">
            <a:xfrm>
              <a:off x="1103" y="1065"/>
              <a:ext cx="296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4714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90963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30651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16954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1526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6098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0670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5242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itchFamily="2" charset="2"/>
                <a:buNone/>
              </a:pPr>
              <a:endParaRPr lang="zh-CN" altLang="zh-CN" sz="1600">
                <a:solidFill>
                  <a:srgbClr val="000066"/>
                </a:solidFill>
              </a:endParaRPr>
            </a:p>
          </p:txBody>
        </p:sp>
        <p:sp>
          <p:nvSpPr>
            <p:cNvPr id="430463" name="Rectangle 383"/>
            <p:cNvSpPr>
              <a:spLocks noChangeArrowheads="1"/>
            </p:cNvSpPr>
            <p:nvPr/>
          </p:nvSpPr>
          <p:spPr bwMode="auto">
            <a:xfrm>
              <a:off x="4918" y="854"/>
              <a:ext cx="548" cy="6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zh-CN" altLang="en-US" sz="16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字形</a:t>
              </a:r>
            </a:p>
          </p:txBody>
        </p:sp>
        <p:sp>
          <p:nvSpPr>
            <p:cNvPr id="430456" name="Rectangle 376"/>
            <p:cNvSpPr>
              <a:spLocks noChangeArrowheads="1"/>
            </p:cNvSpPr>
            <p:nvPr/>
          </p:nvSpPr>
          <p:spPr bwMode="auto">
            <a:xfrm>
              <a:off x="2885" y="854"/>
              <a:ext cx="2078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zh-CN" altLang="en-US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输  出</a:t>
              </a:r>
            </a:p>
          </p:txBody>
        </p:sp>
        <p:sp>
          <p:nvSpPr>
            <p:cNvPr id="430449" name="Rectangle 369"/>
            <p:cNvSpPr>
              <a:spLocks noChangeArrowheads="1"/>
            </p:cNvSpPr>
            <p:nvPr/>
          </p:nvSpPr>
          <p:spPr bwMode="auto">
            <a:xfrm>
              <a:off x="794" y="845"/>
              <a:ext cx="2078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zh-CN" altLang="en-US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输  入</a:t>
              </a:r>
            </a:p>
          </p:txBody>
        </p:sp>
        <p:sp>
          <p:nvSpPr>
            <p:cNvPr id="430448" name="Rectangle 368"/>
            <p:cNvSpPr>
              <a:spLocks noChangeArrowheads="1"/>
            </p:cNvSpPr>
            <p:nvPr/>
          </p:nvSpPr>
          <p:spPr bwMode="auto">
            <a:xfrm>
              <a:off x="204" y="854"/>
              <a:ext cx="603" cy="6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indent="269875"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1600">
                  <a:solidFill>
                    <a:srgbClr val="000066"/>
                  </a:solidFill>
                  <a:ea typeface="楷体_GB2312" pitchFamily="49" charset="-122"/>
                  <a:cs typeface="Times New Roman" pitchFamily="18" charset="0"/>
                </a:rPr>
                <a:t>十进制或功能</a:t>
              </a:r>
            </a:p>
          </p:txBody>
        </p:sp>
        <p:sp>
          <p:nvSpPr>
            <p:cNvPr id="430640" name="Line 560"/>
            <p:cNvSpPr>
              <a:spLocks noChangeShapeType="1"/>
            </p:cNvSpPr>
            <p:nvPr/>
          </p:nvSpPr>
          <p:spPr bwMode="auto">
            <a:xfrm>
              <a:off x="250" y="854"/>
              <a:ext cx="5129" cy="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641" name="Line 561"/>
            <p:cNvSpPr>
              <a:spLocks noChangeShapeType="1"/>
            </p:cNvSpPr>
            <p:nvPr/>
          </p:nvSpPr>
          <p:spPr bwMode="auto">
            <a:xfrm>
              <a:off x="250" y="3637"/>
              <a:ext cx="5130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642" name="Line 562"/>
            <p:cNvSpPr>
              <a:spLocks noChangeShapeType="1"/>
            </p:cNvSpPr>
            <p:nvPr/>
          </p:nvSpPr>
          <p:spPr bwMode="auto">
            <a:xfrm>
              <a:off x="250" y="854"/>
              <a:ext cx="0" cy="2783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643" name="Line 563"/>
            <p:cNvSpPr>
              <a:spLocks noChangeShapeType="1"/>
            </p:cNvSpPr>
            <p:nvPr/>
          </p:nvSpPr>
          <p:spPr bwMode="auto">
            <a:xfrm>
              <a:off x="5379" y="854"/>
              <a:ext cx="0" cy="673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646" name="Line 566"/>
            <p:cNvSpPr>
              <a:spLocks noChangeShapeType="1"/>
            </p:cNvSpPr>
            <p:nvPr/>
          </p:nvSpPr>
          <p:spPr bwMode="auto">
            <a:xfrm>
              <a:off x="250" y="1505"/>
              <a:ext cx="5084" cy="22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648" name="Line 568"/>
            <p:cNvSpPr>
              <a:spLocks noChangeShapeType="1"/>
            </p:cNvSpPr>
            <p:nvPr/>
          </p:nvSpPr>
          <p:spPr bwMode="auto">
            <a:xfrm>
              <a:off x="853" y="854"/>
              <a:ext cx="0" cy="2783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650" name="Line 570"/>
            <p:cNvSpPr>
              <a:spLocks noChangeShapeType="1"/>
            </p:cNvSpPr>
            <p:nvPr/>
          </p:nvSpPr>
          <p:spPr bwMode="auto">
            <a:xfrm>
              <a:off x="1149" y="1065"/>
              <a:ext cx="0" cy="2572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652" name="Line 572"/>
            <p:cNvSpPr>
              <a:spLocks noChangeShapeType="1"/>
            </p:cNvSpPr>
            <p:nvPr/>
          </p:nvSpPr>
          <p:spPr bwMode="auto">
            <a:xfrm>
              <a:off x="856" y="1065"/>
              <a:ext cx="415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665" name="Line 585"/>
            <p:cNvSpPr>
              <a:spLocks noChangeShapeType="1"/>
            </p:cNvSpPr>
            <p:nvPr/>
          </p:nvSpPr>
          <p:spPr bwMode="auto">
            <a:xfrm>
              <a:off x="2931" y="854"/>
              <a:ext cx="0" cy="2783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680" name="Line 600"/>
            <p:cNvSpPr>
              <a:spLocks noChangeShapeType="1"/>
            </p:cNvSpPr>
            <p:nvPr/>
          </p:nvSpPr>
          <p:spPr bwMode="auto">
            <a:xfrm>
              <a:off x="5009" y="854"/>
              <a:ext cx="0" cy="2783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682" name="Line 602"/>
            <p:cNvSpPr>
              <a:spLocks noChangeShapeType="1"/>
            </p:cNvSpPr>
            <p:nvPr/>
          </p:nvSpPr>
          <p:spPr bwMode="auto">
            <a:xfrm>
              <a:off x="5380" y="1527"/>
              <a:ext cx="0" cy="211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687" name="Line 607"/>
            <p:cNvSpPr>
              <a:spLocks noChangeShapeType="1"/>
            </p:cNvSpPr>
            <p:nvPr/>
          </p:nvSpPr>
          <p:spPr bwMode="auto">
            <a:xfrm>
              <a:off x="1445" y="1065"/>
              <a:ext cx="0" cy="2572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690" name="Line 610"/>
            <p:cNvSpPr>
              <a:spLocks noChangeShapeType="1"/>
            </p:cNvSpPr>
            <p:nvPr/>
          </p:nvSpPr>
          <p:spPr bwMode="auto">
            <a:xfrm>
              <a:off x="1743" y="1065"/>
              <a:ext cx="0" cy="2572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693" name="Line 613"/>
            <p:cNvSpPr>
              <a:spLocks noChangeShapeType="1"/>
            </p:cNvSpPr>
            <p:nvPr/>
          </p:nvSpPr>
          <p:spPr bwMode="auto">
            <a:xfrm>
              <a:off x="2040" y="1065"/>
              <a:ext cx="0" cy="2572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696" name="Line 616"/>
            <p:cNvSpPr>
              <a:spLocks noChangeShapeType="1"/>
            </p:cNvSpPr>
            <p:nvPr/>
          </p:nvSpPr>
          <p:spPr bwMode="auto">
            <a:xfrm>
              <a:off x="2337" y="1065"/>
              <a:ext cx="0" cy="2572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699" name="Line 619"/>
            <p:cNvSpPr>
              <a:spLocks noChangeShapeType="1"/>
            </p:cNvSpPr>
            <p:nvPr/>
          </p:nvSpPr>
          <p:spPr bwMode="auto">
            <a:xfrm>
              <a:off x="2634" y="1065"/>
              <a:ext cx="0" cy="2572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706" name="Line 626"/>
            <p:cNvSpPr>
              <a:spLocks noChangeShapeType="1"/>
            </p:cNvSpPr>
            <p:nvPr/>
          </p:nvSpPr>
          <p:spPr bwMode="auto">
            <a:xfrm>
              <a:off x="3228" y="1065"/>
              <a:ext cx="0" cy="2572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709" name="Line 629"/>
            <p:cNvSpPr>
              <a:spLocks noChangeShapeType="1"/>
            </p:cNvSpPr>
            <p:nvPr/>
          </p:nvSpPr>
          <p:spPr bwMode="auto">
            <a:xfrm>
              <a:off x="3525" y="1065"/>
              <a:ext cx="0" cy="2572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712" name="Line 632"/>
            <p:cNvSpPr>
              <a:spLocks noChangeShapeType="1"/>
            </p:cNvSpPr>
            <p:nvPr/>
          </p:nvSpPr>
          <p:spPr bwMode="auto">
            <a:xfrm>
              <a:off x="3822" y="1065"/>
              <a:ext cx="0" cy="2572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715" name="Line 635"/>
            <p:cNvSpPr>
              <a:spLocks noChangeShapeType="1"/>
            </p:cNvSpPr>
            <p:nvPr/>
          </p:nvSpPr>
          <p:spPr bwMode="auto">
            <a:xfrm>
              <a:off x="4119" y="1065"/>
              <a:ext cx="0" cy="2572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718" name="Line 638"/>
            <p:cNvSpPr>
              <a:spLocks noChangeShapeType="1"/>
            </p:cNvSpPr>
            <p:nvPr/>
          </p:nvSpPr>
          <p:spPr bwMode="auto">
            <a:xfrm>
              <a:off x="4415" y="1065"/>
              <a:ext cx="0" cy="2572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721" name="Line 641"/>
            <p:cNvSpPr>
              <a:spLocks noChangeShapeType="1"/>
            </p:cNvSpPr>
            <p:nvPr/>
          </p:nvSpPr>
          <p:spPr bwMode="auto">
            <a:xfrm>
              <a:off x="4712" y="1065"/>
              <a:ext cx="0" cy="2572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724" name="Line 644"/>
            <p:cNvSpPr>
              <a:spLocks noChangeShapeType="1"/>
            </p:cNvSpPr>
            <p:nvPr/>
          </p:nvSpPr>
          <p:spPr bwMode="auto">
            <a:xfrm>
              <a:off x="250" y="1738"/>
              <a:ext cx="513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793" name="Line 713"/>
            <p:cNvSpPr>
              <a:spLocks noChangeShapeType="1"/>
            </p:cNvSpPr>
            <p:nvPr/>
          </p:nvSpPr>
          <p:spPr bwMode="auto">
            <a:xfrm>
              <a:off x="250" y="1949"/>
              <a:ext cx="513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871" name="Line 791"/>
            <p:cNvSpPr>
              <a:spLocks noChangeShapeType="1"/>
            </p:cNvSpPr>
            <p:nvPr/>
          </p:nvSpPr>
          <p:spPr bwMode="auto">
            <a:xfrm>
              <a:off x="250" y="2160"/>
              <a:ext cx="513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949" name="Line 869"/>
            <p:cNvSpPr>
              <a:spLocks noChangeShapeType="1"/>
            </p:cNvSpPr>
            <p:nvPr/>
          </p:nvSpPr>
          <p:spPr bwMode="auto">
            <a:xfrm>
              <a:off x="250" y="2371"/>
              <a:ext cx="513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1027" name="Line 947"/>
            <p:cNvSpPr>
              <a:spLocks noChangeShapeType="1"/>
            </p:cNvSpPr>
            <p:nvPr/>
          </p:nvSpPr>
          <p:spPr bwMode="auto">
            <a:xfrm>
              <a:off x="250" y="2582"/>
              <a:ext cx="513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7249" name="Line 1025"/>
            <p:cNvSpPr>
              <a:spLocks noChangeShapeType="1"/>
            </p:cNvSpPr>
            <p:nvPr/>
          </p:nvSpPr>
          <p:spPr bwMode="auto">
            <a:xfrm>
              <a:off x="250" y="2793"/>
              <a:ext cx="513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7327" name="Line 1103"/>
            <p:cNvSpPr>
              <a:spLocks noChangeShapeType="1"/>
            </p:cNvSpPr>
            <p:nvPr/>
          </p:nvSpPr>
          <p:spPr bwMode="auto">
            <a:xfrm>
              <a:off x="250" y="3004"/>
              <a:ext cx="513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7405" name="Line 1181"/>
            <p:cNvSpPr>
              <a:spLocks noChangeShapeType="1"/>
            </p:cNvSpPr>
            <p:nvPr/>
          </p:nvSpPr>
          <p:spPr bwMode="auto">
            <a:xfrm>
              <a:off x="250" y="3215"/>
              <a:ext cx="513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7483" name="Line 1259"/>
            <p:cNvSpPr>
              <a:spLocks noChangeShapeType="1"/>
            </p:cNvSpPr>
            <p:nvPr/>
          </p:nvSpPr>
          <p:spPr bwMode="auto">
            <a:xfrm>
              <a:off x="250" y="3426"/>
              <a:ext cx="513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7639" name="Rectangle 1415"/>
            <p:cNvSpPr>
              <a:spLocks noChangeArrowheads="1"/>
            </p:cNvSpPr>
            <p:nvPr/>
          </p:nvSpPr>
          <p:spPr bwMode="auto">
            <a:xfrm>
              <a:off x="1656" y="1117"/>
              <a:ext cx="453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 i="1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D</a:t>
              </a:r>
              <a:r>
                <a:rPr kumimoji="1" lang="en-US" altLang="zh-CN" sz="1600" baseline="-300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3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7640" name="Rectangle 1416"/>
            <p:cNvSpPr>
              <a:spLocks noChangeArrowheads="1"/>
            </p:cNvSpPr>
            <p:nvPr/>
          </p:nvSpPr>
          <p:spPr bwMode="auto">
            <a:xfrm>
              <a:off x="1973" y="1108"/>
              <a:ext cx="453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 i="1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D</a:t>
              </a:r>
              <a:r>
                <a:rPr kumimoji="1" lang="en-US" altLang="zh-CN" sz="1600" baseline="-300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2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7641" name="Rectangle 1417"/>
            <p:cNvSpPr>
              <a:spLocks noChangeArrowheads="1"/>
            </p:cNvSpPr>
            <p:nvPr/>
          </p:nvSpPr>
          <p:spPr bwMode="auto">
            <a:xfrm>
              <a:off x="2246" y="1108"/>
              <a:ext cx="453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 i="1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D</a:t>
              </a:r>
              <a:r>
                <a:rPr kumimoji="1" lang="en-US" altLang="zh-CN" sz="1600" baseline="-300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7642" name="Rectangle 1418"/>
            <p:cNvSpPr>
              <a:spLocks noChangeArrowheads="1"/>
            </p:cNvSpPr>
            <p:nvPr/>
          </p:nvSpPr>
          <p:spPr bwMode="auto">
            <a:xfrm>
              <a:off x="2518" y="1108"/>
              <a:ext cx="453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 i="1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D</a:t>
              </a:r>
              <a:r>
                <a:rPr kumimoji="1" lang="en-US" altLang="zh-CN" sz="1600" baseline="-300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7643" name="Rectangle 1419"/>
            <p:cNvSpPr>
              <a:spLocks noChangeArrowheads="1"/>
            </p:cNvSpPr>
            <p:nvPr/>
          </p:nvSpPr>
          <p:spPr bwMode="auto">
            <a:xfrm>
              <a:off x="975" y="1117"/>
              <a:ext cx="622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 i="1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BL</a:t>
              </a:r>
              <a:endParaRPr kumimoji="1" lang="en-US" altLang="zh-CN" sz="1600"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7645" name="Rectangle 1421"/>
            <p:cNvSpPr>
              <a:spLocks noChangeArrowheads="1"/>
            </p:cNvSpPr>
            <p:nvPr/>
          </p:nvSpPr>
          <p:spPr bwMode="auto">
            <a:xfrm>
              <a:off x="670" y="1108"/>
              <a:ext cx="622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 i="1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LE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7646" name="Line 1422"/>
            <p:cNvSpPr>
              <a:spLocks noChangeShapeType="1"/>
            </p:cNvSpPr>
            <p:nvPr/>
          </p:nvSpPr>
          <p:spPr bwMode="auto">
            <a:xfrm>
              <a:off x="1565" y="1253"/>
              <a:ext cx="136" cy="0"/>
            </a:xfrm>
            <a:prstGeom prst="line">
              <a:avLst/>
            </a:prstGeom>
            <a:noFill/>
            <a:ln w="9525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7647" name="Line 1423"/>
            <p:cNvSpPr>
              <a:spLocks noChangeShapeType="1"/>
            </p:cNvSpPr>
            <p:nvPr/>
          </p:nvSpPr>
          <p:spPr bwMode="auto">
            <a:xfrm>
              <a:off x="1202" y="1253"/>
              <a:ext cx="136" cy="0"/>
            </a:xfrm>
            <a:prstGeom prst="line">
              <a:avLst/>
            </a:prstGeom>
            <a:noFill/>
            <a:ln w="9525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437651" name="Rectangle 1427"/>
          <p:cNvSpPr>
            <a:spLocks noChangeArrowheads="1"/>
          </p:cNvSpPr>
          <p:nvPr/>
        </p:nvSpPr>
        <p:spPr bwMode="auto">
          <a:xfrm>
            <a:off x="1692275" y="476250"/>
            <a:ext cx="5534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CMOS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七段显示译码器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74HC4511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功能表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3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8569" name="Group 3369"/>
          <p:cNvGrpSpPr>
            <a:grpSpLocks/>
          </p:cNvGrpSpPr>
          <p:nvPr/>
        </p:nvGrpSpPr>
        <p:grpSpPr bwMode="auto">
          <a:xfrm>
            <a:off x="0" y="1181100"/>
            <a:ext cx="9072563" cy="5056188"/>
            <a:chOff x="0" y="744"/>
            <a:chExt cx="5715" cy="3185"/>
          </a:xfrm>
        </p:grpSpPr>
        <p:sp>
          <p:nvSpPr>
            <p:cNvPr id="436672" name="Rectangle 2496"/>
            <p:cNvSpPr>
              <a:spLocks noChangeArrowheads="1"/>
            </p:cNvSpPr>
            <p:nvPr/>
          </p:nvSpPr>
          <p:spPr bwMode="auto">
            <a:xfrm>
              <a:off x="654" y="752"/>
              <a:ext cx="238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36844" name="Rectangle 2668"/>
            <p:cNvSpPr>
              <a:spLocks noChangeArrowheads="1"/>
            </p:cNvSpPr>
            <p:nvPr/>
          </p:nvSpPr>
          <p:spPr bwMode="auto">
            <a:xfrm>
              <a:off x="5248" y="3650"/>
              <a:ext cx="467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*</a:t>
              </a:r>
            </a:p>
          </p:txBody>
        </p:sp>
        <p:sp>
          <p:nvSpPr>
            <p:cNvPr id="436837" name="Rectangle 2661"/>
            <p:cNvSpPr>
              <a:spLocks noChangeArrowheads="1"/>
            </p:cNvSpPr>
            <p:nvPr/>
          </p:nvSpPr>
          <p:spPr bwMode="auto">
            <a:xfrm>
              <a:off x="2934" y="3650"/>
              <a:ext cx="2314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*</a:t>
              </a:r>
            </a:p>
          </p:txBody>
        </p:sp>
        <p:sp>
          <p:nvSpPr>
            <p:cNvPr id="436836" name="Rectangle 2660"/>
            <p:cNvSpPr>
              <a:spLocks noChangeArrowheads="1"/>
            </p:cNvSpPr>
            <p:nvPr/>
          </p:nvSpPr>
          <p:spPr bwMode="auto">
            <a:xfrm>
              <a:off x="2603" y="3650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kumimoji="1" lang="en-US" altLang="zh-CN" sz="14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6835" name="Rectangle 2659"/>
            <p:cNvSpPr>
              <a:spLocks noChangeArrowheads="1"/>
            </p:cNvSpPr>
            <p:nvPr/>
          </p:nvSpPr>
          <p:spPr bwMode="auto">
            <a:xfrm>
              <a:off x="2272" y="3650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kumimoji="1" lang="en-US" altLang="zh-CN" sz="14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6834" name="Rectangle 2658"/>
            <p:cNvSpPr>
              <a:spLocks noChangeArrowheads="1"/>
            </p:cNvSpPr>
            <p:nvPr/>
          </p:nvSpPr>
          <p:spPr bwMode="auto">
            <a:xfrm>
              <a:off x="1942" y="3650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kumimoji="1" lang="en-US" altLang="zh-CN" sz="14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6833" name="Rectangle 2657"/>
            <p:cNvSpPr>
              <a:spLocks noChangeArrowheads="1"/>
            </p:cNvSpPr>
            <p:nvPr/>
          </p:nvSpPr>
          <p:spPr bwMode="auto">
            <a:xfrm>
              <a:off x="1611" y="3650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kumimoji="1" lang="en-US" altLang="zh-CN" sz="14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6832" name="Rectangle 2656"/>
            <p:cNvSpPr>
              <a:spLocks noChangeArrowheads="1"/>
            </p:cNvSpPr>
            <p:nvPr/>
          </p:nvSpPr>
          <p:spPr bwMode="auto">
            <a:xfrm>
              <a:off x="1279" y="3650"/>
              <a:ext cx="332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831" name="Rectangle 2655"/>
            <p:cNvSpPr>
              <a:spLocks noChangeArrowheads="1"/>
            </p:cNvSpPr>
            <p:nvPr/>
          </p:nvSpPr>
          <p:spPr bwMode="auto">
            <a:xfrm>
              <a:off x="950" y="3650"/>
              <a:ext cx="329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kumimoji="1" lang="en-US" altLang="zh-CN" sz="1400">
                <a:solidFill>
                  <a:srgbClr val="000066"/>
                </a:solidFill>
                <a:latin typeface="Times New Roman" pitchFamily="18" charset="0"/>
              </a:endParaRPr>
            </a:p>
          </p:txBody>
        </p:sp>
        <p:sp>
          <p:nvSpPr>
            <p:cNvPr id="436830" name="Rectangle 2654"/>
            <p:cNvSpPr>
              <a:spLocks noChangeArrowheads="1"/>
            </p:cNvSpPr>
            <p:nvPr/>
          </p:nvSpPr>
          <p:spPr bwMode="auto">
            <a:xfrm>
              <a:off x="619" y="3650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829" name="Rectangle 2653"/>
            <p:cNvSpPr>
              <a:spLocks noChangeArrowheads="1"/>
            </p:cNvSpPr>
            <p:nvPr/>
          </p:nvSpPr>
          <p:spPr bwMode="auto">
            <a:xfrm>
              <a:off x="113" y="3650"/>
              <a:ext cx="506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zh-CN" altLang="en-US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锁    存</a:t>
              </a:r>
            </a:p>
          </p:txBody>
        </p:sp>
        <p:sp>
          <p:nvSpPr>
            <p:cNvPr id="436828" name="Rectangle 2652"/>
            <p:cNvSpPr>
              <a:spLocks noChangeArrowheads="1"/>
            </p:cNvSpPr>
            <p:nvPr/>
          </p:nvSpPr>
          <p:spPr bwMode="auto">
            <a:xfrm>
              <a:off x="5248" y="3371"/>
              <a:ext cx="467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zh-CN" altLang="en-US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熄灭</a:t>
              </a:r>
            </a:p>
          </p:txBody>
        </p:sp>
        <p:sp>
          <p:nvSpPr>
            <p:cNvPr id="436827" name="Rectangle 2651"/>
            <p:cNvSpPr>
              <a:spLocks noChangeArrowheads="1"/>
            </p:cNvSpPr>
            <p:nvPr/>
          </p:nvSpPr>
          <p:spPr bwMode="auto">
            <a:xfrm>
              <a:off x="4918" y="3371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826" name="Rectangle 2650"/>
            <p:cNvSpPr>
              <a:spLocks noChangeArrowheads="1"/>
            </p:cNvSpPr>
            <p:nvPr/>
          </p:nvSpPr>
          <p:spPr bwMode="auto">
            <a:xfrm>
              <a:off x="4586" y="3371"/>
              <a:ext cx="332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825" name="Rectangle 2649"/>
            <p:cNvSpPr>
              <a:spLocks noChangeArrowheads="1"/>
            </p:cNvSpPr>
            <p:nvPr/>
          </p:nvSpPr>
          <p:spPr bwMode="auto">
            <a:xfrm>
              <a:off x="4256" y="3371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824" name="Rectangle 2648"/>
            <p:cNvSpPr>
              <a:spLocks noChangeArrowheads="1"/>
            </p:cNvSpPr>
            <p:nvPr/>
          </p:nvSpPr>
          <p:spPr bwMode="auto">
            <a:xfrm>
              <a:off x="3926" y="3371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823" name="Rectangle 2647"/>
            <p:cNvSpPr>
              <a:spLocks noChangeArrowheads="1"/>
            </p:cNvSpPr>
            <p:nvPr/>
          </p:nvSpPr>
          <p:spPr bwMode="auto">
            <a:xfrm>
              <a:off x="3595" y="3371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822" name="Rectangle 2646"/>
            <p:cNvSpPr>
              <a:spLocks noChangeArrowheads="1"/>
            </p:cNvSpPr>
            <p:nvPr/>
          </p:nvSpPr>
          <p:spPr bwMode="auto">
            <a:xfrm>
              <a:off x="3264" y="3371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821" name="Rectangle 2645"/>
            <p:cNvSpPr>
              <a:spLocks noChangeArrowheads="1"/>
            </p:cNvSpPr>
            <p:nvPr/>
          </p:nvSpPr>
          <p:spPr bwMode="auto">
            <a:xfrm>
              <a:off x="2934" y="3371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820" name="Rectangle 2644"/>
            <p:cNvSpPr>
              <a:spLocks noChangeArrowheads="1"/>
            </p:cNvSpPr>
            <p:nvPr/>
          </p:nvSpPr>
          <p:spPr bwMode="auto">
            <a:xfrm>
              <a:off x="2603" y="3371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kumimoji="1" lang="en-US" altLang="zh-CN" sz="14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6819" name="Rectangle 2643"/>
            <p:cNvSpPr>
              <a:spLocks noChangeArrowheads="1"/>
            </p:cNvSpPr>
            <p:nvPr/>
          </p:nvSpPr>
          <p:spPr bwMode="auto">
            <a:xfrm>
              <a:off x="2272" y="3371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kumimoji="1" lang="en-US" altLang="zh-CN" sz="14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6818" name="Rectangle 2642"/>
            <p:cNvSpPr>
              <a:spLocks noChangeArrowheads="1"/>
            </p:cNvSpPr>
            <p:nvPr/>
          </p:nvSpPr>
          <p:spPr bwMode="auto">
            <a:xfrm>
              <a:off x="1942" y="3371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kumimoji="1" lang="en-US" altLang="zh-CN" sz="14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6817" name="Rectangle 2641"/>
            <p:cNvSpPr>
              <a:spLocks noChangeArrowheads="1"/>
            </p:cNvSpPr>
            <p:nvPr/>
          </p:nvSpPr>
          <p:spPr bwMode="auto">
            <a:xfrm>
              <a:off x="1611" y="3371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kumimoji="1" lang="en-US" altLang="zh-CN" sz="14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6816" name="Rectangle 2640"/>
            <p:cNvSpPr>
              <a:spLocks noChangeArrowheads="1"/>
            </p:cNvSpPr>
            <p:nvPr/>
          </p:nvSpPr>
          <p:spPr bwMode="auto">
            <a:xfrm>
              <a:off x="1279" y="3371"/>
              <a:ext cx="332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815" name="Rectangle 2639"/>
            <p:cNvSpPr>
              <a:spLocks noChangeArrowheads="1"/>
            </p:cNvSpPr>
            <p:nvPr/>
          </p:nvSpPr>
          <p:spPr bwMode="auto">
            <a:xfrm>
              <a:off x="950" y="3371"/>
              <a:ext cx="329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814" name="Rectangle 2638"/>
            <p:cNvSpPr>
              <a:spLocks noChangeArrowheads="1"/>
            </p:cNvSpPr>
            <p:nvPr/>
          </p:nvSpPr>
          <p:spPr bwMode="auto">
            <a:xfrm>
              <a:off x="619" y="3371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kumimoji="1" lang="en-US" altLang="zh-CN" sz="14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6813" name="Rectangle 2637"/>
            <p:cNvSpPr>
              <a:spLocks noChangeArrowheads="1"/>
            </p:cNvSpPr>
            <p:nvPr/>
          </p:nvSpPr>
          <p:spPr bwMode="auto">
            <a:xfrm>
              <a:off x="113" y="3371"/>
              <a:ext cx="506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zh-CN" altLang="en-US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灭    灯</a:t>
              </a:r>
            </a:p>
          </p:txBody>
        </p:sp>
        <p:sp>
          <p:nvSpPr>
            <p:cNvPr id="436812" name="Rectangle 2636"/>
            <p:cNvSpPr>
              <a:spLocks noChangeArrowheads="1"/>
            </p:cNvSpPr>
            <p:nvPr/>
          </p:nvSpPr>
          <p:spPr bwMode="auto">
            <a:xfrm>
              <a:off x="5248" y="3044"/>
              <a:ext cx="46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4714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90963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30651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16954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1526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6098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0670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5242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itchFamily="2" charset="2"/>
                <a:buNone/>
              </a:pPr>
              <a:endParaRPr lang="zh-CN" altLang="zh-CN" sz="1400">
                <a:solidFill>
                  <a:srgbClr val="000066"/>
                </a:solidFill>
              </a:endParaRPr>
            </a:p>
          </p:txBody>
        </p:sp>
        <p:sp>
          <p:nvSpPr>
            <p:cNvPr id="436811" name="Rectangle 2635"/>
            <p:cNvSpPr>
              <a:spLocks noChangeArrowheads="1"/>
            </p:cNvSpPr>
            <p:nvPr/>
          </p:nvSpPr>
          <p:spPr bwMode="auto">
            <a:xfrm>
              <a:off x="4918" y="3044"/>
              <a:ext cx="33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810" name="Rectangle 2634"/>
            <p:cNvSpPr>
              <a:spLocks noChangeArrowheads="1"/>
            </p:cNvSpPr>
            <p:nvPr/>
          </p:nvSpPr>
          <p:spPr bwMode="auto">
            <a:xfrm>
              <a:off x="4586" y="3044"/>
              <a:ext cx="33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809" name="Rectangle 2633"/>
            <p:cNvSpPr>
              <a:spLocks noChangeArrowheads="1"/>
            </p:cNvSpPr>
            <p:nvPr/>
          </p:nvSpPr>
          <p:spPr bwMode="auto">
            <a:xfrm>
              <a:off x="4256" y="3044"/>
              <a:ext cx="33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808" name="Rectangle 2632"/>
            <p:cNvSpPr>
              <a:spLocks noChangeArrowheads="1"/>
            </p:cNvSpPr>
            <p:nvPr/>
          </p:nvSpPr>
          <p:spPr bwMode="auto">
            <a:xfrm>
              <a:off x="3926" y="3044"/>
              <a:ext cx="33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807" name="Rectangle 2631"/>
            <p:cNvSpPr>
              <a:spLocks noChangeArrowheads="1"/>
            </p:cNvSpPr>
            <p:nvPr/>
          </p:nvSpPr>
          <p:spPr bwMode="auto">
            <a:xfrm>
              <a:off x="3595" y="3044"/>
              <a:ext cx="33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806" name="Rectangle 2630"/>
            <p:cNvSpPr>
              <a:spLocks noChangeArrowheads="1"/>
            </p:cNvSpPr>
            <p:nvPr/>
          </p:nvSpPr>
          <p:spPr bwMode="auto">
            <a:xfrm>
              <a:off x="3264" y="3044"/>
              <a:ext cx="33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805" name="Rectangle 2629"/>
            <p:cNvSpPr>
              <a:spLocks noChangeArrowheads="1"/>
            </p:cNvSpPr>
            <p:nvPr/>
          </p:nvSpPr>
          <p:spPr bwMode="auto">
            <a:xfrm>
              <a:off x="2934" y="3044"/>
              <a:ext cx="33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804" name="Rectangle 2628"/>
            <p:cNvSpPr>
              <a:spLocks noChangeArrowheads="1"/>
            </p:cNvSpPr>
            <p:nvPr/>
          </p:nvSpPr>
          <p:spPr bwMode="auto">
            <a:xfrm>
              <a:off x="2603" y="3044"/>
              <a:ext cx="33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kumimoji="1" lang="en-US" altLang="zh-CN" sz="14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6803" name="Rectangle 2627"/>
            <p:cNvSpPr>
              <a:spLocks noChangeArrowheads="1"/>
            </p:cNvSpPr>
            <p:nvPr/>
          </p:nvSpPr>
          <p:spPr bwMode="auto">
            <a:xfrm>
              <a:off x="2272" y="3044"/>
              <a:ext cx="33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kumimoji="1" lang="en-US" altLang="zh-CN" sz="14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6802" name="Rectangle 2626"/>
            <p:cNvSpPr>
              <a:spLocks noChangeArrowheads="1"/>
            </p:cNvSpPr>
            <p:nvPr/>
          </p:nvSpPr>
          <p:spPr bwMode="auto">
            <a:xfrm>
              <a:off x="1942" y="3044"/>
              <a:ext cx="33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kumimoji="1" lang="en-US" altLang="zh-CN" sz="14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6801" name="Rectangle 2625"/>
            <p:cNvSpPr>
              <a:spLocks noChangeArrowheads="1"/>
            </p:cNvSpPr>
            <p:nvPr/>
          </p:nvSpPr>
          <p:spPr bwMode="auto">
            <a:xfrm>
              <a:off x="1611" y="3044"/>
              <a:ext cx="33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kumimoji="1" lang="en-US" altLang="zh-CN" sz="14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6800" name="Rectangle 2624"/>
            <p:cNvSpPr>
              <a:spLocks noChangeArrowheads="1"/>
            </p:cNvSpPr>
            <p:nvPr/>
          </p:nvSpPr>
          <p:spPr bwMode="auto">
            <a:xfrm>
              <a:off x="1279" y="3044"/>
              <a:ext cx="33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99" name="Rectangle 2623"/>
            <p:cNvSpPr>
              <a:spLocks noChangeArrowheads="1"/>
            </p:cNvSpPr>
            <p:nvPr/>
          </p:nvSpPr>
          <p:spPr bwMode="auto">
            <a:xfrm>
              <a:off x="950" y="3044"/>
              <a:ext cx="32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kumimoji="1" lang="en-US" altLang="zh-CN" sz="14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6798" name="Rectangle 2622"/>
            <p:cNvSpPr>
              <a:spLocks noChangeArrowheads="1"/>
            </p:cNvSpPr>
            <p:nvPr/>
          </p:nvSpPr>
          <p:spPr bwMode="auto">
            <a:xfrm>
              <a:off x="619" y="3044"/>
              <a:ext cx="33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宋体" pitchFamily="2" charset="-122"/>
                  <a:ea typeface="华康简宋" charset="-122"/>
                  <a:cs typeface="Times New Roman" pitchFamily="18" charset="0"/>
                </a:rPr>
                <a:t>×</a:t>
              </a:r>
              <a:endParaRPr kumimoji="1" lang="en-US" altLang="zh-CN" sz="14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6797" name="Rectangle 2621"/>
            <p:cNvSpPr>
              <a:spLocks noChangeArrowheads="1"/>
            </p:cNvSpPr>
            <p:nvPr/>
          </p:nvSpPr>
          <p:spPr bwMode="auto">
            <a:xfrm>
              <a:off x="113" y="3044"/>
              <a:ext cx="50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l"/>
              <a:r>
                <a:rPr kumimoji="1" lang="zh-CN" altLang="en-US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灯 测 试</a:t>
              </a:r>
            </a:p>
          </p:txBody>
        </p:sp>
        <p:sp>
          <p:nvSpPr>
            <p:cNvPr id="436796" name="Rectangle 2620"/>
            <p:cNvSpPr>
              <a:spLocks noChangeArrowheads="1"/>
            </p:cNvSpPr>
            <p:nvPr/>
          </p:nvSpPr>
          <p:spPr bwMode="auto">
            <a:xfrm>
              <a:off x="5248" y="2765"/>
              <a:ext cx="467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zh-CN" altLang="en-US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熄灭</a:t>
              </a:r>
            </a:p>
          </p:txBody>
        </p:sp>
        <p:sp>
          <p:nvSpPr>
            <p:cNvPr id="436795" name="Rectangle 2619"/>
            <p:cNvSpPr>
              <a:spLocks noChangeArrowheads="1"/>
            </p:cNvSpPr>
            <p:nvPr/>
          </p:nvSpPr>
          <p:spPr bwMode="auto">
            <a:xfrm>
              <a:off x="4918" y="2765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94" name="Rectangle 2618"/>
            <p:cNvSpPr>
              <a:spLocks noChangeArrowheads="1"/>
            </p:cNvSpPr>
            <p:nvPr/>
          </p:nvSpPr>
          <p:spPr bwMode="auto">
            <a:xfrm>
              <a:off x="4586" y="2765"/>
              <a:ext cx="332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93" name="Rectangle 2617"/>
            <p:cNvSpPr>
              <a:spLocks noChangeArrowheads="1"/>
            </p:cNvSpPr>
            <p:nvPr/>
          </p:nvSpPr>
          <p:spPr bwMode="auto">
            <a:xfrm>
              <a:off x="4256" y="2765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92" name="Rectangle 2616"/>
            <p:cNvSpPr>
              <a:spLocks noChangeArrowheads="1"/>
            </p:cNvSpPr>
            <p:nvPr/>
          </p:nvSpPr>
          <p:spPr bwMode="auto">
            <a:xfrm>
              <a:off x="3926" y="2765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91" name="Rectangle 2615"/>
            <p:cNvSpPr>
              <a:spLocks noChangeArrowheads="1"/>
            </p:cNvSpPr>
            <p:nvPr/>
          </p:nvSpPr>
          <p:spPr bwMode="auto">
            <a:xfrm>
              <a:off x="3595" y="2765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90" name="Rectangle 2614"/>
            <p:cNvSpPr>
              <a:spLocks noChangeArrowheads="1"/>
            </p:cNvSpPr>
            <p:nvPr/>
          </p:nvSpPr>
          <p:spPr bwMode="auto">
            <a:xfrm>
              <a:off x="3264" y="2765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89" name="Rectangle 2613"/>
            <p:cNvSpPr>
              <a:spLocks noChangeArrowheads="1"/>
            </p:cNvSpPr>
            <p:nvPr/>
          </p:nvSpPr>
          <p:spPr bwMode="auto">
            <a:xfrm>
              <a:off x="2934" y="2765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88" name="Rectangle 2612"/>
            <p:cNvSpPr>
              <a:spLocks noChangeArrowheads="1"/>
            </p:cNvSpPr>
            <p:nvPr/>
          </p:nvSpPr>
          <p:spPr bwMode="auto">
            <a:xfrm>
              <a:off x="2603" y="2765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787" name="Rectangle 2611"/>
            <p:cNvSpPr>
              <a:spLocks noChangeArrowheads="1"/>
            </p:cNvSpPr>
            <p:nvPr/>
          </p:nvSpPr>
          <p:spPr bwMode="auto">
            <a:xfrm>
              <a:off x="2272" y="2765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786" name="Rectangle 2610"/>
            <p:cNvSpPr>
              <a:spLocks noChangeArrowheads="1"/>
            </p:cNvSpPr>
            <p:nvPr/>
          </p:nvSpPr>
          <p:spPr bwMode="auto">
            <a:xfrm>
              <a:off x="1942" y="2765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785" name="Rectangle 2609"/>
            <p:cNvSpPr>
              <a:spLocks noChangeArrowheads="1"/>
            </p:cNvSpPr>
            <p:nvPr/>
          </p:nvSpPr>
          <p:spPr bwMode="auto">
            <a:xfrm>
              <a:off x="1611" y="2765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784" name="Rectangle 2608"/>
            <p:cNvSpPr>
              <a:spLocks noChangeArrowheads="1"/>
            </p:cNvSpPr>
            <p:nvPr/>
          </p:nvSpPr>
          <p:spPr bwMode="auto">
            <a:xfrm>
              <a:off x="1279" y="2765"/>
              <a:ext cx="332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783" name="Rectangle 2607"/>
            <p:cNvSpPr>
              <a:spLocks noChangeArrowheads="1"/>
            </p:cNvSpPr>
            <p:nvPr/>
          </p:nvSpPr>
          <p:spPr bwMode="auto">
            <a:xfrm>
              <a:off x="950" y="2765"/>
              <a:ext cx="329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782" name="Rectangle 2606"/>
            <p:cNvSpPr>
              <a:spLocks noChangeArrowheads="1"/>
            </p:cNvSpPr>
            <p:nvPr/>
          </p:nvSpPr>
          <p:spPr bwMode="auto">
            <a:xfrm>
              <a:off x="619" y="2765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81" name="Rectangle 2605"/>
            <p:cNvSpPr>
              <a:spLocks noChangeArrowheads="1"/>
            </p:cNvSpPr>
            <p:nvPr/>
          </p:nvSpPr>
          <p:spPr bwMode="auto">
            <a:xfrm>
              <a:off x="113" y="2765"/>
              <a:ext cx="506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15</a:t>
              </a:r>
            </a:p>
          </p:txBody>
        </p:sp>
        <p:sp>
          <p:nvSpPr>
            <p:cNvPr id="436780" name="Rectangle 2604"/>
            <p:cNvSpPr>
              <a:spLocks noChangeArrowheads="1"/>
            </p:cNvSpPr>
            <p:nvPr/>
          </p:nvSpPr>
          <p:spPr bwMode="auto">
            <a:xfrm>
              <a:off x="5248" y="2486"/>
              <a:ext cx="467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zh-CN" altLang="en-US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熄灭</a:t>
              </a:r>
            </a:p>
          </p:txBody>
        </p:sp>
        <p:sp>
          <p:nvSpPr>
            <p:cNvPr id="436779" name="Rectangle 2603"/>
            <p:cNvSpPr>
              <a:spLocks noChangeArrowheads="1"/>
            </p:cNvSpPr>
            <p:nvPr/>
          </p:nvSpPr>
          <p:spPr bwMode="auto">
            <a:xfrm>
              <a:off x="4918" y="2486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78" name="Rectangle 2602"/>
            <p:cNvSpPr>
              <a:spLocks noChangeArrowheads="1"/>
            </p:cNvSpPr>
            <p:nvPr/>
          </p:nvSpPr>
          <p:spPr bwMode="auto">
            <a:xfrm>
              <a:off x="4586" y="2486"/>
              <a:ext cx="332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77" name="Rectangle 2601"/>
            <p:cNvSpPr>
              <a:spLocks noChangeArrowheads="1"/>
            </p:cNvSpPr>
            <p:nvPr/>
          </p:nvSpPr>
          <p:spPr bwMode="auto">
            <a:xfrm>
              <a:off x="4256" y="2486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76" name="Rectangle 2600"/>
            <p:cNvSpPr>
              <a:spLocks noChangeArrowheads="1"/>
            </p:cNvSpPr>
            <p:nvPr/>
          </p:nvSpPr>
          <p:spPr bwMode="auto">
            <a:xfrm>
              <a:off x="3926" y="2486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75" name="Rectangle 2599"/>
            <p:cNvSpPr>
              <a:spLocks noChangeArrowheads="1"/>
            </p:cNvSpPr>
            <p:nvPr/>
          </p:nvSpPr>
          <p:spPr bwMode="auto">
            <a:xfrm>
              <a:off x="3595" y="2486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74" name="Rectangle 2598"/>
            <p:cNvSpPr>
              <a:spLocks noChangeArrowheads="1"/>
            </p:cNvSpPr>
            <p:nvPr/>
          </p:nvSpPr>
          <p:spPr bwMode="auto">
            <a:xfrm>
              <a:off x="3264" y="2486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73" name="Rectangle 2597"/>
            <p:cNvSpPr>
              <a:spLocks noChangeArrowheads="1"/>
            </p:cNvSpPr>
            <p:nvPr/>
          </p:nvSpPr>
          <p:spPr bwMode="auto">
            <a:xfrm>
              <a:off x="2934" y="2486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72" name="Rectangle 2596"/>
            <p:cNvSpPr>
              <a:spLocks noChangeArrowheads="1"/>
            </p:cNvSpPr>
            <p:nvPr/>
          </p:nvSpPr>
          <p:spPr bwMode="auto">
            <a:xfrm>
              <a:off x="2603" y="2486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71" name="Rectangle 2595"/>
            <p:cNvSpPr>
              <a:spLocks noChangeArrowheads="1"/>
            </p:cNvSpPr>
            <p:nvPr/>
          </p:nvSpPr>
          <p:spPr bwMode="auto">
            <a:xfrm>
              <a:off x="2272" y="2486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770" name="Rectangle 2594"/>
            <p:cNvSpPr>
              <a:spLocks noChangeArrowheads="1"/>
            </p:cNvSpPr>
            <p:nvPr/>
          </p:nvSpPr>
          <p:spPr bwMode="auto">
            <a:xfrm>
              <a:off x="1942" y="2486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769" name="Rectangle 2593"/>
            <p:cNvSpPr>
              <a:spLocks noChangeArrowheads="1"/>
            </p:cNvSpPr>
            <p:nvPr/>
          </p:nvSpPr>
          <p:spPr bwMode="auto">
            <a:xfrm>
              <a:off x="1611" y="2486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768" name="Rectangle 2592"/>
            <p:cNvSpPr>
              <a:spLocks noChangeArrowheads="1"/>
            </p:cNvSpPr>
            <p:nvPr/>
          </p:nvSpPr>
          <p:spPr bwMode="auto">
            <a:xfrm>
              <a:off x="1279" y="2486"/>
              <a:ext cx="332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767" name="Rectangle 2591"/>
            <p:cNvSpPr>
              <a:spLocks noChangeArrowheads="1"/>
            </p:cNvSpPr>
            <p:nvPr/>
          </p:nvSpPr>
          <p:spPr bwMode="auto">
            <a:xfrm>
              <a:off x="950" y="2486"/>
              <a:ext cx="329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766" name="Rectangle 2590"/>
            <p:cNvSpPr>
              <a:spLocks noChangeArrowheads="1"/>
            </p:cNvSpPr>
            <p:nvPr/>
          </p:nvSpPr>
          <p:spPr bwMode="auto">
            <a:xfrm>
              <a:off x="619" y="2486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65" name="Rectangle 2589"/>
            <p:cNvSpPr>
              <a:spLocks noChangeArrowheads="1"/>
            </p:cNvSpPr>
            <p:nvPr/>
          </p:nvSpPr>
          <p:spPr bwMode="auto">
            <a:xfrm>
              <a:off x="113" y="2486"/>
              <a:ext cx="506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14</a:t>
              </a:r>
            </a:p>
          </p:txBody>
        </p:sp>
        <p:sp>
          <p:nvSpPr>
            <p:cNvPr id="436764" name="Rectangle 2588"/>
            <p:cNvSpPr>
              <a:spLocks noChangeArrowheads="1"/>
            </p:cNvSpPr>
            <p:nvPr/>
          </p:nvSpPr>
          <p:spPr bwMode="auto">
            <a:xfrm>
              <a:off x="5248" y="2207"/>
              <a:ext cx="467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zh-CN" altLang="en-US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熄灭</a:t>
              </a:r>
            </a:p>
          </p:txBody>
        </p:sp>
        <p:sp>
          <p:nvSpPr>
            <p:cNvPr id="436763" name="Rectangle 2587"/>
            <p:cNvSpPr>
              <a:spLocks noChangeArrowheads="1"/>
            </p:cNvSpPr>
            <p:nvPr/>
          </p:nvSpPr>
          <p:spPr bwMode="auto">
            <a:xfrm>
              <a:off x="4918" y="2207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62" name="Rectangle 2586"/>
            <p:cNvSpPr>
              <a:spLocks noChangeArrowheads="1"/>
            </p:cNvSpPr>
            <p:nvPr/>
          </p:nvSpPr>
          <p:spPr bwMode="auto">
            <a:xfrm>
              <a:off x="4586" y="2207"/>
              <a:ext cx="332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61" name="Rectangle 2585"/>
            <p:cNvSpPr>
              <a:spLocks noChangeArrowheads="1"/>
            </p:cNvSpPr>
            <p:nvPr/>
          </p:nvSpPr>
          <p:spPr bwMode="auto">
            <a:xfrm>
              <a:off x="4256" y="2207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60" name="Rectangle 2584"/>
            <p:cNvSpPr>
              <a:spLocks noChangeArrowheads="1"/>
            </p:cNvSpPr>
            <p:nvPr/>
          </p:nvSpPr>
          <p:spPr bwMode="auto">
            <a:xfrm>
              <a:off x="3926" y="2207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59" name="Rectangle 2583"/>
            <p:cNvSpPr>
              <a:spLocks noChangeArrowheads="1"/>
            </p:cNvSpPr>
            <p:nvPr/>
          </p:nvSpPr>
          <p:spPr bwMode="auto">
            <a:xfrm>
              <a:off x="3595" y="2207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58" name="Rectangle 2582"/>
            <p:cNvSpPr>
              <a:spLocks noChangeArrowheads="1"/>
            </p:cNvSpPr>
            <p:nvPr/>
          </p:nvSpPr>
          <p:spPr bwMode="auto">
            <a:xfrm>
              <a:off x="3264" y="2207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57" name="Rectangle 2581"/>
            <p:cNvSpPr>
              <a:spLocks noChangeArrowheads="1"/>
            </p:cNvSpPr>
            <p:nvPr/>
          </p:nvSpPr>
          <p:spPr bwMode="auto">
            <a:xfrm>
              <a:off x="2934" y="2207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56" name="Rectangle 2580"/>
            <p:cNvSpPr>
              <a:spLocks noChangeArrowheads="1"/>
            </p:cNvSpPr>
            <p:nvPr/>
          </p:nvSpPr>
          <p:spPr bwMode="auto">
            <a:xfrm>
              <a:off x="2603" y="2207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755" name="Rectangle 2579"/>
            <p:cNvSpPr>
              <a:spLocks noChangeArrowheads="1"/>
            </p:cNvSpPr>
            <p:nvPr/>
          </p:nvSpPr>
          <p:spPr bwMode="auto">
            <a:xfrm>
              <a:off x="2272" y="2207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54" name="Rectangle 2578"/>
            <p:cNvSpPr>
              <a:spLocks noChangeArrowheads="1"/>
            </p:cNvSpPr>
            <p:nvPr/>
          </p:nvSpPr>
          <p:spPr bwMode="auto">
            <a:xfrm>
              <a:off x="1942" y="2207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753" name="Rectangle 2577"/>
            <p:cNvSpPr>
              <a:spLocks noChangeArrowheads="1"/>
            </p:cNvSpPr>
            <p:nvPr/>
          </p:nvSpPr>
          <p:spPr bwMode="auto">
            <a:xfrm>
              <a:off x="1611" y="2207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752" name="Rectangle 2576"/>
            <p:cNvSpPr>
              <a:spLocks noChangeArrowheads="1"/>
            </p:cNvSpPr>
            <p:nvPr/>
          </p:nvSpPr>
          <p:spPr bwMode="auto">
            <a:xfrm>
              <a:off x="1279" y="2207"/>
              <a:ext cx="332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751" name="Rectangle 2575"/>
            <p:cNvSpPr>
              <a:spLocks noChangeArrowheads="1"/>
            </p:cNvSpPr>
            <p:nvPr/>
          </p:nvSpPr>
          <p:spPr bwMode="auto">
            <a:xfrm>
              <a:off x="950" y="2207"/>
              <a:ext cx="329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750" name="Rectangle 2574"/>
            <p:cNvSpPr>
              <a:spLocks noChangeArrowheads="1"/>
            </p:cNvSpPr>
            <p:nvPr/>
          </p:nvSpPr>
          <p:spPr bwMode="auto">
            <a:xfrm>
              <a:off x="619" y="2207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49" name="Rectangle 2573"/>
            <p:cNvSpPr>
              <a:spLocks noChangeArrowheads="1"/>
            </p:cNvSpPr>
            <p:nvPr/>
          </p:nvSpPr>
          <p:spPr bwMode="auto">
            <a:xfrm>
              <a:off x="113" y="2207"/>
              <a:ext cx="506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13</a:t>
              </a:r>
            </a:p>
          </p:txBody>
        </p:sp>
        <p:sp>
          <p:nvSpPr>
            <p:cNvPr id="436748" name="Rectangle 2572"/>
            <p:cNvSpPr>
              <a:spLocks noChangeArrowheads="1"/>
            </p:cNvSpPr>
            <p:nvPr/>
          </p:nvSpPr>
          <p:spPr bwMode="auto">
            <a:xfrm>
              <a:off x="5248" y="1928"/>
              <a:ext cx="467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zh-CN" altLang="en-US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熄灭</a:t>
              </a:r>
            </a:p>
          </p:txBody>
        </p:sp>
        <p:sp>
          <p:nvSpPr>
            <p:cNvPr id="436747" name="Rectangle 2571"/>
            <p:cNvSpPr>
              <a:spLocks noChangeArrowheads="1"/>
            </p:cNvSpPr>
            <p:nvPr/>
          </p:nvSpPr>
          <p:spPr bwMode="auto">
            <a:xfrm>
              <a:off x="4918" y="1928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46" name="Rectangle 2570"/>
            <p:cNvSpPr>
              <a:spLocks noChangeArrowheads="1"/>
            </p:cNvSpPr>
            <p:nvPr/>
          </p:nvSpPr>
          <p:spPr bwMode="auto">
            <a:xfrm>
              <a:off x="4586" y="1928"/>
              <a:ext cx="332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45" name="Rectangle 2569"/>
            <p:cNvSpPr>
              <a:spLocks noChangeArrowheads="1"/>
            </p:cNvSpPr>
            <p:nvPr/>
          </p:nvSpPr>
          <p:spPr bwMode="auto">
            <a:xfrm>
              <a:off x="4256" y="1928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44" name="Rectangle 2568"/>
            <p:cNvSpPr>
              <a:spLocks noChangeArrowheads="1"/>
            </p:cNvSpPr>
            <p:nvPr/>
          </p:nvSpPr>
          <p:spPr bwMode="auto">
            <a:xfrm>
              <a:off x="3926" y="1928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43" name="Rectangle 2567"/>
            <p:cNvSpPr>
              <a:spLocks noChangeArrowheads="1"/>
            </p:cNvSpPr>
            <p:nvPr/>
          </p:nvSpPr>
          <p:spPr bwMode="auto">
            <a:xfrm>
              <a:off x="3595" y="1928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42" name="Rectangle 2566"/>
            <p:cNvSpPr>
              <a:spLocks noChangeArrowheads="1"/>
            </p:cNvSpPr>
            <p:nvPr/>
          </p:nvSpPr>
          <p:spPr bwMode="auto">
            <a:xfrm>
              <a:off x="3264" y="1928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41" name="Rectangle 2565"/>
            <p:cNvSpPr>
              <a:spLocks noChangeArrowheads="1"/>
            </p:cNvSpPr>
            <p:nvPr/>
          </p:nvSpPr>
          <p:spPr bwMode="auto">
            <a:xfrm>
              <a:off x="2934" y="1928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40" name="Rectangle 2564"/>
            <p:cNvSpPr>
              <a:spLocks noChangeArrowheads="1"/>
            </p:cNvSpPr>
            <p:nvPr/>
          </p:nvSpPr>
          <p:spPr bwMode="auto">
            <a:xfrm>
              <a:off x="2603" y="1928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39" name="Rectangle 2563"/>
            <p:cNvSpPr>
              <a:spLocks noChangeArrowheads="1"/>
            </p:cNvSpPr>
            <p:nvPr/>
          </p:nvSpPr>
          <p:spPr bwMode="auto">
            <a:xfrm>
              <a:off x="2272" y="1928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38" name="Rectangle 2562"/>
            <p:cNvSpPr>
              <a:spLocks noChangeArrowheads="1"/>
            </p:cNvSpPr>
            <p:nvPr/>
          </p:nvSpPr>
          <p:spPr bwMode="auto">
            <a:xfrm>
              <a:off x="1942" y="1928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737" name="Rectangle 2561"/>
            <p:cNvSpPr>
              <a:spLocks noChangeArrowheads="1"/>
            </p:cNvSpPr>
            <p:nvPr/>
          </p:nvSpPr>
          <p:spPr bwMode="auto">
            <a:xfrm>
              <a:off x="1611" y="1928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736" name="Rectangle 2560"/>
            <p:cNvSpPr>
              <a:spLocks noChangeArrowheads="1"/>
            </p:cNvSpPr>
            <p:nvPr/>
          </p:nvSpPr>
          <p:spPr bwMode="auto">
            <a:xfrm>
              <a:off x="1279" y="1928"/>
              <a:ext cx="332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735" name="Rectangle 2559"/>
            <p:cNvSpPr>
              <a:spLocks noChangeArrowheads="1"/>
            </p:cNvSpPr>
            <p:nvPr/>
          </p:nvSpPr>
          <p:spPr bwMode="auto">
            <a:xfrm>
              <a:off x="950" y="1928"/>
              <a:ext cx="329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734" name="Rectangle 2558"/>
            <p:cNvSpPr>
              <a:spLocks noChangeArrowheads="1"/>
            </p:cNvSpPr>
            <p:nvPr/>
          </p:nvSpPr>
          <p:spPr bwMode="auto">
            <a:xfrm>
              <a:off x="619" y="1928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33" name="Rectangle 2557"/>
            <p:cNvSpPr>
              <a:spLocks noChangeArrowheads="1"/>
            </p:cNvSpPr>
            <p:nvPr/>
          </p:nvSpPr>
          <p:spPr bwMode="auto">
            <a:xfrm>
              <a:off x="113" y="1928"/>
              <a:ext cx="506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12</a:t>
              </a:r>
            </a:p>
          </p:txBody>
        </p:sp>
        <p:sp>
          <p:nvSpPr>
            <p:cNvPr id="436732" name="Rectangle 2556"/>
            <p:cNvSpPr>
              <a:spLocks noChangeArrowheads="1"/>
            </p:cNvSpPr>
            <p:nvPr/>
          </p:nvSpPr>
          <p:spPr bwMode="auto">
            <a:xfrm>
              <a:off x="5248" y="1648"/>
              <a:ext cx="467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zh-CN" altLang="en-US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熄灭</a:t>
              </a:r>
            </a:p>
          </p:txBody>
        </p:sp>
        <p:sp>
          <p:nvSpPr>
            <p:cNvPr id="436731" name="Rectangle 2555"/>
            <p:cNvSpPr>
              <a:spLocks noChangeArrowheads="1"/>
            </p:cNvSpPr>
            <p:nvPr/>
          </p:nvSpPr>
          <p:spPr bwMode="auto">
            <a:xfrm>
              <a:off x="4918" y="1648"/>
              <a:ext cx="330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30" name="Rectangle 2554"/>
            <p:cNvSpPr>
              <a:spLocks noChangeArrowheads="1"/>
            </p:cNvSpPr>
            <p:nvPr/>
          </p:nvSpPr>
          <p:spPr bwMode="auto">
            <a:xfrm>
              <a:off x="4586" y="1648"/>
              <a:ext cx="332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29" name="Rectangle 2553"/>
            <p:cNvSpPr>
              <a:spLocks noChangeArrowheads="1"/>
            </p:cNvSpPr>
            <p:nvPr/>
          </p:nvSpPr>
          <p:spPr bwMode="auto">
            <a:xfrm>
              <a:off x="4256" y="1648"/>
              <a:ext cx="330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28" name="Rectangle 2552"/>
            <p:cNvSpPr>
              <a:spLocks noChangeArrowheads="1"/>
            </p:cNvSpPr>
            <p:nvPr/>
          </p:nvSpPr>
          <p:spPr bwMode="auto">
            <a:xfrm>
              <a:off x="3926" y="1648"/>
              <a:ext cx="330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27" name="Rectangle 2551"/>
            <p:cNvSpPr>
              <a:spLocks noChangeArrowheads="1"/>
            </p:cNvSpPr>
            <p:nvPr/>
          </p:nvSpPr>
          <p:spPr bwMode="auto">
            <a:xfrm>
              <a:off x="3595" y="1648"/>
              <a:ext cx="331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26" name="Rectangle 2550"/>
            <p:cNvSpPr>
              <a:spLocks noChangeArrowheads="1"/>
            </p:cNvSpPr>
            <p:nvPr/>
          </p:nvSpPr>
          <p:spPr bwMode="auto">
            <a:xfrm>
              <a:off x="3264" y="1648"/>
              <a:ext cx="331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25" name="Rectangle 2549"/>
            <p:cNvSpPr>
              <a:spLocks noChangeArrowheads="1"/>
            </p:cNvSpPr>
            <p:nvPr/>
          </p:nvSpPr>
          <p:spPr bwMode="auto">
            <a:xfrm>
              <a:off x="2934" y="1648"/>
              <a:ext cx="330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24" name="Rectangle 2548"/>
            <p:cNvSpPr>
              <a:spLocks noChangeArrowheads="1"/>
            </p:cNvSpPr>
            <p:nvPr/>
          </p:nvSpPr>
          <p:spPr bwMode="auto">
            <a:xfrm>
              <a:off x="2603" y="1648"/>
              <a:ext cx="331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723" name="Rectangle 2547"/>
            <p:cNvSpPr>
              <a:spLocks noChangeArrowheads="1"/>
            </p:cNvSpPr>
            <p:nvPr/>
          </p:nvSpPr>
          <p:spPr bwMode="auto">
            <a:xfrm>
              <a:off x="2272" y="1648"/>
              <a:ext cx="331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722" name="Rectangle 2546"/>
            <p:cNvSpPr>
              <a:spLocks noChangeArrowheads="1"/>
            </p:cNvSpPr>
            <p:nvPr/>
          </p:nvSpPr>
          <p:spPr bwMode="auto">
            <a:xfrm>
              <a:off x="1942" y="1648"/>
              <a:ext cx="330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21" name="Rectangle 2545"/>
            <p:cNvSpPr>
              <a:spLocks noChangeArrowheads="1"/>
            </p:cNvSpPr>
            <p:nvPr/>
          </p:nvSpPr>
          <p:spPr bwMode="auto">
            <a:xfrm>
              <a:off x="1611" y="1648"/>
              <a:ext cx="331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720" name="Rectangle 2544"/>
            <p:cNvSpPr>
              <a:spLocks noChangeArrowheads="1"/>
            </p:cNvSpPr>
            <p:nvPr/>
          </p:nvSpPr>
          <p:spPr bwMode="auto">
            <a:xfrm>
              <a:off x="1279" y="1648"/>
              <a:ext cx="332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719" name="Rectangle 2543"/>
            <p:cNvSpPr>
              <a:spLocks noChangeArrowheads="1"/>
            </p:cNvSpPr>
            <p:nvPr/>
          </p:nvSpPr>
          <p:spPr bwMode="auto">
            <a:xfrm>
              <a:off x="950" y="1648"/>
              <a:ext cx="329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718" name="Rectangle 2542"/>
            <p:cNvSpPr>
              <a:spLocks noChangeArrowheads="1"/>
            </p:cNvSpPr>
            <p:nvPr/>
          </p:nvSpPr>
          <p:spPr bwMode="auto">
            <a:xfrm>
              <a:off x="619" y="1648"/>
              <a:ext cx="331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17" name="Rectangle 2541"/>
            <p:cNvSpPr>
              <a:spLocks noChangeArrowheads="1"/>
            </p:cNvSpPr>
            <p:nvPr/>
          </p:nvSpPr>
          <p:spPr bwMode="auto">
            <a:xfrm>
              <a:off x="113" y="1648"/>
              <a:ext cx="506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11</a:t>
              </a:r>
            </a:p>
          </p:txBody>
        </p:sp>
        <p:sp>
          <p:nvSpPr>
            <p:cNvPr id="436716" name="Rectangle 2540"/>
            <p:cNvSpPr>
              <a:spLocks noChangeArrowheads="1"/>
            </p:cNvSpPr>
            <p:nvPr/>
          </p:nvSpPr>
          <p:spPr bwMode="auto">
            <a:xfrm>
              <a:off x="5248" y="1369"/>
              <a:ext cx="467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zh-CN" altLang="en-US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熄灭 </a:t>
              </a:r>
            </a:p>
          </p:txBody>
        </p:sp>
        <p:sp>
          <p:nvSpPr>
            <p:cNvPr id="436715" name="Rectangle 2539"/>
            <p:cNvSpPr>
              <a:spLocks noChangeArrowheads="1"/>
            </p:cNvSpPr>
            <p:nvPr/>
          </p:nvSpPr>
          <p:spPr bwMode="auto">
            <a:xfrm>
              <a:off x="4918" y="1369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14" name="Rectangle 2538"/>
            <p:cNvSpPr>
              <a:spLocks noChangeArrowheads="1"/>
            </p:cNvSpPr>
            <p:nvPr/>
          </p:nvSpPr>
          <p:spPr bwMode="auto">
            <a:xfrm>
              <a:off x="4586" y="1369"/>
              <a:ext cx="332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13" name="Rectangle 2537"/>
            <p:cNvSpPr>
              <a:spLocks noChangeArrowheads="1"/>
            </p:cNvSpPr>
            <p:nvPr/>
          </p:nvSpPr>
          <p:spPr bwMode="auto">
            <a:xfrm>
              <a:off x="4256" y="1369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12" name="Rectangle 2536"/>
            <p:cNvSpPr>
              <a:spLocks noChangeArrowheads="1"/>
            </p:cNvSpPr>
            <p:nvPr/>
          </p:nvSpPr>
          <p:spPr bwMode="auto">
            <a:xfrm>
              <a:off x="3926" y="1369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11" name="Rectangle 2535"/>
            <p:cNvSpPr>
              <a:spLocks noChangeArrowheads="1"/>
            </p:cNvSpPr>
            <p:nvPr/>
          </p:nvSpPr>
          <p:spPr bwMode="auto">
            <a:xfrm>
              <a:off x="3595" y="1369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10" name="Rectangle 2534"/>
            <p:cNvSpPr>
              <a:spLocks noChangeArrowheads="1"/>
            </p:cNvSpPr>
            <p:nvPr/>
          </p:nvSpPr>
          <p:spPr bwMode="auto">
            <a:xfrm>
              <a:off x="3264" y="1369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09" name="Rectangle 2533"/>
            <p:cNvSpPr>
              <a:spLocks noChangeArrowheads="1"/>
            </p:cNvSpPr>
            <p:nvPr/>
          </p:nvSpPr>
          <p:spPr bwMode="auto">
            <a:xfrm>
              <a:off x="2934" y="1369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08" name="Rectangle 2532"/>
            <p:cNvSpPr>
              <a:spLocks noChangeArrowheads="1"/>
            </p:cNvSpPr>
            <p:nvPr/>
          </p:nvSpPr>
          <p:spPr bwMode="auto">
            <a:xfrm>
              <a:off x="2603" y="1369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07" name="Rectangle 2531"/>
            <p:cNvSpPr>
              <a:spLocks noChangeArrowheads="1"/>
            </p:cNvSpPr>
            <p:nvPr/>
          </p:nvSpPr>
          <p:spPr bwMode="auto">
            <a:xfrm>
              <a:off x="2272" y="1369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706" name="Rectangle 2530"/>
            <p:cNvSpPr>
              <a:spLocks noChangeArrowheads="1"/>
            </p:cNvSpPr>
            <p:nvPr/>
          </p:nvSpPr>
          <p:spPr bwMode="auto">
            <a:xfrm>
              <a:off x="1942" y="1369"/>
              <a:ext cx="33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05" name="Rectangle 2529"/>
            <p:cNvSpPr>
              <a:spLocks noChangeArrowheads="1"/>
            </p:cNvSpPr>
            <p:nvPr/>
          </p:nvSpPr>
          <p:spPr bwMode="auto">
            <a:xfrm>
              <a:off x="1611" y="1369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704" name="Rectangle 2528"/>
            <p:cNvSpPr>
              <a:spLocks noChangeArrowheads="1"/>
            </p:cNvSpPr>
            <p:nvPr/>
          </p:nvSpPr>
          <p:spPr bwMode="auto">
            <a:xfrm>
              <a:off x="1279" y="1369"/>
              <a:ext cx="332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kumimoji="1" lang="en-US" altLang="zh-CN" sz="1400">
                <a:solidFill>
                  <a:srgbClr val="000066"/>
                </a:solidFill>
                <a:latin typeface="Times New Roman" pitchFamily="18" charset="0"/>
              </a:endParaRPr>
            </a:p>
          </p:txBody>
        </p:sp>
        <p:sp>
          <p:nvSpPr>
            <p:cNvPr id="436703" name="Rectangle 2527"/>
            <p:cNvSpPr>
              <a:spLocks noChangeArrowheads="1"/>
            </p:cNvSpPr>
            <p:nvPr/>
          </p:nvSpPr>
          <p:spPr bwMode="auto">
            <a:xfrm>
              <a:off x="950" y="1369"/>
              <a:ext cx="329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</a:p>
          </p:txBody>
        </p:sp>
        <p:sp>
          <p:nvSpPr>
            <p:cNvPr id="436702" name="Rectangle 2526"/>
            <p:cNvSpPr>
              <a:spLocks noChangeArrowheads="1"/>
            </p:cNvSpPr>
            <p:nvPr/>
          </p:nvSpPr>
          <p:spPr bwMode="auto">
            <a:xfrm>
              <a:off x="619" y="1369"/>
              <a:ext cx="331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</a:p>
          </p:txBody>
        </p:sp>
        <p:sp>
          <p:nvSpPr>
            <p:cNvPr id="436701" name="Rectangle 2525"/>
            <p:cNvSpPr>
              <a:spLocks noChangeArrowheads="1"/>
            </p:cNvSpPr>
            <p:nvPr/>
          </p:nvSpPr>
          <p:spPr bwMode="auto">
            <a:xfrm>
              <a:off x="113" y="1369"/>
              <a:ext cx="506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4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10</a:t>
              </a:r>
            </a:p>
          </p:txBody>
        </p:sp>
        <p:sp>
          <p:nvSpPr>
            <p:cNvPr id="436845" name="Line 2669"/>
            <p:cNvSpPr>
              <a:spLocks noChangeShapeType="1"/>
            </p:cNvSpPr>
            <p:nvPr/>
          </p:nvSpPr>
          <p:spPr bwMode="auto">
            <a:xfrm>
              <a:off x="113" y="1369"/>
              <a:ext cx="5602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6846" name="Line 2670"/>
            <p:cNvSpPr>
              <a:spLocks noChangeShapeType="1"/>
            </p:cNvSpPr>
            <p:nvPr/>
          </p:nvSpPr>
          <p:spPr bwMode="auto">
            <a:xfrm>
              <a:off x="113" y="3929"/>
              <a:ext cx="5602" cy="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6847" name="Line 2671"/>
            <p:cNvSpPr>
              <a:spLocks noChangeShapeType="1"/>
            </p:cNvSpPr>
            <p:nvPr/>
          </p:nvSpPr>
          <p:spPr bwMode="auto">
            <a:xfrm>
              <a:off x="113" y="752"/>
              <a:ext cx="0" cy="2292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6848" name="Line 2672"/>
            <p:cNvSpPr>
              <a:spLocks noChangeShapeType="1"/>
            </p:cNvSpPr>
            <p:nvPr/>
          </p:nvSpPr>
          <p:spPr bwMode="auto">
            <a:xfrm>
              <a:off x="5715" y="1369"/>
              <a:ext cx="0" cy="256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6851" name="Line 2675"/>
            <p:cNvSpPr>
              <a:spLocks noChangeShapeType="1"/>
            </p:cNvSpPr>
            <p:nvPr/>
          </p:nvSpPr>
          <p:spPr bwMode="auto">
            <a:xfrm>
              <a:off x="113" y="1648"/>
              <a:ext cx="5602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6853" name="Line 2677"/>
            <p:cNvSpPr>
              <a:spLocks noChangeShapeType="1"/>
            </p:cNvSpPr>
            <p:nvPr/>
          </p:nvSpPr>
          <p:spPr bwMode="auto">
            <a:xfrm>
              <a:off x="619" y="752"/>
              <a:ext cx="0" cy="3177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6856" name="Line 2680"/>
            <p:cNvSpPr>
              <a:spLocks noChangeShapeType="1"/>
            </p:cNvSpPr>
            <p:nvPr/>
          </p:nvSpPr>
          <p:spPr bwMode="auto">
            <a:xfrm>
              <a:off x="950" y="1369"/>
              <a:ext cx="0" cy="256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6859" name="Line 2683"/>
            <p:cNvSpPr>
              <a:spLocks noChangeShapeType="1"/>
            </p:cNvSpPr>
            <p:nvPr/>
          </p:nvSpPr>
          <p:spPr bwMode="auto">
            <a:xfrm>
              <a:off x="1279" y="1369"/>
              <a:ext cx="0" cy="256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6862" name="Line 2686"/>
            <p:cNvSpPr>
              <a:spLocks noChangeShapeType="1"/>
            </p:cNvSpPr>
            <p:nvPr/>
          </p:nvSpPr>
          <p:spPr bwMode="auto">
            <a:xfrm>
              <a:off x="1611" y="752"/>
              <a:ext cx="0" cy="3177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6865" name="Line 2689"/>
            <p:cNvSpPr>
              <a:spLocks noChangeShapeType="1"/>
            </p:cNvSpPr>
            <p:nvPr/>
          </p:nvSpPr>
          <p:spPr bwMode="auto">
            <a:xfrm>
              <a:off x="1942" y="1369"/>
              <a:ext cx="0" cy="256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6868" name="Line 2692"/>
            <p:cNvSpPr>
              <a:spLocks noChangeShapeType="1"/>
            </p:cNvSpPr>
            <p:nvPr/>
          </p:nvSpPr>
          <p:spPr bwMode="auto">
            <a:xfrm>
              <a:off x="2272" y="1369"/>
              <a:ext cx="0" cy="256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6871" name="Line 2695"/>
            <p:cNvSpPr>
              <a:spLocks noChangeShapeType="1"/>
            </p:cNvSpPr>
            <p:nvPr/>
          </p:nvSpPr>
          <p:spPr bwMode="auto">
            <a:xfrm>
              <a:off x="2603" y="1369"/>
              <a:ext cx="0" cy="1675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6874" name="Line 2698"/>
            <p:cNvSpPr>
              <a:spLocks noChangeShapeType="1"/>
            </p:cNvSpPr>
            <p:nvPr/>
          </p:nvSpPr>
          <p:spPr bwMode="auto">
            <a:xfrm>
              <a:off x="2934" y="752"/>
              <a:ext cx="0" cy="3177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6877" name="Line 2701"/>
            <p:cNvSpPr>
              <a:spLocks noChangeShapeType="1"/>
            </p:cNvSpPr>
            <p:nvPr/>
          </p:nvSpPr>
          <p:spPr bwMode="auto">
            <a:xfrm>
              <a:off x="3264" y="973"/>
              <a:ext cx="0" cy="2677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6880" name="Line 2704"/>
            <p:cNvSpPr>
              <a:spLocks noChangeShapeType="1"/>
            </p:cNvSpPr>
            <p:nvPr/>
          </p:nvSpPr>
          <p:spPr bwMode="auto">
            <a:xfrm>
              <a:off x="3595" y="929"/>
              <a:ext cx="0" cy="2721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6883" name="Line 2707"/>
            <p:cNvSpPr>
              <a:spLocks noChangeShapeType="1"/>
            </p:cNvSpPr>
            <p:nvPr/>
          </p:nvSpPr>
          <p:spPr bwMode="auto">
            <a:xfrm>
              <a:off x="3926" y="973"/>
              <a:ext cx="0" cy="2677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6886" name="Line 2710"/>
            <p:cNvSpPr>
              <a:spLocks noChangeShapeType="1"/>
            </p:cNvSpPr>
            <p:nvPr/>
          </p:nvSpPr>
          <p:spPr bwMode="auto">
            <a:xfrm>
              <a:off x="4256" y="973"/>
              <a:ext cx="0" cy="2677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6889" name="Line 2713"/>
            <p:cNvSpPr>
              <a:spLocks noChangeShapeType="1"/>
            </p:cNvSpPr>
            <p:nvPr/>
          </p:nvSpPr>
          <p:spPr bwMode="auto">
            <a:xfrm>
              <a:off x="4586" y="973"/>
              <a:ext cx="0" cy="2677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6892" name="Line 2716"/>
            <p:cNvSpPr>
              <a:spLocks noChangeShapeType="1"/>
            </p:cNvSpPr>
            <p:nvPr/>
          </p:nvSpPr>
          <p:spPr bwMode="auto">
            <a:xfrm>
              <a:off x="4918" y="929"/>
              <a:ext cx="0" cy="2721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6895" name="Line 2719"/>
            <p:cNvSpPr>
              <a:spLocks noChangeShapeType="1"/>
            </p:cNvSpPr>
            <p:nvPr/>
          </p:nvSpPr>
          <p:spPr bwMode="auto">
            <a:xfrm>
              <a:off x="5248" y="797"/>
              <a:ext cx="0" cy="3132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6899" name="Line 2723"/>
            <p:cNvSpPr>
              <a:spLocks noChangeShapeType="1"/>
            </p:cNvSpPr>
            <p:nvPr/>
          </p:nvSpPr>
          <p:spPr bwMode="auto">
            <a:xfrm>
              <a:off x="113" y="1928"/>
              <a:ext cx="5602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6977" name="Line 2801"/>
            <p:cNvSpPr>
              <a:spLocks noChangeShapeType="1"/>
            </p:cNvSpPr>
            <p:nvPr/>
          </p:nvSpPr>
          <p:spPr bwMode="auto">
            <a:xfrm>
              <a:off x="113" y="2207"/>
              <a:ext cx="5602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7055" name="Line 2879"/>
            <p:cNvSpPr>
              <a:spLocks noChangeShapeType="1"/>
            </p:cNvSpPr>
            <p:nvPr/>
          </p:nvSpPr>
          <p:spPr bwMode="auto">
            <a:xfrm>
              <a:off x="113" y="2486"/>
              <a:ext cx="5602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7133" name="Line 2957"/>
            <p:cNvSpPr>
              <a:spLocks noChangeShapeType="1"/>
            </p:cNvSpPr>
            <p:nvPr/>
          </p:nvSpPr>
          <p:spPr bwMode="auto">
            <a:xfrm>
              <a:off x="113" y="2765"/>
              <a:ext cx="5602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7211" name="Line 3035"/>
            <p:cNvSpPr>
              <a:spLocks noChangeShapeType="1"/>
            </p:cNvSpPr>
            <p:nvPr/>
          </p:nvSpPr>
          <p:spPr bwMode="auto">
            <a:xfrm>
              <a:off x="113" y="3044"/>
              <a:ext cx="5602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7212" name="Line 3036"/>
            <p:cNvSpPr>
              <a:spLocks noChangeShapeType="1"/>
            </p:cNvSpPr>
            <p:nvPr/>
          </p:nvSpPr>
          <p:spPr bwMode="auto">
            <a:xfrm>
              <a:off x="113" y="3044"/>
              <a:ext cx="0" cy="327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8313" name="Line 3113"/>
            <p:cNvSpPr>
              <a:spLocks noChangeShapeType="1"/>
            </p:cNvSpPr>
            <p:nvPr/>
          </p:nvSpPr>
          <p:spPr bwMode="auto">
            <a:xfrm>
              <a:off x="113" y="3371"/>
              <a:ext cx="5602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8314" name="Line 3114"/>
            <p:cNvSpPr>
              <a:spLocks noChangeShapeType="1"/>
            </p:cNvSpPr>
            <p:nvPr/>
          </p:nvSpPr>
          <p:spPr bwMode="auto">
            <a:xfrm>
              <a:off x="113" y="3371"/>
              <a:ext cx="0" cy="558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8341" name="Line 3141"/>
            <p:cNvSpPr>
              <a:spLocks noChangeShapeType="1"/>
            </p:cNvSpPr>
            <p:nvPr/>
          </p:nvSpPr>
          <p:spPr bwMode="auto">
            <a:xfrm>
              <a:off x="2603" y="3044"/>
              <a:ext cx="0" cy="327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8383" name="Line 3183"/>
            <p:cNvSpPr>
              <a:spLocks noChangeShapeType="1"/>
            </p:cNvSpPr>
            <p:nvPr/>
          </p:nvSpPr>
          <p:spPr bwMode="auto">
            <a:xfrm>
              <a:off x="113" y="3650"/>
              <a:ext cx="5602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8415" name="Line 3215"/>
            <p:cNvSpPr>
              <a:spLocks noChangeShapeType="1"/>
            </p:cNvSpPr>
            <p:nvPr/>
          </p:nvSpPr>
          <p:spPr bwMode="auto">
            <a:xfrm>
              <a:off x="2603" y="3371"/>
              <a:ext cx="0" cy="558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grpSp>
          <p:nvGrpSpPr>
            <p:cNvPr id="438528" name="Group 3328"/>
            <p:cNvGrpSpPr>
              <a:grpSpLocks noChangeAspect="1"/>
            </p:cNvGrpSpPr>
            <p:nvPr/>
          </p:nvGrpSpPr>
          <p:grpSpPr bwMode="auto">
            <a:xfrm>
              <a:off x="5407" y="3090"/>
              <a:ext cx="150" cy="227"/>
              <a:chOff x="5148" y="2840"/>
              <a:chExt cx="150" cy="234"/>
            </a:xfrm>
          </p:grpSpPr>
          <p:sp>
            <p:nvSpPr>
              <p:cNvPr id="438527" name="AutoShape 3327"/>
              <p:cNvSpPr>
                <a:spLocks noChangeAspect="1" noChangeArrowheads="1" noTextEdit="1"/>
              </p:cNvSpPr>
              <p:nvPr/>
            </p:nvSpPr>
            <p:spPr bwMode="auto">
              <a:xfrm>
                <a:off x="5148" y="2840"/>
                <a:ext cx="150" cy="2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8529" name="Line 3329"/>
              <p:cNvSpPr>
                <a:spLocks noChangeShapeType="1"/>
              </p:cNvSpPr>
              <p:nvPr/>
            </p:nvSpPr>
            <p:spPr bwMode="auto">
              <a:xfrm>
                <a:off x="5181" y="2945"/>
                <a:ext cx="62" cy="1"/>
              </a:xfrm>
              <a:prstGeom prst="line">
                <a:avLst/>
              </a:prstGeom>
              <a:noFill/>
              <a:ln w="3016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8530" name="Line 3330"/>
              <p:cNvSpPr>
                <a:spLocks noChangeShapeType="1"/>
              </p:cNvSpPr>
              <p:nvPr/>
            </p:nvSpPr>
            <p:spPr bwMode="auto">
              <a:xfrm>
                <a:off x="5181" y="2849"/>
                <a:ext cx="62" cy="1"/>
              </a:xfrm>
              <a:prstGeom prst="line">
                <a:avLst/>
              </a:prstGeom>
              <a:noFill/>
              <a:ln w="3016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8531" name="Line 3331"/>
              <p:cNvSpPr>
                <a:spLocks noChangeShapeType="1"/>
              </p:cNvSpPr>
              <p:nvPr/>
            </p:nvSpPr>
            <p:spPr bwMode="auto">
              <a:xfrm flipH="1">
                <a:off x="5165" y="2868"/>
                <a:ext cx="2" cy="61"/>
              </a:xfrm>
              <a:prstGeom prst="line">
                <a:avLst/>
              </a:prstGeom>
              <a:noFill/>
              <a:ln w="3016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8532" name="Line 3332"/>
              <p:cNvSpPr>
                <a:spLocks noChangeShapeType="1"/>
              </p:cNvSpPr>
              <p:nvPr/>
            </p:nvSpPr>
            <p:spPr bwMode="auto">
              <a:xfrm flipH="1">
                <a:off x="5260" y="2868"/>
                <a:ext cx="2" cy="61"/>
              </a:xfrm>
              <a:prstGeom prst="line">
                <a:avLst/>
              </a:prstGeom>
              <a:noFill/>
              <a:ln w="3016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8533" name="Line 3333"/>
              <p:cNvSpPr>
                <a:spLocks noChangeShapeType="1"/>
              </p:cNvSpPr>
              <p:nvPr/>
            </p:nvSpPr>
            <p:spPr bwMode="auto">
              <a:xfrm>
                <a:off x="5181" y="3044"/>
                <a:ext cx="62" cy="1"/>
              </a:xfrm>
              <a:prstGeom prst="line">
                <a:avLst/>
              </a:prstGeom>
              <a:noFill/>
              <a:ln w="3016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8534" name="Line 3334"/>
              <p:cNvSpPr>
                <a:spLocks noChangeShapeType="1"/>
              </p:cNvSpPr>
              <p:nvPr/>
            </p:nvSpPr>
            <p:spPr bwMode="auto">
              <a:xfrm flipH="1">
                <a:off x="5165" y="2964"/>
                <a:ext cx="2" cy="63"/>
              </a:xfrm>
              <a:prstGeom prst="line">
                <a:avLst/>
              </a:prstGeom>
              <a:noFill/>
              <a:ln w="3016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8535" name="Line 3335"/>
              <p:cNvSpPr>
                <a:spLocks noChangeShapeType="1"/>
              </p:cNvSpPr>
              <p:nvPr/>
            </p:nvSpPr>
            <p:spPr bwMode="auto">
              <a:xfrm flipH="1">
                <a:off x="5260" y="2964"/>
                <a:ext cx="2" cy="63"/>
              </a:xfrm>
              <a:prstGeom prst="line">
                <a:avLst/>
              </a:prstGeom>
              <a:noFill/>
              <a:ln w="3016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38537" name="Rectangle 3337"/>
            <p:cNvSpPr>
              <a:spLocks noChangeArrowheads="1"/>
            </p:cNvSpPr>
            <p:nvPr/>
          </p:nvSpPr>
          <p:spPr bwMode="auto">
            <a:xfrm>
              <a:off x="1041" y="1009"/>
              <a:ext cx="689" cy="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 i="1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LT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8538" name="Rectangle 3338"/>
            <p:cNvSpPr>
              <a:spLocks noChangeArrowheads="1"/>
            </p:cNvSpPr>
            <p:nvPr/>
          </p:nvSpPr>
          <p:spPr bwMode="auto">
            <a:xfrm>
              <a:off x="4778" y="958"/>
              <a:ext cx="329" cy="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r"/>
              <a:r>
                <a:rPr kumimoji="1" lang="en-US" altLang="zh-CN" sz="1600" i="1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g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8539" name="Rectangle 3339"/>
            <p:cNvSpPr>
              <a:spLocks noChangeArrowheads="1"/>
            </p:cNvSpPr>
            <p:nvPr/>
          </p:nvSpPr>
          <p:spPr bwMode="auto">
            <a:xfrm>
              <a:off x="4449" y="958"/>
              <a:ext cx="329" cy="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r"/>
              <a:r>
                <a:rPr kumimoji="1" lang="en-US" altLang="zh-CN" sz="1600" i="1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f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8540" name="Rectangle 3340"/>
            <p:cNvSpPr>
              <a:spLocks noChangeArrowheads="1"/>
            </p:cNvSpPr>
            <p:nvPr/>
          </p:nvSpPr>
          <p:spPr bwMode="auto">
            <a:xfrm>
              <a:off x="4121" y="958"/>
              <a:ext cx="328" cy="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r"/>
              <a:r>
                <a:rPr kumimoji="1" lang="en-US" altLang="zh-CN" sz="1600" i="1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e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8541" name="Rectangle 3341"/>
            <p:cNvSpPr>
              <a:spLocks noChangeArrowheads="1"/>
            </p:cNvSpPr>
            <p:nvPr/>
          </p:nvSpPr>
          <p:spPr bwMode="auto">
            <a:xfrm>
              <a:off x="3791" y="958"/>
              <a:ext cx="330" cy="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r"/>
              <a:r>
                <a:rPr kumimoji="1" lang="en-US" altLang="zh-CN" sz="1600" i="1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d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8542" name="Rectangle 3342"/>
            <p:cNvSpPr>
              <a:spLocks noChangeArrowheads="1"/>
            </p:cNvSpPr>
            <p:nvPr/>
          </p:nvSpPr>
          <p:spPr bwMode="auto">
            <a:xfrm>
              <a:off x="3462" y="958"/>
              <a:ext cx="329" cy="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r"/>
              <a:r>
                <a:rPr kumimoji="1" lang="en-US" altLang="zh-CN" sz="1600" i="1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c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8543" name="Rectangle 3343"/>
            <p:cNvSpPr>
              <a:spLocks noChangeArrowheads="1"/>
            </p:cNvSpPr>
            <p:nvPr/>
          </p:nvSpPr>
          <p:spPr bwMode="auto">
            <a:xfrm>
              <a:off x="3133" y="958"/>
              <a:ext cx="329" cy="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r"/>
              <a:r>
                <a:rPr kumimoji="1" lang="en-US" altLang="zh-CN" sz="1600" i="1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b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8544" name="Rectangle 3344"/>
            <p:cNvSpPr>
              <a:spLocks noChangeArrowheads="1"/>
            </p:cNvSpPr>
            <p:nvPr/>
          </p:nvSpPr>
          <p:spPr bwMode="auto">
            <a:xfrm>
              <a:off x="2803" y="958"/>
              <a:ext cx="330" cy="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r"/>
              <a:r>
                <a:rPr kumimoji="1" lang="en-US" altLang="zh-CN" sz="1600" i="1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a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8545" name="Rectangle 3345"/>
            <p:cNvSpPr>
              <a:spLocks noChangeArrowheads="1"/>
            </p:cNvSpPr>
            <p:nvPr/>
          </p:nvSpPr>
          <p:spPr bwMode="auto">
            <a:xfrm>
              <a:off x="1259" y="958"/>
              <a:ext cx="330" cy="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4714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90963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30651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16954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1526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6098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0670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5242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itchFamily="2" charset="2"/>
                <a:buNone/>
              </a:pPr>
              <a:endParaRPr lang="zh-CN" altLang="zh-CN" sz="1600">
                <a:solidFill>
                  <a:srgbClr val="000066"/>
                </a:solidFill>
              </a:endParaRPr>
            </a:p>
          </p:txBody>
        </p:sp>
        <p:sp>
          <p:nvSpPr>
            <p:cNvPr id="438546" name="Rectangle 3346"/>
            <p:cNvSpPr>
              <a:spLocks noChangeArrowheads="1"/>
            </p:cNvSpPr>
            <p:nvPr/>
          </p:nvSpPr>
          <p:spPr bwMode="auto">
            <a:xfrm>
              <a:off x="931" y="958"/>
              <a:ext cx="328" cy="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4714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90963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30651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169545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1526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6098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0670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5242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buFont typeface="Wingdings" pitchFamily="2" charset="2"/>
                <a:buNone/>
              </a:pPr>
              <a:endParaRPr lang="zh-CN" altLang="zh-CN" sz="1600">
                <a:solidFill>
                  <a:srgbClr val="000066"/>
                </a:solidFill>
              </a:endParaRPr>
            </a:p>
          </p:txBody>
        </p:sp>
        <p:sp>
          <p:nvSpPr>
            <p:cNvPr id="438547" name="Rectangle 3347"/>
            <p:cNvSpPr>
              <a:spLocks noChangeArrowheads="1"/>
            </p:cNvSpPr>
            <p:nvPr/>
          </p:nvSpPr>
          <p:spPr bwMode="auto">
            <a:xfrm>
              <a:off x="5053" y="753"/>
              <a:ext cx="608" cy="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      </a:t>
              </a:r>
              <a:r>
                <a:rPr kumimoji="1" lang="zh-CN" altLang="en-US" sz="16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字形</a:t>
              </a:r>
            </a:p>
          </p:txBody>
        </p:sp>
        <p:sp>
          <p:nvSpPr>
            <p:cNvPr id="438548" name="Rectangle 3348"/>
            <p:cNvSpPr>
              <a:spLocks noChangeArrowheads="1"/>
            </p:cNvSpPr>
            <p:nvPr/>
          </p:nvSpPr>
          <p:spPr bwMode="auto">
            <a:xfrm>
              <a:off x="2950" y="753"/>
              <a:ext cx="2304" cy="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zh-CN" altLang="en-US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输  出</a:t>
              </a:r>
            </a:p>
          </p:txBody>
        </p:sp>
        <p:sp>
          <p:nvSpPr>
            <p:cNvPr id="438549" name="Rectangle 3349"/>
            <p:cNvSpPr>
              <a:spLocks noChangeArrowheads="1"/>
            </p:cNvSpPr>
            <p:nvPr/>
          </p:nvSpPr>
          <p:spPr bwMode="auto">
            <a:xfrm>
              <a:off x="631" y="744"/>
              <a:ext cx="2304" cy="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                                </a:t>
              </a:r>
              <a:r>
                <a:rPr kumimoji="1" lang="zh-CN" altLang="en-US" sz="16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输  入</a:t>
              </a:r>
            </a:p>
          </p:txBody>
        </p:sp>
        <p:sp>
          <p:nvSpPr>
            <p:cNvPr id="438550" name="Rectangle 3350"/>
            <p:cNvSpPr>
              <a:spLocks noChangeArrowheads="1"/>
            </p:cNvSpPr>
            <p:nvPr/>
          </p:nvSpPr>
          <p:spPr bwMode="auto">
            <a:xfrm>
              <a:off x="0" y="754"/>
              <a:ext cx="669" cy="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indent="269875"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r>
                <a:rPr lang="zh-CN" altLang="en-US" sz="1600">
                  <a:solidFill>
                    <a:srgbClr val="000066"/>
                  </a:solidFill>
                  <a:ea typeface="楷体_GB2312" pitchFamily="49" charset="-122"/>
                  <a:cs typeface="Times New Roman" pitchFamily="18" charset="0"/>
                </a:rPr>
                <a:t>十进制或功能</a:t>
              </a:r>
            </a:p>
          </p:txBody>
        </p:sp>
        <p:sp>
          <p:nvSpPr>
            <p:cNvPr id="438551" name="Line 3351"/>
            <p:cNvSpPr>
              <a:spLocks noChangeShapeType="1"/>
            </p:cNvSpPr>
            <p:nvPr/>
          </p:nvSpPr>
          <p:spPr bwMode="auto">
            <a:xfrm>
              <a:off x="113" y="753"/>
              <a:ext cx="5602" cy="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8552" name="Line 3352"/>
            <p:cNvSpPr>
              <a:spLocks noChangeShapeType="1"/>
            </p:cNvSpPr>
            <p:nvPr/>
          </p:nvSpPr>
          <p:spPr bwMode="auto">
            <a:xfrm>
              <a:off x="5715" y="753"/>
              <a:ext cx="0" cy="654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8554" name="Line 3354"/>
            <p:cNvSpPr>
              <a:spLocks noChangeShapeType="1"/>
            </p:cNvSpPr>
            <p:nvPr/>
          </p:nvSpPr>
          <p:spPr bwMode="auto">
            <a:xfrm>
              <a:off x="646" y="958"/>
              <a:ext cx="4608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8555" name="Rectangle 3355"/>
            <p:cNvSpPr>
              <a:spLocks noChangeArrowheads="1"/>
            </p:cNvSpPr>
            <p:nvPr/>
          </p:nvSpPr>
          <p:spPr bwMode="auto">
            <a:xfrm>
              <a:off x="739" y="1009"/>
              <a:ext cx="690" cy="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 i="1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  BL</a:t>
              </a:r>
              <a:endParaRPr kumimoji="1" lang="en-US" altLang="zh-CN" sz="1600"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8556" name="Rectangle 3356"/>
            <p:cNvSpPr>
              <a:spLocks noChangeArrowheads="1"/>
            </p:cNvSpPr>
            <p:nvPr/>
          </p:nvSpPr>
          <p:spPr bwMode="auto">
            <a:xfrm>
              <a:off x="386" y="1000"/>
              <a:ext cx="690" cy="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 i="1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LE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8557" name="Line 3357"/>
            <p:cNvSpPr>
              <a:spLocks noChangeShapeType="1"/>
            </p:cNvSpPr>
            <p:nvPr/>
          </p:nvSpPr>
          <p:spPr bwMode="auto">
            <a:xfrm>
              <a:off x="1392" y="1141"/>
              <a:ext cx="151" cy="0"/>
            </a:xfrm>
            <a:prstGeom prst="line">
              <a:avLst/>
            </a:prstGeom>
            <a:noFill/>
            <a:ln w="9525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8558" name="Line 3358"/>
            <p:cNvSpPr>
              <a:spLocks noChangeShapeType="1"/>
            </p:cNvSpPr>
            <p:nvPr/>
          </p:nvSpPr>
          <p:spPr bwMode="auto">
            <a:xfrm>
              <a:off x="1090" y="1141"/>
              <a:ext cx="151" cy="0"/>
            </a:xfrm>
            <a:prstGeom prst="line">
              <a:avLst/>
            </a:prstGeom>
            <a:noFill/>
            <a:ln w="9525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8561" name="Rectangle 3361"/>
            <p:cNvSpPr>
              <a:spLocks noChangeArrowheads="1"/>
            </p:cNvSpPr>
            <p:nvPr/>
          </p:nvSpPr>
          <p:spPr bwMode="auto">
            <a:xfrm>
              <a:off x="1474" y="927"/>
              <a:ext cx="453" cy="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 i="1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D</a:t>
              </a:r>
              <a:r>
                <a:rPr kumimoji="1" lang="en-US" altLang="zh-CN" sz="1600" baseline="-300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3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8562" name="Rectangle 3362"/>
            <p:cNvSpPr>
              <a:spLocks noChangeArrowheads="1"/>
            </p:cNvSpPr>
            <p:nvPr/>
          </p:nvSpPr>
          <p:spPr bwMode="auto">
            <a:xfrm>
              <a:off x="1791" y="927"/>
              <a:ext cx="453" cy="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 i="1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D</a:t>
              </a:r>
              <a:r>
                <a:rPr kumimoji="1" lang="en-US" altLang="zh-CN" sz="1600" baseline="-300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2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8563" name="Rectangle 3363"/>
            <p:cNvSpPr>
              <a:spLocks noChangeArrowheads="1"/>
            </p:cNvSpPr>
            <p:nvPr/>
          </p:nvSpPr>
          <p:spPr bwMode="auto">
            <a:xfrm>
              <a:off x="2110" y="927"/>
              <a:ext cx="453" cy="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 i="1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D</a:t>
              </a:r>
              <a:r>
                <a:rPr kumimoji="1" lang="en-US" altLang="zh-CN" sz="1600" baseline="-300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38564" name="Rectangle 3364"/>
            <p:cNvSpPr>
              <a:spLocks noChangeArrowheads="1"/>
            </p:cNvSpPr>
            <p:nvPr/>
          </p:nvSpPr>
          <p:spPr bwMode="auto">
            <a:xfrm>
              <a:off x="2473" y="927"/>
              <a:ext cx="453" cy="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kumimoji="1" lang="en-US" altLang="zh-CN" sz="1600" i="1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D</a:t>
              </a:r>
              <a:r>
                <a:rPr kumimoji="1" lang="en-US" altLang="zh-CN" sz="1600" baseline="-300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kumimoji="1" lang="en-US" altLang="zh-CN" sz="160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</p:grpSp>
      <p:sp>
        <p:nvSpPr>
          <p:cNvPr id="438568" name="Rectangle 3368"/>
          <p:cNvSpPr>
            <a:spLocks noChangeArrowheads="1"/>
          </p:cNvSpPr>
          <p:nvPr/>
        </p:nvSpPr>
        <p:spPr bwMode="auto">
          <a:xfrm>
            <a:off x="1438275" y="476250"/>
            <a:ext cx="6043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CMOS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七段显示译码器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74HC4511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功能表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(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续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)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38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300" name="Rectangle 4"/>
          <p:cNvSpPr>
            <a:spLocks noChangeArrowheads="1"/>
          </p:cNvSpPr>
          <p:nvPr/>
        </p:nvSpPr>
        <p:spPr bwMode="auto">
          <a:xfrm>
            <a:off x="431800" y="225425"/>
            <a:ext cx="84978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例  由译码器、显示译码及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4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个七段显示器构成的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4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位动态显示电路如图所示，试分析工作原理。</a:t>
            </a:r>
          </a:p>
        </p:txBody>
      </p:sp>
      <p:sp>
        <p:nvSpPr>
          <p:cNvPr id="439302" name="Rectangle 6"/>
          <p:cNvSpPr>
            <a:spLocks noChangeArrowheads="1"/>
          </p:cNvSpPr>
          <p:nvPr/>
        </p:nvSpPr>
        <p:spPr bwMode="auto">
          <a:xfrm>
            <a:off x="0" y="2581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endParaRPr kumimoji="1" lang="zh-CN" altLang="zh-CN" sz="2400" b="0">
              <a:latin typeface="Times New Roman" pitchFamily="18" charset="0"/>
            </a:endParaRPr>
          </a:p>
        </p:txBody>
      </p:sp>
      <p:sp>
        <p:nvSpPr>
          <p:cNvPr id="439304" name="Rectangle 8"/>
          <p:cNvSpPr>
            <a:spLocks noChangeArrowheads="1"/>
          </p:cNvSpPr>
          <p:nvPr/>
        </p:nvSpPr>
        <p:spPr bwMode="auto">
          <a:xfrm>
            <a:off x="0" y="2133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39303" name="Object 7"/>
          <p:cNvGraphicFramePr>
            <a:graphicFrameLocks noChangeAspect="1"/>
          </p:cNvGraphicFramePr>
          <p:nvPr/>
        </p:nvGraphicFramePr>
        <p:xfrm>
          <a:off x="1295400" y="1016000"/>
          <a:ext cx="7137400" cy="3963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" name="图片" r:id="rId3" imgW="4619520" imgH="2581200" progId="Word.Picture.8">
                  <p:embed/>
                </p:oleObj>
              </mc:Choice>
              <mc:Fallback>
                <p:oleObj name="图片" r:id="rId3" imgW="4619520" imgH="2581200" progId="Word.Picture.8">
                  <p:embed/>
                  <p:pic>
                    <p:nvPicPr>
                      <p:cNvPr id="43930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399"/>
                      <a:stretch>
                        <a:fillRect/>
                      </a:stretch>
                    </p:blipFill>
                    <p:spPr bwMode="auto">
                      <a:xfrm>
                        <a:off x="1295400" y="1016000"/>
                        <a:ext cx="7137400" cy="39639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39310" name="Group 14"/>
          <p:cNvGrpSpPr>
            <a:grpSpLocks/>
          </p:cNvGrpSpPr>
          <p:nvPr/>
        </p:nvGrpSpPr>
        <p:grpSpPr bwMode="auto">
          <a:xfrm>
            <a:off x="395288" y="4886325"/>
            <a:ext cx="8497887" cy="1552575"/>
            <a:chOff x="249" y="3019"/>
            <a:chExt cx="5353" cy="978"/>
          </a:xfrm>
        </p:grpSpPr>
        <p:sp>
          <p:nvSpPr>
            <p:cNvPr id="439305" name="Rectangle 9"/>
            <p:cNvSpPr>
              <a:spLocks noChangeArrowheads="1"/>
            </p:cNvSpPr>
            <p:nvPr/>
          </p:nvSpPr>
          <p:spPr bwMode="auto">
            <a:xfrm>
              <a:off x="249" y="3019"/>
              <a:ext cx="5353" cy="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l"/>
              <a:r>
                <a:rPr kumimoji="1"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    </a:t>
              </a:r>
              <a:r>
                <a:rPr kumimoji="1"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位选择信号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A1</a:t>
              </a:r>
              <a:r>
                <a:rPr kumimoji="1"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、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A0</a:t>
              </a:r>
              <a:r>
                <a:rPr kumimoji="1"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控制             依次产生低电平 ，使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4</a:t>
              </a:r>
              <a:r>
                <a:rPr kumimoji="1"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个显示器轮流显示。要显示的数据组依次送到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D</a:t>
              </a:r>
              <a:r>
                <a:rPr kumimoji="1" lang="en-US" altLang="zh-CN" sz="2400" baseline="-25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3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D</a:t>
              </a:r>
              <a:r>
                <a:rPr kumimoji="1" lang="en-US" altLang="zh-CN" sz="2400" baseline="-25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2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D</a:t>
              </a:r>
              <a:r>
                <a:rPr kumimoji="1" lang="en-US" altLang="zh-CN" sz="2400" baseline="-25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1</a:t>
              </a:r>
              <a:r>
                <a:rPr kumimoji="1"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D</a:t>
              </a:r>
              <a:r>
                <a:rPr kumimoji="1" lang="en-US" altLang="zh-CN" sz="2400" baseline="-25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0 </a:t>
              </a:r>
              <a:r>
                <a:rPr kumimoji="1"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分别在</a:t>
              </a:r>
              <a:r>
                <a:rPr kumimoji="1"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4</a:t>
              </a:r>
              <a:r>
                <a:rPr kumimoji="1"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个显示器上显示。利用人的视觉暂留时间，可以看到稳定的数字。</a:t>
              </a:r>
            </a:p>
          </p:txBody>
        </p:sp>
        <p:graphicFrame>
          <p:nvGraphicFramePr>
            <p:cNvPr id="439306" name="Object 10"/>
            <p:cNvGraphicFramePr>
              <a:graphicFrameLocks noChangeAspect="1"/>
            </p:cNvGraphicFramePr>
            <p:nvPr/>
          </p:nvGraphicFramePr>
          <p:xfrm>
            <a:off x="2494" y="3020"/>
            <a:ext cx="635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03" name="公式" r:id="rId5" imgW="457200" imgH="253800" progId="Equation.3">
                    <p:embed/>
                  </p:oleObj>
                </mc:Choice>
                <mc:Fallback>
                  <p:oleObj name="公式" r:id="rId5" imgW="457200" imgH="253800" progId="Equation.3">
                    <p:embed/>
                    <p:pic>
                      <p:nvPicPr>
                        <p:cNvPr id="439306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4" y="3020"/>
                          <a:ext cx="635" cy="3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39309" name="Rectangle 13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39308" name="Object 12"/>
          <p:cNvGraphicFramePr>
            <a:graphicFrameLocks noChangeAspect="1"/>
          </p:cNvGraphicFramePr>
          <p:nvPr/>
        </p:nvGraphicFramePr>
        <p:xfrm>
          <a:off x="2735263" y="6115050"/>
          <a:ext cx="2630487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4" name="公式" r:id="rId7" imgW="1244520" imgH="228600" progId="Equation.3">
                  <p:embed/>
                </p:oleObj>
              </mc:Choice>
              <mc:Fallback>
                <p:oleObj name="公式" r:id="rId7" imgW="1244520" imgH="228600" progId="Equation.3">
                  <p:embed/>
                  <p:pic>
                    <p:nvPicPr>
                      <p:cNvPr id="43930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5263" y="6115050"/>
                        <a:ext cx="2630487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9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39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6" name="Rectangle 4"/>
          <p:cNvSpPr>
            <a:spLocks noChangeArrowheads="1"/>
          </p:cNvSpPr>
          <p:nvPr/>
        </p:nvSpPr>
        <p:spPr bwMode="auto">
          <a:xfrm>
            <a:off x="900113" y="476250"/>
            <a:ext cx="42132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kumimoji="1" lang="en-US" altLang="zh-CN" sz="3200">
                <a:solidFill>
                  <a:schemeClr val="accent2"/>
                </a:solidFill>
                <a:latin typeface="Times New Roman" pitchFamily="18" charset="0"/>
              </a:rPr>
              <a:t>4.4.3  </a:t>
            </a:r>
            <a:r>
              <a:rPr kumimoji="1" lang="zh-CN" altLang="en-US" sz="3200">
                <a:solidFill>
                  <a:schemeClr val="accent2"/>
                </a:solidFill>
                <a:latin typeface="Times New Roman" pitchFamily="18" charset="0"/>
              </a:rPr>
              <a:t>数据选择器</a:t>
            </a:r>
          </a:p>
        </p:txBody>
      </p:sp>
      <p:sp>
        <p:nvSpPr>
          <p:cNvPr id="412677" name="Rectangle 5"/>
          <p:cNvSpPr>
            <a:spLocks noChangeArrowheads="1"/>
          </p:cNvSpPr>
          <p:nvPr/>
        </p:nvSpPr>
        <p:spPr bwMode="auto">
          <a:xfrm>
            <a:off x="827088" y="1557338"/>
            <a:ext cx="4168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、数据选择器的定义与功能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sp>
        <p:nvSpPr>
          <p:cNvPr id="412678" name="Rectangle 6"/>
          <p:cNvSpPr>
            <a:spLocks noChangeArrowheads="1"/>
          </p:cNvSpPr>
          <p:nvPr/>
        </p:nvSpPr>
        <p:spPr bwMode="auto">
          <a:xfrm>
            <a:off x="539750" y="3500438"/>
            <a:ext cx="40386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数据选择的功能：在通道选择信号的作用下，将多个通道的数据分时传送到公共的数据通道上去的。</a:t>
            </a:r>
          </a:p>
        </p:txBody>
      </p:sp>
      <p:sp>
        <p:nvSpPr>
          <p:cNvPr id="412679" name="Rectangle 7"/>
          <p:cNvSpPr>
            <a:spLocks noChangeArrowheads="1"/>
          </p:cNvSpPr>
          <p:nvPr/>
        </p:nvSpPr>
        <p:spPr bwMode="auto">
          <a:xfrm>
            <a:off x="684213" y="2133600"/>
            <a:ext cx="79248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数据选择器：能实现数据选择功能的逻辑电路。它的作用相当于多个输入的单刀多掷开关，又称</a:t>
            </a:r>
            <a:r>
              <a:rPr lang="zh-CN" altLang="en-US" sz="2400">
                <a:solidFill>
                  <a:srgbClr val="000066"/>
                </a:solidFill>
                <a:latin typeface="Arial"/>
                <a:ea typeface="楷体_GB2312" pitchFamily="49" charset="-122"/>
              </a:rPr>
              <a:t>“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多路开关</a:t>
            </a:r>
            <a:r>
              <a:rPr lang="zh-CN" altLang="en-US" sz="2400">
                <a:solidFill>
                  <a:srgbClr val="000066"/>
                </a:solidFill>
                <a:latin typeface="Arial"/>
                <a:ea typeface="楷体_GB2312" pitchFamily="49" charset="-122"/>
              </a:rPr>
              <a:t>”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。</a:t>
            </a:r>
          </a:p>
        </p:txBody>
      </p:sp>
      <p:grpSp>
        <p:nvGrpSpPr>
          <p:cNvPr id="412680" name="Group 8"/>
          <p:cNvGrpSpPr>
            <a:grpSpLocks/>
          </p:cNvGrpSpPr>
          <p:nvPr/>
        </p:nvGrpSpPr>
        <p:grpSpPr bwMode="auto">
          <a:xfrm>
            <a:off x="4500563" y="3284538"/>
            <a:ext cx="4495800" cy="3298825"/>
            <a:chOff x="1056" y="1252"/>
            <a:chExt cx="2496" cy="2133"/>
          </a:xfrm>
        </p:grpSpPr>
        <p:sp>
          <p:nvSpPr>
            <p:cNvPr id="412681" name="AutoShape 9"/>
            <p:cNvSpPr>
              <a:spLocks noChangeArrowheads="1"/>
            </p:cNvSpPr>
            <p:nvPr/>
          </p:nvSpPr>
          <p:spPr bwMode="auto">
            <a:xfrm>
              <a:off x="1056" y="1536"/>
              <a:ext cx="2496" cy="1728"/>
            </a:xfrm>
            <a:prstGeom prst="roundRect">
              <a:avLst>
                <a:gd name="adj" fmla="val 16667"/>
              </a:avLst>
            </a:prstGeom>
            <a:solidFill>
              <a:srgbClr val="FFFFCC">
                <a:alpha val="99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12682" name="Object 10"/>
            <p:cNvGraphicFramePr>
              <a:graphicFrameLocks noChangeAspect="1"/>
            </p:cNvGraphicFramePr>
            <p:nvPr/>
          </p:nvGraphicFramePr>
          <p:xfrm>
            <a:off x="1104" y="1252"/>
            <a:ext cx="2400" cy="21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626" name="图片" r:id="rId3" imgW="2448000" imgH="2171880" progId="Word.Picture.8">
                    <p:embed/>
                  </p:oleObj>
                </mc:Choice>
                <mc:Fallback>
                  <p:oleObj name="图片" r:id="rId3" imgW="2448000" imgH="2171880" progId="Word.Picture.8">
                    <p:embed/>
                    <p:pic>
                      <p:nvPicPr>
                        <p:cNvPr id="412682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4" y="1252"/>
                          <a:ext cx="2400" cy="213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>
                                  <a:alpha val="999"/>
                                </a:srgbClr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12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12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12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2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677" grpId="0" autoUpdateAnimBg="0"/>
      <p:bldP spid="412678" grpId="0" autoUpdateAnimBg="0"/>
      <p:bldP spid="412679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60" name="AutoShape 4"/>
          <p:cNvSpPr>
            <a:spLocks noChangeArrowheads="1"/>
          </p:cNvSpPr>
          <p:nvPr/>
        </p:nvSpPr>
        <p:spPr bwMode="auto">
          <a:xfrm>
            <a:off x="1187450" y="2349500"/>
            <a:ext cx="5994400" cy="5243513"/>
          </a:xfrm>
          <a:prstGeom prst="roundRect">
            <a:avLst>
              <a:gd name="adj" fmla="val 16667"/>
            </a:avLst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29062" name="AutoShape 6"/>
          <p:cNvSpPr>
            <a:spLocks noChangeArrowheads="1"/>
          </p:cNvSpPr>
          <p:nvPr/>
        </p:nvSpPr>
        <p:spPr bwMode="auto">
          <a:xfrm>
            <a:off x="2339975" y="2997200"/>
            <a:ext cx="466725" cy="1439863"/>
          </a:xfrm>
          <a:prstGeom prst="roundRect">
            <a:avLst>
              <a:gd name="adj" fmla="val 16667"/>
            </a:avLst>
          </a:prstGeom>
          <a:solidFill>
            <a:srgbClr val="00E4A8">
              <a:alpha val="49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29063" name="AutoShape 7"/>
          <p:cNvSpPr>
            <a:spLocks noChangeArrowheads="1"/>
          </p:cNvSpPr>
          <p:nvPr/>
        </p:nvSpPr>
        <p:spPr bwMode="auto">
          <a:xfrm>
            <a:off x="2700338" y="2097088"/>
            <a:ext cx="1042987" cy="495300"/>
          </a:xfrm>
          <a:prstGeom prst="roundRect">
            <a:avLst>
              <a:gd name="adj" fmla="val 16667"/>
            </a:avLst>
          </a:prstGeom>
          <a:solidFill>
            <a:srgbClr val="00FFCC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29065" name="AutoShape 9"/>
          <p:cNvSpPr>
            <a:spLocks noChangeArrowheads="1"/>
          </p:cNvSpPr>
          <p:nvPr/>
        </p:nvSpPr>
        <p:spPr bwMode="auto">
          <a:xfrm>
            <a:off x="5327650" y="3716338"/>
            <a:ext cx="414338" cy="371475"/>
          </a:xfrm>
          <a:prstGeom prst="roundRect">
            <a:avLst>
              <a:gd name="adj" fmla="val 16667"/>
            </a:avLst>
          </a:prstGeom>
          <a:solidFill>
            <a:srgbClr val="00FFCC">
              <a:alpha val="53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29066" name="Rectangle 10"/>
          <p:cNvSpPr>
            <a:spLocks noChangeArrowheads="1"/>
          </p:cNvSpPr>
          <p:nvPr/>
        </p:nvSpPr>
        <p:spPr bwMode="auto">
          <a:xfrm>
            <a:off x="755650" y="476250"/>
            <a:ext cx="464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kumimoji="1" lang="en-US" altLang="zh-CN" sz="2500">
                <a:solidFill>
                  <a:schemeClr val="accent2"/>
                </a:solidFill>
                <a:latin typeface="Times New Roman" pitchFamily="18" charset="0"/>
              </a:rPr>
              <a:t>2</a:t>
            </a:r>
            <a:r>
              <a:rPr kumimoji="1" lang="zh-CN" altLang="en-US" sz="2500">
                <a:solidFill>
                  <a:schemeClr val="accent2"/>
                </a:solidFill>
                <a:latin typeface="Times New Roman" pitchFamily="18" charset="0"/>
              </a:rPr>
              <a:t>选</a:t>
            </a:r>
            <a:r>
              <a:rPr kumimoji="1" lang="en-US" altLang="zh-CN" sz="2500">
                <a:solidFill>
                  <a:schemeClr val="accent2"/>
                </a:solidFill>
                <a:latin typeface="Times New Roman" pitchFamily="18" charset="0"/>
              </a:rPr>
              <a:t>1</a:t>
            </a:r>
            <a:r>
              <a:rPr kumimoji="1" lang="zh-CN" altLang="en-US" sz="2500">
                <a:solidFill>
                  <a:schemeClr val="accent2"/>
                </a:solidFill>
                <a:latin typeface="Times New Roman" pitchFamily="18" charset="0"/>
              </a:rPr>
              <a:t>数据选择器</a:t>
            </a:r>
          </a:p>
        </p:txBody>
      </p:sp>
      <p:sp>
        <p:nvSpPr>
          <p:cNvPr id="429067" name="AutoShape 11"/>
          <p:cNvSpPr>
            <a:spLocks noChangeArrowheads="1"/>
          </p:cNvSpPr>
          <p:nvPr/>
        </p:nvSpPr>
        <p:spPr bwMode="auto">
          <a:xfrm>
            <a:off x="539750" y="1952625"/>
            <a:ext cx="1692275" cy="1066800"/>
          </a:xfrm>
          <a:prstGeom prst="wedgeRoundRectCallout">
            <a:avLst>
              <a:gd name="adj1" fmla="val 92213"/>
              <a:gd name="adj2" fmla="val -16370"/>
              <a:gd name="adj3" fmla="val 16667"/>
            </a:avLst>
          </a:prstGeom>
          <a:solidFill>
            <a:schemeClr val="bg1"/>
          </a:solidFill>
          <a:ln w="19050">
            <a:solidFill>
              <a:srgbClr val="00FFCC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位地址码输入端</a:t>
            </a:r>
          </a:p>
        </p:txBody>
      </p:sp>
      <p:sp>
        <p:nvSpPr>
          <p:cNvPr id="429068" name="AutoShape 12"/>
          <p:cNvSpPr>
            <a:spLocks noChangeArrowheads="1"/>
          </p:cNvSpPr>
          <p:nvPr/>
        </p:nvSpPr>
        <p:spPr bwMode="auto">
          <a:xfrm>
            <a:off x="7092950" y="2060575"/>
            <a:ext cx="1655763" cy="652463"/>
          </a:xfrm>
          <a:prstGeom prst="wedgeRoundRectCallout">
            <a:avLst>
              <a:gd name="adj1" fmla="val -40509"/>
              <a:gd name="adj2" fmla="val 171898"/>
              <a:gd name="adj3" fmla="val 16667"/>
            </a:avLst>
          </a:prstGeom>
          <a:solidFill>
            <a:schemeClr val="bg1"/>
          </a:solidFill>
          <a:ln w="28575">
            <a:solidFill>
              <a:srgbClr val="00FFCC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 eaLnBrk="0" hangingPunct="0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逻辑符号</a:t>
            </a:r>
          </a:p>
        </p:txBody>
      </p:sp>
      <p:sp>
        <p:nvSpPr>
          <p:cNvPr id="429069" name="AutoShape 13"/>
          <p:cNvSpPr>
            <a:spLocks noChangeArrowheads="1"/>
          </p:cNvSpPr>
          <p:nvPr/>
        </p:nvSpPr>
        <p:spPr bwMode="auto">
          <a:xfrm>
            <a:off x="5867400" y="4508500"/>
            <a:ext cx="1676400" cy="914400"/>
          </a:xfrm>
          <a:prstGeom prst="wedgeRoundRectCallout">
            <a:avLst>
              <a:gd name="adj1" fmla="val -62690"/>
              <a:gd name="adj2" fmla="val -116148"/>
              <a:gd name="adj3" fmla="val 16667"/>
            </a:avLst>
          </a:prstGeom>
          <a:solidFill>
            <a:schemeClr val="bg1"/>
          </a:solidFill>
          <a:ln w="28575">
            <a:solidFill>
              <a:srgbClr val="00FFCC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 eaLnBrk="0" hangingPunct="0"/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路数据输出端</a:t>
            </a:r>
          </a:p>
        </p:txBody>
      </p:sp>
      <p:sp>
        <p:nvSpPr>
          <p:cNvPr id="429071" name="AutoShape 15"/>
          <p:cNvSpPr>
            <a:spLocks noChangeArrowheads="1"/>
          </p:cNvSpPr>
          <p:nvPr/>
        </p:nvSpPr>
        <p:spPr bwMode="auto">
          <a:xfrm>
            <a:off x="1403350" y="3284538"/>
            <a:ext cx="539750" cy="1908175"/>
          </a:xfrm>
          <a:prstGeom prst="wedgeRoundRectCallout">
            <a:avLst>
              <a:gd name="adj1" fmla="val 140296"/>
              <a:gd name="adj2" fmla="val -17389"/>
              <a:gd name="adj3" fmla="val 16667"/>
            </a:avLst>
          </a:prstGeom>
          <a:solidFill>
            <a:schemeClr val="bg1"/>
          </a:solidFill>
          <a:ln w="28575">
            <a:solidFill>
              <a:srgbClr val="00FFCC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数</a:t>
            </a:r>
          </a:p>
          <a:p>
            <a:pPr eaLnBrk="0" hangingPunct="0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据</a:t>
            </a:r>
          </a:p>
          <a:p>
            <a:pPr eaLnBrk="0" hangingPunct="0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输</a:t>
            </a:r>
          </a:p>
          <a:p>
            <a:pPr eaLnBrk="0" hangingPunct="0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入</a:t>
            </a:r>
          </a:p>
          <a:p>
            <a:pPr eaLnBrk="0" hangingPunct="0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端</a:t>
            </a:r>
          </a:p>
        </p:txBody>
      </p:sp>
      <p:graphicFrame>
        <p:nvGraphicFramePr>
          <p:cNvPr id="429081" name="Object 25"/>
          <p:cNvGraphicFramePr>
            <a:graphicFrameLocks noChangeAspect="1"/>
          </p:cNvGraphicFramePr>
          <p:nvPr/>
        </p:nvGraphicFramePr>
        <p:xfrm>
          <a:off x="2484438" y="2205038"/>
          <a:ext cx="5472112" cy="219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0" name="图片" r:id="rId4" imgW="3406623" imgH="1367333" progId="Word.Picture.8">
                  <p:embed/>
                </p:oleObj>
              </mc:Choice>
              <mc:Fallback>
                <p:oleObj name="图片" r:id="rId4" imgW="3406623" imgH="1367333" progId="Word.Picture.8">
                  <p:embed/>
                  <p:pic>
                    <p:nvPicPr>
                      <p:cNvPr id="429081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340"/>
                      <a:stretch>
                        <a:fillRect/>
                      </a:stretch>
                    </p:blipFill>
                    <p:spPr bwMode="auto">
                      <a:xfrm>
                        <a:off x="2484438" y="2205038"/>
                        <a:ext cx="5472112" cy="2190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29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290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29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290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29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290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290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9062" grpId="0" animBg="1"/>
      <p:bldP spid="429063" grpId="0" animBg="1"/>
      <p:bldP spid="429065" grpId="0" animBg="1"/>
      <p:bldP spid="429067" grpId="0" animBg="1" autoUpdateAnimBg="0"/>
      <p:bldP spid="429068" grpId="0" animBg="1" autoUpdateAnimBg="0"/>
      <p:bldP spid="429069" grpId="0" animBg="1" autoUpdateAnimBg="0"/>
      <p:bldP spid="429071" grpId="0" animBg="1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8" name="AutoShape 4"/>
          <p:cNvSpPr>
            <a:spLocks noChangeArrowheads="1"/>
          </p:cNvSpPr>
          <p:nvPr/>
        </p:nvSpPr>
        <p:spPr bwMode="auto">
          <a:xfrm>
            <a:off x="2416175" y="3284538"/>
            <a:ext cx="592138" cy="2600325"/>
          </a:xfrm>
          <a:prstGeom prst="roundRect">
            <a:avLst>
              <a:gd name="adj" fmla="val 16667"/>
            </a:avLst>
          </a:prstGeom>
          <a:solidFill>
            <a:srgbClr val="00E4A8">
              <a:alpha val="49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87429" name="AutoShape 5"/>
          <p:cNvSpPr>
            <a:spLocks noChangeArrowheads="1"/>
          </p:cNvSpPr>
          <p:nvPr/>
        </p:nvSpPr>
        <p:spPr bwMode="auto">
          <a:xfrm>
            <a:off x="2632075" y="2600325"/>
            <a:ext cx="1620838" cy="531813"/>
          </a:xfrm>
          <a:prstGeom prst="roundRect">
            <a:avLst>
              <a:gd name="adj" fmla="val 16667"/>
            </a:avLst>
          </a:prstGeom>
          <a:solidFill>
            <a:srgbClr val="00FFCC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87431" name="AutoShape 7"/>
          <p:cNvSpPr>
            <a:spLocks noChangeArrowheads="1"/>
          </p:cNvSpPr>
          <p:nvPr/>
        </p:nvSpPr>
        <p:spPr bwMode="auto">
          <a:xfrm>
            <a:off x="5224463" y="4221163"/>
            <a:ext cx="414337" cy="371475"/>
          </a:xfrm>
          <a:prstGeom prst="roundRect">
            <a:avLst>
              <a:gd name="adj" fmla="val 16667"/>
            </a:avLst>
          </a:prstGeom>
          <a:solidFill>
            <a:srgbClr val="00FFCC">
              <a:alpha val="53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87432" name="Rectangle 8"/>
          <p:cNvSpPr>
            <a:spLocks noChangeArrowheads="1"/>
          </p:cNvSpPr>
          <p:nvPr/>
        </p:nvSpPr>
        <p:spPr bwMode="auto">
          <a:xfrm>
            <a:off x="1476375" y="549275"/>
            <a:ext cx="464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kumimoji="1" lang="en-US" altLang="zh-CN" sz="2500">
                <a:solidFill>
                  <a:schemeClr val="accent2"/>
                </a:solidFill>
                <a:latin typeface="Times New Roman" pitchFamily="18" charset="0"/>
              </a:rPr>
              <a:t>4</a:t>
            </a:r>
            <a:r>
              <a:rPr kumimoji="1" lang="zh-CN" altLang="en-US" sz="2500">
                <a:solidFill>
                  <a:schemeClr val="accent2"/>
                </a:solidFill>
                <a:latin typeface="Times New Roman" pitchFamily="18" charset="0"/>
              </a:rPr>
              <a:t>选</a:t>
            </a:r>
            <a:r>
              <a:rPr kumimoji="1" lang="en-US" altLang="zh-CN" sz="2500">
                <a:solidFill>
                  <a:schemeClr val="accent2"/>
                </a:solidFill>
                <a:latin typeface="Times New Roman" pitchFamily="18" charset="0"/>
              </a:rPr>
              <a:t>1</a:t>
            </a:r>
            <a:r>
              <a:rPr kumimoji="1" lang="zh-CN" altLang="en-US" sz="2500">
                <a:solidFill>
                  <a:schemeClr val="accent2"/>
                </a:solidFill>
                <a:latin typeface="Times New Roman" pitchFamily="18" charset="0"/>
              </a:rPr>
              <a:t>数据选择器</a:t>
            </a:r>
          </a:p>
        </p:txBody>
      </p:sp>
      <p:sp>
        <p:nvSpPr>
          <p:cNvPr id="487433" name="AutoShape 9"/>
          <p:cNvSpPr>
            <a:spLocks noChangeArrowheads="1"/>
          </p:cNvSpPr>
          <p:nvPr/>
        </p:nvSpPr>
        <p:spPr bwMode="auto">
          <a:xfrm>
            <a:off x="576263" y="2060575"/>
            <a:ext cx="1655762" cy="936625"/>
          </a:xfrm>
          <a:prstGeom prst="wedgeRoundRectCallout">
            <a:avLst>
              <a:gd name="adj1" fmla="val 107241"/>
              <a:gd name="adj2" fmla="val 25255"/>
              <a:gd name="adj3" fmla="val 16667"/>
            </a:avLst>
          </a:prstGeom>
          <a:solidFill>
            <a:schemeClr val="bg1"/>
          </a:solidFill>
          <a:ln w="19050">
            <a:solidFill>
              <a:srgbClr val="00FFCC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2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位地址码输入端</a:t>
            </a:r>
          </a:p>
        </p:txBody>
      </p:sp>
      <p:sp>
        <p:nvSpPr>
          <p:cNvPr id="487434" name="AutoShape 10"/>
          <p:cNvSpPr>
            <a:spLocks noChangeArrowheads="1"/>
          </p:cNvSpPr>
          <p:nvPr/>
        </p:nvSpPr>
        <p:spPr bwMode="auto">
          <a:xfrm>
            <a:off x="7312025" y="2420938"/>
            <a:ext cx="1544638" cy="579437"/>
          </a:xfrm>
          <a:prstGeom prst="wedgeRoundRectCallout">
            <a:avLst>
              <a:gd name="adj1" fmla="val -54625"/>
              <a:gd name="adj2" fmla="val 309727"/>
              <a:gd name="adj3" fmla="val 16667"/>
            </a:avLst>
          </a:prstGeom>
          <a:solidFill>
            <a:schemeClr val="bg1"/>
          </a:solidFill>
          <a:ln w="28575">
            <a:solidFill>
              <a:srgbClr val="00FFCC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 eaLnBrk="0" hangingPunct="0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逻辑符号</a:t>
            </a:r>
          </a:p>
        </p:txBody>
      </p:sp>
      <p:sp>
        <p:nvSpPr>
          <p:cNvPr id="487435" name="AutoShape 11"/>
          <p:cNvSpPr>
            <a:spLocks noChangeArrowheads="1"/>
          </p:cNvSpPr>
          <p:nvPr/>
        </p:nvSpPr>
        <p:spPr bwMode="auto">
          <a:xfrm>
            <a:off x="4829175" y="5084763"/>
            <a:ext cx="1511300" cy="1152525"/>
          </a:xfrm>
          <a:prstGeom prst="wedgeRoundRectCallout">
            <a:avLst>
              <a:gd name="adj1" fmla="val -7458"/>
              <a:gd name="adj2" fmla="val -110468"/>
              <a:gd name="adj3" fmla="val 16667"/>
            </a:avLst>
          </a:prstGeom>
          <a:solidFill>
            <a:schemeClr val="bg1"/>
          </a:solidFill>
          <a:ln w="28575">
            <a:solidFill>
              <a:srgbClr val="00FFCC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 eaLnBrk="0" hangingPunct="0"/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路数据输出端</a:t>
            </a:r>
          </a:p>
        </p:txBody>
      </p:sp>
      <p:sp>
        <p:nvSpPr>
          <p:cNvPr id="487437" name="AutoShape 13"/>
          <p:cNvSpPr>
            <a:spLocks noChangeArrowheads="1"/>
          </p:cNvSpPr>
          <p:nvPr/>
        </p:nvSpPr>
        <p:spPr bwMode="auto">
          <a:xfrm>
            <a:off x="1371600" y="3321050"/>
            <a:ext cx="574675" cy="2232025"/>
          </a:xfrm>
          <a:prstGeom prst="wedgeRoundRectCallout">
            <a:avLst>
              <a:gd name="adj1" fmla="val 143921"/>
              <a:gd name="adj2" fmla="val 25176"/>
              <a:gd name="adj3" fmla="val 16667"/>
            </a:avLst>
          </a:prstGeom>
          <a:solidFill>
            <a:schemeClr val="bg1"/>
          </a:solidFill>
          <a:ln w="28575">
            <a:solidFill>
              <a:srgbClr val="00FFCC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数</a:t>
            </a:r>
          </a:p>
          <a:p>
            <a:pPr eaLnBrk="0" hangingPunct="0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据</a:t>
            </a:r>
          </a:p>
          <a:p>
            <a:pPr eaLnBrk="0" hangingPunct="0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输</a:t>
            </a:r>
          </a:p>
          <a:p>
            <a:pPr eaLnBrk="0" hangingPunct="0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入</a:t>
            </a:r>
          </a:p>
          <a:p>
            <a:pPr eaLnBrk="0" hangingPunct="0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端</a:t>
            </a:r>
          </a:p>
        </p:txBody>
      </p:sp>
      <p:graphicFrame>
        <p:nvGraphicFramePr>
          <p:cNvPr id="487438" name="Object 14"/>
          <p:cNvGraphicFramePr>
            <a:graphicFrameLocks noChangeAspect="1"/>
          </p:cNvGraphicFramePr>
          <p:nvPr/>
        </p:nvGraphicFramePr>
        <p:xfrm>
          <a:off x="2668588" y="2528888"/>
          <a:ext cx="5524500" cy="317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4" name="图片" r:id="rId4" imgW="3177591" imgH="1804205" progId="Word.Picture.8">
                  <p:embed/>
                </p:oleObj>
              </mc:Choice>
              <mc:Fallback>
                <p:oleObj name="图片" r:id="rId4" imgW="3177591" imgH="1804205" progId="Word.Picture.8">
                  <p:embed/>
                  <p:pic>
                    <p:nvPicPr>
                      <p:cNvPr id="487438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340"/>
                      <a:stretch>
                        <a:fillRect/>
                      </a:stretch>
                    </p:blipFill>
                    <p:spPr bwMode="auto">
                      <a:xfrm>
                        <a:off x="2668588" y="2528888"/>
                        <a:ext cx="5524500" cy="3170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7440" name="Rectangle 16"/>
          <p:cNvSpPr>
            <a:spLocks noChangeArrowheads="1"/>
          </p:cNvSpPr>
          <p:nvPr/>
        </p:nvSpPr>
        <p:spPr bwMode="auto">
          <a:xfrm>
            <a:off x="1042988" y="1160463"/>
            <a:ext cx="2592387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kumimoji="1" lang="zh-CN" altLang="en-US" sz="2500">
                <a:solidFill>
                  <a:srgbClr val="000066"/>
                </a:solidFill>
                <a:latin typeface="Times New Roman" pitchFamily="18" charset="0"/>
              </a:rPr>
              <a:t>（</a:t>
            </a:r>
            <a:r>
              <a:rPr kumimoji="1" lang="en-US" altLang="zh-CN" sz="2500">
                <a:solidFill>
                  <a:srgbClr val="000066"/>
                </a:solidFill>
                <a:latin typeface="Times New Roman" pitchFamily="18" charset="0"/>
              </a:rPr>
              <a:t>1</a:t>
            </a:r>
            <a:r>
              <a:rPr kumimoji="1" lang="zh-CN" altLang="en-US" sz="2500">
                <a:solidFill>
                  <a:srgbClr val="000066"/>
                </a:solidFill>
                <a:latin typeface="Times New Roman" pitchFamily="18" charset="0"/>
              </a:rPr>
              <a:t>）逻辑电路</a:t>
            </a:r>
          </a:p>
        </p:txBody>
      </p:sp>
      <p:sp>
        <p:nvSpPr>
          <p:cNvPr id="487441" name="Rectangle 17"/>
          <p:cNvSpPr>
            <a:spLocks noChangeArrowheads="1"/>
          </p:cNvSpPr>
          <p:nvPr/>
        </p:nvSpPr>
        <p:spPr bwMode="auto">
          <a:xfrm>
            <a:off x="1042988" y="1628775"/>
            <a:ext cx="7453312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kumimoji="1" lang="zh-CN" altLang="en-US" sz="2500">
                <a:solidFill>
                  <a:srgbClr val="000066"/>
                </a:solidFill>
                <a:latin typeface="Times New Roman" pitchFamily="18" charset="0"/>
              </a:rPr>
              <a:t>由</a:t>
            </a:r>
            <a:r>
              <a:rPr kumimoji="1" lang="en-US" altLang="zh-CN" sz="2500">
                <a:solidFill>
                  <a:srgbClr val="000066"/>
                </a:solidFill>
                <a:latin typeface="Times New Roman" pitchFamily="18" charset="0"/>
              </a:rPr>
              <a:t>3</a:t>
            </a:r>
            <a:r>
              <a:rPr kumimoji="1" lang="zh-CN" altLang="en-US" sz="2500">
                <a:solidFill>
                  <a:srgbClr val="000066"/>
                </a:solidFill>
                <a:latin typeface="Times New Roman" pitchFamily="18" charset="0"/>
              </a:rPr>
              <a:t>个</a:t>
            </a:r>
            <a:r>
              <a:rPr kumimoji="1" lang="en-US" altLang="zh-CN" sz="2500">
                <a:solidFill>
                  <a:srgbClr val="000066"/>
                </a:solidFill>
                <a:latin typeface="Times New Roman" pitchFamily="18" charset="0"/>
              </a:rPr>
              <a:t>2</a:t>
            </a:r>
            <a:r>
              <a:rPr kumimoji="1" lang="zh-CN" altLang="en-US" sz="2500">
                <a:solidFill>
                  <a:srgbClr val="000066"/>
                </a:solidFill>
                <a:latin typeface="Times New Roman" pitchFamily="18" charset="0"/>
              </a:rPr>
              <a:t>选</a:t>
            </a:r>
            <a:r>
              <a:rPr kumimoji="1" lang="en-US" altLang="zh-CN" sz="2500">
                <a:solidFill>
                  <a:srgbClr val="000066"/>
                </a:solidFill>
                <a:latin typeface="Times New Roman" pitchFamily="18" charset="0"/>
              </a:rPr>
              <a:t>1</a:t>
            </a:r>
            <a:r>
              <a:rPr kumimoji="1" lang="zh-CN" altLang="en-US" sz="2500">
                <a:solidFill>
                  <a:srgbClr val="000066"/>
                </a:solidFill>
                <a:latin typeface="Times New Roman" pitchFamily="18" charset="0"/>
              </a:rPr>
              <a:t>数据选择器构成</a:t>
            </a:r>
            <a:r>
              <a:rPr kumimoji="1" lang="en-US" altLang="zh-CN" sz="2500">
                <a:solidFill>
                  <a:srgbClr val="000066"/>
                </a:solidFill>
                <a:latin typeface="Times New Roman" pitchFamily="18" charset="0"/>
              </a:rPr>
              <a:t>4</a:t>
            </a:r>
            <a:r>
              <a:rPr kumimoji="1" lang="zh-CN" altLang="en-US" sz="2500">
                <a:solidFill>
                  <a:srgbClr val="000066"/>
                </a:solidFill>
                <a:latin typeface="Times New Roman" pitchFamily="18" charset="0"/>
              </a:rPr>
              <a:t>选</a:t>
            </a:r>
            <a:r>
              <a:rPr kumimoji="1" lang="en-US" altLang="zh-CN" sz="2500">
                <a:solidFill>
                  <a:srgbClr val="000066"/>
                </a:solidFill>
                <a:latin typeface="Times New Roman" pitchFamily="18" charset="0"/>
              </a:rPr>
              <a:t>1</a:t>
            </a:r>
            <a:r>
              <a:rPr kumimoji="1" lang="zh-CN" altLang="en-US" sz="2500">
                <a:solidFill>
                  <a:srgbClr val="000066"/>
                </a:solidFill>
                <a:latin typeface="Times New Roman" pitchFamily="18" charset="0"/>
              </a:rPr>
              <a:t>数据选择器。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74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874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874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874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7433" grpId="0" animBg="1" autoUpdateAnimBg="0"/>
      <p:bldP spid="487434" grpId="0" animBg="1" autoUpdateAnimBg="0"/>
      <p:bldP spid="487435" grpId="0" animBg="1" autoUpdateAnimBg="0"/>
      <p:bldP spid="487437" grpId="0" animBg="1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80" name="Rectangle 12"/>
          <p:cNvSpPr>
            <a:spLocks noChangeArrowheads="1"/>
          </p:cNvSpPr>
          <p:nvPr/>
        </p:nvSpPr>
        <p:spPr bwMode="auto">
          <a:xfrm>
            <a:off x="755650" y="476250"/>
            <a:ext cx="411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（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2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）工作原理及逻辑功能</a:t>
            </a:r>
          </a:p>
        </p:txBody>
      </p:sp>
      <p:graphicFrame>
        <p:nvGraphicFramePr>
          <p:cNvPr id="442431" name="Object 63"/>
          <p:cNvGraphicFramePr>
            <a:graphicFrameLocks noChangeAspect="1"/>
          </p:cNvGraphicFramePr>
          <p:nvPr/>
        </p:nvGraphicFramePr>
        <p:xfrm>
          <a:off x="1584325" y="4905375"/>
          <a:ext cx="6383338" cy="66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8" name="公式" r:id="rId3" imgW="2425680" imgH="253800" progId="Equation.3">
                  <p:embed/>
                </p:oleObj>
              </mc:Choice>
              <mc:Fallback>
                <p:oleObj name="公式" r:id="rId3" imgW="2425680" imgH="253800" progId="Equation.3">
                  <p:embed/>
                  <p:pic>
                    <p:nvPicPr>
                      <p:cNvPr id="442431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4325" y="4905375"/>
                        <a:ext cx="6383338" cy="668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2432" name="Object 64"/>
          <p:cNvGraphicFramePr>
            <a:graphicFrameLocks noChangeAspect="1"/>
          </p:cNvGraphicFramePr>
          <p:nvPr/>
        </p:nvGraphicFramePr>
        <p:xfrm>
          <a:off x="1549400" y="5648325"/>
          <a:ext cx="5246688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9" name="公式" r:id="rId5" imgW="1993680" imgH="228600" progId="Equation.3">
                  <p:embed/>
                </p:oleObj>
              </mc:Choice>
              <mc:Fallback>
                <p:oleObj name="公式" r:id="rId5" imgW="1993680" imgH="228600" progId="Equation.3">
                  <p:embed/>
                  <p:pic>
                    <p:nvPicPr>
                      <p:cNvPr id="442432" name="Object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9400" y="5648325"/>
                        <a:ext cx="5246688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2424" name="Text Box 56"/>
          <p:cNvSpPr txBox="1">
            <a:spLocks noChangeArrowheads="1"/>
          </p:cNvSpPr>
          <p:nvPr/>
        </p:nvSpPr>
        <p:spPr bwMode="auto">
          <a:xfrm>
            <a:off x="6192838" y="981075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真值表</a:t>
            </a:r>
          </a:p>
        </p:txBody>
      </p:sp>
      <p:graphicFrame>
        <p:nvGraphicFramePr>
          <p:cNvPr id="442438" name="Object 70"/>
          <p:cNvGraphicFramePr>
            <a:graphicFrameLocks noChangeAspect="1"/>
          </p:cNvGraphicFramePr>
          <p:nvPr/>
        </p:nvGraphicFramePr>
        <p:xfrm>
          <a:off x="1223963" y="1449388"/>
          <a:ext cx="2293937" cy="2520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0" name="图片" r:id="rId7" imgW="1076400" imgH="1171440" progId="Word.Picture.8">
                  <p:embed/>
                </p:oleObj>
              </mc:Choice>
              <mc:Fallback>
                <p:oleObj name="图片" r:id="rId7" imgW="1076400" imgH="1171440" progId="Word.Picture.8">
                  <p:embed/>
                  <p:pic>
                    <p:nvPicPr>
                      <p:cNvPr id="442438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340"/>
                      <a:stretch>
                        <a:fillRect/>
                      </a:stretch>
                    </p:blipFill>
                    <p:spPr bwMode="auto">
                      <a:xfrm>
                        <a:off x="1223963" y="1449388"/>
                        <a:ext cx="2293937" cy="2520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2552" name="Group 184"/>
          <p:cNvGraphicFramePr>
            <a:graphicFrameLocks noGrp="1"/>
          </p:cNvGraphicFramePr>
          <p:nvPr/>
        </p:nvGraphicFramePr>
        <p:xfrm>
          <a:off x="4643438" y="1557338"/>
          <a:ext cx="4068762" cy="2913063"/>
        </p:xfrm>
        <a:graphic>
          <a:graphicData uri="http://schemas.openxmlformats.org/drawingml/2006/table">
            <a:tbl>
              <a:tblPr/>
              <a:tblGrid>
                <a:gridCol w="1298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6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1338"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选择输入</a:t>
                      </a:r>
                      <a:endParaRPr kumimoji="1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38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输  出</a:t>
                      </a:r>
                      <a:endParaRPr kumimoji="1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3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29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S</a:t>
                      </a:r>
                      <a:r>
                        <a:rPr kumimoji="1" lang="en-US" altLang="zh-CN" sz="24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38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S</a:t>
                      </a:r>
                      <a:r>
                        <a:rPr kumimoji="1" lang="en-US" altLang="zh-CN" sz="24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38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Y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3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1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38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38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D</a:t>
                      </a:r>
                      <a:r>
                        <a:rPr kumimoji="1" lang="en-US" altLang="zh-CN" sz="24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3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1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38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38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D</a:t>
                      </a:r>
                      <a:r>
                        <a:rPr kumimoji="1" lang="en-US" altLang="zh-CN" sz="24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3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7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38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38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D</a:t>
                      </a:r>
                      <a:r>
                        <a:rPr kumimoji="1" lang="en-US" altLang="zh-CN" sz="24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2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3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81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38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38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D</a:t>
                      </a:r>
                      <a:r>
                        <a:rPr kumimoji="1" lang="en-US" altLang="zh-CN" sz="24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3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3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42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42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50" name="Rectangle 2"/>
          <p:cNvSpPr>
            <a:spLocks noChangeArrowheads="1"/>
          </p:cNvSpPr>
          <p:nvPr/>
        </p:nvSpPr>
        <p:spPr bwMode="auto">
          <a:xfrm>
            <a:off x="755650" y="476250"/>
            <a:ext cx="453707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（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3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）数据选择器实现逻辑函数</a:t>
            </a:r>
          </a:p>
        </p:txBody>
      </p:sp>
      <p:graphicFrame>
        <p:nvGraphicFramePr>
          <p:cNvPr id="488451" name="Object 3"/>
          <p:cNvGraphicFramePr>
            <a:graphicFrameLocks noChangeAspect="1"/>
          </p:cNvGraphicFramePr>
          <p:nvPr/>
        </p:nvGraphicFramePr>
        <p:xfrm>
          <a:off x="611188" y="2600325"/>
          <a:ext cx="6383337" cy="66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2" name="公式" r:id="rId3" imgW="2425680" imgH="253800" progId="Equation.3">
                  <p:embed/>
                </p:oleObj>
              </mc:Choice>
              <mc:Fallback>
                <p:oleObj name="公式" r:id="rId3" imgW="2425680" imgH="253800" progId="Equation.3">
                  <p:embed/>
                  <p:pic>
                    <p:nvPicPr>
                      <p:cNvPr id="48845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2600325"/>
                        <a:ext cx="6383337" cy="668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8454" name="Object 6"/>
          <p:cNvGraphicFramePr>
            <a:graphicFrameLocks noChangeAspect="1"/>
          </p:cNvGraphicFramePr>
          <p:nvPr/>
        </p:nvGraphicFramePr>
        <p:xfrm>
          <a:off x="6551613" y="3465513"/>
          <a:ext cx="2293937" cy="2520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3" name="图片" r:id="rId5" imgW="1076400" imgH="1171440" progId="Word.Picture.8">
                  <p:embed/>
                </p:oleObj>
              </mc:Choice>
              <mc:Fallback>
                <p:oleObj name="图片" r:id="rId5" imgW="1076400" imgH="1171440" progId="Word.Picture.8">
                  <p:embed/>
                  <p:pic>
                    <p:nvPicPr>
                      <p:cNvPr id="48845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340"/>
                      <a:stretch>
                        <a:fillRect/>
                      </a:stretch>
                    </p:blipFill>
                    <p:spPr bwMode="auto">
                      <a:xfrm>
                        <a:off x="6551613" y="3465513"/>
                        <a:ext cx="2293937" cy="2520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8487" name="Rectangle 3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pSp>
        <p:nvGrpSpPr>
          <p:cNvPr id="488488" name="Group 40"/>
          <p:cNvGrpSpPr>
            <a:grpSpLocks/>
          </p:cNvGrpSpPr>
          <p:nvPr/>
        </p:nvGrpSpPr>
        <p:grpSpPr bwMode="auto">
          <a:xfrm>
            <a:off x="215900" y="1196975"/>
            <a:ext cx="8712200" cy="1217613"/>
            <a:chOff x="136" y="777"/>
            <a:chExt cx="5488" cy="767"/>
          </a:xfrm>
        </p:grpSpPr>
        <p:sp>
          <p:nvSpPr>
            <p:cNvPr id="488485" name="Rectangle 37"/>
            <p:cNvSpPr>
              <a:spLocks noChangeArrowheads="1"/>
            </p:cNvSpPr>
            <p:nvPr/>
          </p:nvSpPr>
          <p:spPr bwMode="auto">
            <a:xfrm>
              <a:off x="136" y="777"/>
              <a:ext cx="5488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indent="269875"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r>
                <a:rPr lang="zh-CN" altLang="en-US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例</a:t>
              </a:r>
              <a:r>
                <a:rPr lang="en-US" altLang="zh-CN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4.4.8  </a:t>
              </a:r>
              <a:r>
                <a:rPr lang="zh-CN" altLang="en-US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试用数据选择器实现下列逻辑函数</a:t>
              </a:r>
            </a:p>
            <a:p>
              <a:pPr eaLnBrk="0" hangingPunct="0"/>
              <a:r>
                <a:rPr lang="zh-CN" altLang="en-US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① 用</a:t>
              </a:r>
              <a:r>
                <a:rPr lang="en-US" altLang="zh-CN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4</a:t>
              </a:r>
              <a:r>
                <a:rPr lang="zh-CN" altLang="en-US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选</a:t>
              </a:r>
              <a:r>
                <a:rPr lang="en-US" altLang="zh-CN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1</a:t>
              </a:r>
              <a:r>
                <a:rPr lang="zh-CN" altLang="en-US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数据选择器实现</a:t>
              </a:r>
            </a:p>
            <a:p>
              <a:pPr eaLnBrk="0" hangingPunct="0"/>
              <a:r>
                <a:rPr lang="zh-CN" altLang="en-US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② 用</a:t>
              </a:r>
              <a:r>
                <a:rPr lang="en-US" altLang="zh-CN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2</a:t>
              </a:r>
              <a:r>
                <a:rPr lang="zh-CN" altLang="en-US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选</a:t>
              </a:r>
              <a:r>
                <a:rPr lang="en-US" altLang="zh-CN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1</a:t>
              </a:r>
              <a:r>
                <a:rPr lang="zh-CN" altLang="en-US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数据选择器和必要的逻辑门实现</a:t>
              </a:r>
            </a:p>
          </p:txBody>
        </p:sp>
        <p:graphicFrame>
          <p:nvGraphicFramePr>
            <p:cNvPr id="488484" name="Object 36"/>
            <p:cNvGraphicFramePr>
              <a:graphicFrameLocks noChangeAspect="1"/>
            </p:cNvGraphicFramePr>
            <p:nvPr/>
          </p:nvGraphicFramePr>
          <p:xfrm>
            <a:off x="2744" y="1004"/>
            <a:ext cx="1065" cy="2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24" name="公式" r:id="rId7" imgW="839293" imgH="228898" progId="Equation.3">
                    <p:embed/>
                  </p:oleObj>
                </mc:Choice>
                <mc:Fallback>
                  <p:oleObj name="公式" r:id="rId7" imgW="839293" imgH="228898" progId="Equation.3">
                    <p:embed/>
                    <p:pic>
                      <p:nvPicPr>
                        <p:cNvPr id="488484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4" y="1004"/>
                          <a:ext cx="1065" cy="29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8486" name="Object 38"/>
            <p:cNvGraphicFramePr>
              <a:graphicFrameLocks noChangeAspect="1"/>
            </p:cNvGraphicFramePr>
            <p:nvPr/>
          </p:nvGraphicFramePr>
          <p:xfrm>
            <a:off x="4014" y="1230"/>
            <a:ext cx="1610" cy="3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25" name="公式" r:id="rId9" imgW="1169923" imgH="228898" progId="Equation.3">
                    <p:embed/>
                  </p:oleObj>
                </mc:Choice>
                <mc:Fallback>
                  <p:oleObj name="公式" r:id="rId9" imgW="1169923" imgH="228898" progId="Equation.3">
                    <p:embed/>
                    <p:pic>
                      <p:nvPicPr>
                        <p:cNvPr id="488486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14" y="1230"/>
                          <a:ext cx="1610" cy="31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88496" name="Group 48"/>
          <p:cNvGrpSpPr>
            <a:grpSpLocks/>
          </p:cNvGrpSpPr>
          <p:nvPr/>
        </p:nvGrpSpPr>
        <p:grpSpPr bwMode="auto">
          <a:xfrm>
            <a:off x="238125" y="3500438"/>
            <a:ext cx="4624388" cy="1139825"/>
            <a:chOff x="150" y="2205"/>
            <a:chExt cx="2913" cy="718"/>
          </a:xfrm>
        </p:grpSpPr>
        <p:graphicFrame>
          <p:nvGraphicFramePr>
            <p:cNvPr id="488492" name="Object 44"/>
            <p:cNvGraphicFramePr>
              <a:graphicFrameLocks noChangeAspect="1"/>
            </p:cNvGraphicFramePr>
            <p:nvPr/>
          </p:nvGraphicFramePr>
          <p:xfrm>
            <a:off x="499" y="2205"/>
            <a:ext cx="2564" cy="7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26" name="公式" r:id="rId11" imgW="1879560" imgH="457200" progId="Equation.3">
                    <p:embed/>
                  </p:oleObj>
                </mc:Choice>
                <mc:Fallback>
                  <p:oleObj name="公式" r:id="rId11" imgW="1879560" imgH="457200" progId="Equation.3">
                    <p:embed/>
                    <p:pic>
                      <p:nvPicPr>
                        <p:cNvPr id="488492" name="Object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" y="2205"/>
                          <a:ext cx="2564" cy="7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88495" name="Rectangle 47"/>
            <p:cNvSpPr>
              <a:spLocks noChangeArrowheads="1"/>
            </p:cNvSpPr>
            <p:nvPr/>
          </p:nvSpPr>
          <p:spPr bwMode="auto">
            <a:xfrm>
              <a:off x="150" y="2212"/>
              <a:ext cx="27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2000">
                  <a:solidFill>
                    <a:srgbClr val="000066"/>
                  </a:solidFill>
                </a:rPr>
                <a:t>①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8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88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4" name="Rectangle 2"/>
          <p:cNvSpPr>
            <a:spLocks noChangeArrowheads="1"/>
          </p:cNvSpPr>
          <p:nvPr/>
        </p:nvSpPr>
        <p:spPr bwMode="auto">
          <a:xfrm>
            <a:off x="539750" y="1160463"/>
            <a:ext cx="8424863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  <a:cs typeface="Times New Roman" pitchFamily="18" charset="0"/>
              </a:rPr>
              <a:t>2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cs typeface="Times New Roman" pitchFamily="18" charset="0"/>
              </a:rPr>
              <a:t>选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  <a:cs typeface="Times New Roman" pitchFamily="18" charset="0"/>
              </a:rPr>
              <a:t>1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cs typeface="Times New Roman" pitchFamily="18" charset="0"/>
              </a:rPr>
              <a:t>数据选择器只有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  <a:cs typeface="Times New Roman" pitchFamily="18" charset="0"/>
              </a:rPr>
              <a:t>1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cs typeface="Times New Roman" pitchFamily="18" charset="0"/>
              </a:rPr>
              <a:t>个选通端接输入</a:t>
            </a:r>
            <a:r>
              <a:rPr kumimoji="1" lang="en-US" altLang="zh-CN" sz="2400" i="1">
                <a:solidFill>
                  <a:srgbClr val="000066"/>
                </a:solidFill>
                <a:latin typeface="楷体_GB2312" pitchFamily="49" charset="-122"/>
                <a:cs typeface="Times New Roman" pitchFamily="18" charset="0"/>
              </a:rPr>
              <a:t>A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cs typeface="Times New Roman" pitchFamily="18" charset="0"/>
              </a:rPr>
              <a:t>，表达式有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  <a:cs typeface="Times New Roman" pitchFamily="18" charset="0"/>
              </a:rPr>
              <a:t>3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cs typeface="Times New Roman" pitchFamily="18" charset="0"/>
              </a:rPr>
              <a:t>个变量。因此数据端需要输入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  <a:cs typeface="Times New Roman" pitchFamily="18" charset="0"/>
              </a:rPr>
              <a:t>2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cs typeface="Times New Roman" pitchFamily="18" charset="0"/>
              </a:rPr>
              <a:t>个变量。考察真值表</a:t>
            </a:r>
            <a:r>
              <a:rPr kumimoji="1" lang="en-US" altLang="zh-CN" sz="2400" i="1">
                <a:solidFill>
                  <a:srgbClr val="000066"/>
                </a:solidFill>
                <a:latin typeface="楷体_GB2312" pitchFamily="49" charset="-122"/>
                <a:cs typeface="Times New Roman" pitchFamily="18" charset="0"/>
              </a:rPr>
              <a:t>B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cs typeface="Times New Roman" pitchFamily="18" charset="0"/>
              </a:rPr>
              <a:t>、</a:t>
            </a:r>
            <a:r>
              <a:rPr kumimoji="1" lang="en-US" altLang="zh-CN" sz="2400" i="1">
                <a:solidFill>
                  <a:srgbClr val="000066"/>
                </a:solidFill>
                <a:latin typeface="楷体_GB2312" pitchFamily="49" charset="-122"/>
                <a:cs typeface="Times New Roman" pitchFamily="18" charset="0"/>
              </a:rPr>
              <a:t>C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cs typeface="Times New Roman" pitchFamily="18" charset="0"/>
              </a:rPr>
              <a:t>与</a:t>
            </a:r>
            <a:r>
              <a:rPr kumimoji="1" lang="en-US" altLang="zh-CN" sz="2400" i="1">
                <a:solidFill>
                  <a:srgbClr val="000066"/>
                </a:solidFill>
                <a:latin typeface="楷体_GB2312" pitchFamily="49" charset="-122"/>
                <a:cs typeface="Times New Roman" pitchFamily="18" charset="0"/>
              </a:rPr>
              <a:t>L</a:t>
            </a:r>
            <a:r>
              <a:rPr kumimoji="1" lang="en-US" altLang="zh-CN" sz="2400" baseline="-25000">
                <a:solidFill>
                  <a:srgbClr val="000066"/>
                </a:solidFill>
                <a:latin typeface="楷体_GB2312" pitchFamily="49" charset="-122"/>
                <a:cs typeface="Times New Roman" pitchFamily="18" charset="0"/>
              </a:rPr>
              <a:t>1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cs typeface="Times New Roman" pitchFamily="18" charset="0"/>
              </a:rPr>
              <a:t>的关系。</a:t>
            </a:r>
          </a:p>
        </p:txBody>
      </p:sp>
      <p:sp>
        <p:nvSpPr>
          <p:cNvPr id="48947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pSp>
        <p:nvGrpSpPr>
          <p:cNvPr id="489485" name="Group 13"/>
          <p:cNvGrpSpPr>
            <a:grpSpLocks/>
          </p:cNvGrpSpPr>
          <p:nvPr/>
        </p:nvGrpSpPr>
        <p:grpSpPr bwMode="auto">
          <a:xfrm>
            <a:off x="250825" y="512763"/>
            <a:ext cx="8712200" cy="498475"/>
            <a:chOff x="158" y="391"/>
            <a:chExt cx="5488" cy="314"/>
          </a:xfrm>
        </p:grpSpPr>
        <p:sp>
          <p:nvSpPr>
            <p:cNvPr id="489479" name="Rectangle 7"/>
            <p:cNvSpPr>
              <a:spLocks noChangeArrowheads="1"/>
            </p:cNvSpPr>
            <p:nvPr/>
          </p:nvSpPr>
          <p:spPr bwMode="auto">
            <a:xfrm>
              <a:off x="158" y="394"/>
              <a:ext cx="54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indent="269875"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lang="en-US" altLang="zh-CN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② </a:t>
              </a:r>
              <a:r>
                <a:rPr lang="zh-CN" altLang="en-US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用</a:t>
              </a:r>
              <a:r>
                <a:rPr lang="en-US" altLang="zh-CN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2</a:t>
              </a:r>
              <a:r>
                <a:rPr lang="zh-CN" altLang="en-US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选</a:t>
              </a:r>
              <a:r>
                <a:rPr lang="en-US" altLang="zh-CN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1</a:t>
              </a:r>
              <a:r>
                <a:rPr lang="zh-CN" altLang="en-US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  <a:cs typeface="Times New Roman" pitchFamily="18" charset="0"/>
                </a:rPr>
                <a:t>数据选择器和必要的逻辑门实现</a:t>
              </a:r>
            </a:p>
          </p:txBody>
        </p:sp>
        <p:graphicFrame>
          <p:nvGraphicFramePr>
            <p:cNvPr id="489481" name="Object 9"/>
            <p:cNvGraphicFramePr>
              <a:graphicFrameLocks noChangeAspect="1"/>
            </p:cNvGraphicFramePr>
            <p:nvPr/>
          </p:nvGraphicFramePr>
          <p:xfrm>
            <a:off x="4014" y="391"/>
            <a:ext cx="1610" cy="3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46" name="公式" r:id="rId3" imgW="1169923" imgH="228898" progId="Equation.3">
                    <p:embed/>
                  </p:oleObj>
                </mc:Choice>
                <mc:Fallback>
                  <p:oleObj name="公式" r:id="rId3" imgW="1169923" imgH="228898" progId="Equation.3">
                    <p:embed/>
                    <p:pic>
                      <p:nvPicPr>
                        <p:cNvPr id="489481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14" y="391"/>
                          <a:ext cx="1610" cy="31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89514" name="Rectangle 42"/>
          <p:cNvSpPr>
            <a:spLocks noChangeArrowheads="1"/>
          </p:cNvSpPr>
          <p:nvPr/>
        </p:nvSpPr>
        <p:spPr bwMode="auto">
          <a:xfrm>
            <a:off x="7821613" y="2122488"/>
            <a:ext cx="792162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89775" name="Group 303"/>
          <p:cNvGraphicFramePr>
            <a:graphicFrameLocks noGrp="1"/>
          </p:cNvGraphicFramePr>
          <p:nvPr/>
        </p:nvGraphicFramePr>
        <p:xfrm>
          <a:off x="4751388" y="2212975"/>
          <a:ext cx="4032250" cy="3962400"/>
        </p:xfrm>
        <a:graphic>
          <a:graphicData uri="http://schemas.openxmlformats.org/drawingml/2006/table">
            <a:tbl>
              <a:tblPr/>
              <a:tblGrid>
                <a:gridCol w="569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4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2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4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4175">
                <a:tc grid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输    入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输   出</a:t>
                      </a:r>
                      <a:endParaRPr kumimoji="1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A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B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C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L</a:t>
                      </a:r>
                      <a:r>
                        <a:rPr kumimoji="1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L</a:t>
                      </a:r>
                      <a:r>
                        <a:rPr kumimoji="1" lang="en-US" altLang="zh-CN" sz="24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r>
                        <a:rPr kumimoji="1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=</a:t>
                      </a:r>
                      <a:r>
                        <a:rPr kumimoji="1" lang="en-US" altLang="zh-CN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BC</a:t>
                      </a:r>
                      <a:endParaRPr kumimoji="1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25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4714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90963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30651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16954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25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0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0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10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tabLst>
                          <a:tab pos="971550" algn="l"/>
                          <a:tab pos="439261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71550" algn="l"/>
                          <a:tab pos="439261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康简宋" charset="-122"/>
                          <a:cs typeface="Times New Roman" pitchFamily="18" charset="0"/>
                        </a:rPr>
                        <a:t>1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89774" name="Rectangle 302"/>
          <p:cNvSpPr>
            <a:spLocks noChangeArrowheads="1"/>
          </p:cNvSpPr>
          <p:nvPr/>
        </p:nvSpPr>
        <p:spPr bwMode="auto">
          <a:xfrm>
            <a:off x="0" y="3324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89773" name="Object 301"/>
          <p:cNvGraphicFramePr>
            <a:graphicFrameLocks noChangeAspect="1"/>
          </p:cNvGraphicFramePr>
          <p:nvPr/>
        </p:nvGraphicFramePr>
        <p:xfrm>
          <a:off x="7488238" y="5129213"/>
          <a:ext cx="1296987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7" name="公式" r:id="rId5" imgW="648826" imgH="228998" progId="Equation.3">
                  <p:embed/>
                </p:oleObj>
              </mc:Choice>
              <mc:Fallback>
                <p:oleObj name="公式" r:id="rId5" imgW="648826" imgH="228998" progId="Equation.3">
                  <p:embed/>
                  <p:pic>
                    <p:nvPicPr>
                      <p:cNvPr id="489773" name="Object 3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8238" y="5129213"/>
                        <a:ext cx="1296987" cy="458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9776" name="Object 304"/>
          <p:cNvGraphicFramePr>
            <a:graphicFrameLocks noChangeAspect="1"/>
          </p:cNvGraphicFramePr>
          <p:nvPr/>
        </p:nvGraphicFramePr>
        <p:xfrm>
          <a:off x="827088" y="2997200"/>
          <a:ext cx="3275012" cy="221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8" name="图片" r:id="rId7" imgW="1809720" imgH="1228680" progId="Word.Picture.8">
                  <p:embed/>
                </p:oleObj>
              </mc:Choice>
              <mc:Fallback>
                <p:oleObj name="图片" r:id="rId7" imgW="1809720" imgH="1228680" progId="Word.Picture.8">
                  <p:embed/>
                  <p:pic>
                    <p:nvPicPr>
                      <p:cNvPr id="489776" name="Object 3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465"/>
                      <a:stretch>
                        <a:fillRect/>
                      </a:stretch>
                    </p:blipFill>
                    <p:spPr bwMode="auto">
                      <a:xfrm>
                        <a:off x="827088" y="2997200"/>
                        <a:ext cx="3275012" cy="22193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8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89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89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89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89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9474" grpId="0"/>
      <p:bldP spid="48951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20" name="Rectangle 4"/>
          <p:cNvSpPr>
            <a:spLocks noChangeArrowheads="1"/>
          </p:cNvSpPr>
          <p:nvPr/>
        </p:nvSpPr>
        <p:spPr bwMode="auto">
          <a:xfrm>
            <a:off x="773113" y="1458913"/>
            <a:ext cx="8370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利用数据选择器实现函数的一般步骤</a:t>
            </a:r>
            <a:r>
              <a:rPr lang="en-US" altLang="zh-CN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:</a:t>
            </a: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（变量数</a:t>
            </a:r>
            <a:r>
              <a:rPr lang="en-US" altLang="zh-CN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=</a:t>
            </a: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选通端数）</a:t>
            </a:r>
          </a:p>
        </p:txBody>
      </p:sp>
      <p:sp>
        <p:nvSpPr>
          <p:cNvPr id="418821" name="Rectangle 5"/>
          <p:cNvSpPr>
            <a:spLocks noChangeArrowheads="1"/>
          </p:cNvSpPr>
          <p:nvPr/>
        </p:nvSpPr>
        <p:spPr bwMode="auto">
          <a:xfrm>
            <a:off x="755650" y="2178050"/>
            <a:ext cx="4572000" cy="485775"/>
          </a:xfrm>
          <a:prstGeom prst="rect">
            <a:avLst/>
          </a:prstGeom>
          <a:solidFill>
            <a:srgbClr val="FFFFFF">
              <a:alpha val="0"/>
            </a:srgbClr>
          </a:solidFill>
          <a:ln w="28575">
            <a:solidFill>
              <a:srgbClr val="FFFFFF">
                <a:alpha val="0"/>
              </a:srgbClr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a</a:t>
            </a: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、将函数变换成最小项表达式</a:t>
            </a:r>
          </a:p>
        </p:txBody>
      </p:sp>
      <p:sp>
        <p:nvSpPr>
          <p:cNvPr id="418823" name="Rectangle 7"/>
          <p:cNvSpPr>
            <a:spLocks noChangeArrowheads="1"/>
          </p:cNvSpPr>
          <p:nvPr/>
        </p:nvSpPr>
        <p:spPr bwMode="auto">
          <a:xfrm>
            <a:off x="684213" y="2935288"/>
            <a:ext cx="6634162" cy="485775"/>
          </a:xfrm>
          <a:prstGeom prst="rect">
            <a:avLst/>
          </a:prstGeom>
          <a:solidFill>
            <a:srgbClr val="FFFFFF">
              <a:alpha val="0"/>
            </a:srgbClr>
          </a:solidFill>
          <a:ln w="28575">
            <a:solidFill>
              <a:srgbClr val="FFFFFF">
                <a:alpha val="0"/>
              </a:srgbClr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b</a:t>
            </a: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、地址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信号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S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2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、 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S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、 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S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0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作为函数的输入变量</a:t>
            </a:r>
          </a:p>
        </p:txBody>
      </p:sp>
      <p:sp>
        <p:nvSpPr>
          <p:cNvPr id="418824" name="Rectangle 8"/>
          <p:cNvSpPr>
            <a:spLocks noChangeArrowheads="1"/>
          </p:cNvSpPr>
          <p:nvPr/>
        </p:nvSpPr>
        <p:spPr bwMode="auto">
          <a:xfrm>
            <a:off x="747713" y="3619500"/>
            <a:ext cx="7137400" cy="1289050"/>
          </a:xfrm>
          <a:prstGeom prst="rect">
            <a:avLst/>
          </a:prstGeom>
          <a:solidFill>
            <a:srgbClr val="FFFFFF">
              <a:alpha val="0"/>
            </a:srgbClr>
          </a:solidFill>
          <a:ln w="28575">
            <a:solidFill>
              <a:srgbClr val="FFFFFF">
                <a:alpha val="0"/>
              </a:srgbClr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60000"/>
              </a:lnSpc>
            </a:pPr>
            <a:r>
              <a:rPr lang="en-US" altLang="zh-CN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c</a:t>
            </a: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、处理数据输入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D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0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~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D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7</a:t>
            </a: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信号电平。逻辑表达式中有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m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i 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,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则相应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D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i 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=1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，其他的数据输入端均为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0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。</a:t>
            </a:r>
          </a:p>
        </p:txBody>
      </p:sp>
      <p:sp>
        <p:nvSpPr>
          <p:cNvPr id="418825" name="Rectangle 9"/>
          <p:cNvSpPr>
            <a:spLocks noChangeArrowheads="1"/>
          </p:cNvSpPr>
          <p:nvPr/>
        </p:nvSpPr>
        <p:spPr bwMode="auto">
          <a:xfrm>
            <a:off x="971550" y="547688"/>
            <a:ext cx="950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总结</a:t>
            </a:r>
            <a:r>
              <a:rPr lang="en-US" altLang="zh-CN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:</a:t>
            </a:r>
          </a:p>
        </p:txBody>
      </p:sp>
      <p:sp>
        <p:nvSpPr>
          <p:cNvPr id="418826" name="Rectangle 10"/>
          <p:cNvSpPr>
            <a:spLocks noChangeArrowheads="1"/>
          </p:cNvSpPr>
          <p:nvPr/>
        </p:nvSpPr>
        <p:spPr bwMode="auto">
          <a:xfrm>
            <a:off x="611188" y="5311775"/>
            <a:ext cx="8370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当变量数</a:t>
            </a:r>
            <a:r>
              <a:rPr lang="zh-CN" altLang="en-US" sz="24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</a:t>
            </a:r>
            <a:r>
              <a:rPr lang="zh-CN" altLang="en-US" sz="24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选通端数，考虑如何将某些变量接入数据端。</a:t>
            </a:r>
          </a:p>
        </p:txBody>
      </p:sp>
    </p:spTree>
  </p:cSld>
  <p:clrMapOvr>
    <a:masterClrMapping/>
  </p:clrMapOvr>
  <p:transition>
    <p:random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Rectangle 2"/>
          <p:cNvSpPr>
            <a:spLocks noChangeArrowheads="1"/>
          </p:cNvSpPr>
          <p:nvPr/>
        </p:nvSpPr>
        <p:spPr bwMode="auto">
          <a:xfrm>
            <a:off x="755650" y="476250"/>
            <a:ext cx="453707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（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4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）数据选择器构成查找表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LUT</a:t>
            </a:r>
          </a:p>
        </p:txBody>
      </p:sp>
      <p:sp>
        <p:nvSpPr>
          <p:cNvPr id="49050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490503" name="Rectangle 7"/>
          <p:cNvSpPr>
            <a:spLocks noChangeArrowheads="1"/>
          </p:cNvSpPr>
          <p:nvPr/>
        </p:nvSpPr>
        <p:spPr bwMode="auto">
          <a:xfrm>
            <a:off x="215900" y="1196975"/>
            <a:ext cx="87122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69875"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构成</a:t>
            </a:r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FPGA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基本单元的逻辑块主要是查找表</a:t>
            </a:r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LUT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LUT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实质是一个小规模的存储器，以真值表的形式实现给定的逻辑函数。</a:t>
            </a:r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输入</a:t>
            </a:r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LUT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的结构及逻辑符号如图。 </a:t>
            </a:r>
          </a:p>
        </p:txBody>
      </p:sp>
      <p:graphicFrame>
        <p:nvGraphicFramePr>
          <p:cNvPr id="490509" name="Object 13"/>
          <p:cNvGraphicFramePr>
            <a:graphicFrameLocks noChangeAspect="1"/>
          </p:cNvGraphicFramePr>
          <p:nvPr/>
        </p:nvGraphicFramePr>
        <p:xfrm>
          <a:off x="1584325" y="2600325"/>
          <a:ext cx="5761038" cy="407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0" name="图片" r:id="rId3" imgW="3705120" imgH="2638440" progId="Word.Picture.8">
                  <p:embed/>
                </p:oleObj>
              </mc:Choice>
              <mc:Fallback>
                <p:oleObj name="图片" r:id="rId3" imgW="3705120" imgH="2638440" progId="Word.Picture.8">
                  <p:embed/>
                  <p:pic>
                    <p:nvPicPr>
                      <p:cNvPr id="490509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340"/>
                      <a:stretch>
                        <a:fillRect/>
                      </a:stretch>
                    </p:blipFill>
                    <p:spPr bwMode="auto">
                      <a:xfrm>
                        <a:off x="1584325" y="2600325"/>
                        <a:ext cx="5761038" cy="407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0511" name="AutoShape 15"/>
          <p:cNvSpPr>
            <a:spLocks noChangeArrowheads="1"/>
          </p:cNvSpPr>
          <p:nvPr/>
        </p:nvSpPr>
        <p:spPr bwMode="auto">
          <a:xfrm>
            <a:off x="2195513" y="3573463"/>
            <a:ext cx="503237" cy="2808287"/>
          </a:xfrm>
          <a:prstGeom prst="roundRect">
            <a:avLst>
              <a:gd name="adj" fmla="val 16667"/>
            </a:avLst>
          </a:prstGeom>
          <a:solidFill>
            <a:srgbClr val="00E4A8">
              <a:alpha val="49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0512" name="AutoShape 16"/>
          <p:cNvSpPr>
            <a:spLocks noChangeArrowheads="1"/>
          </p:cNvSpPr>
          <p:nvPr/>
        </p:nvSpPr>
        <p:spPr bwMode="auto">
          <a:xfrm>
            <a:off x="287338" y="3681413"/>
            <a:ext cx="1438275" cy="1692275"/>
          </a:xfrm>
          <a:prstGeom prst="wedgeRoundRectCallout">
            <a:avLst>
              <a:gd name="adj1" fmla="val 91060"/>
              <a:gd name="adj2" fmla="val 18667"/>
              <a:gd name="adj3" fmla="val 16667"/>
            </a:avLst>
          </a:prstGeom>
          <a:solidFill>
            <a:schemeClr val="bg1"/>
          </a:solidFill>
          <a:ln w="28575">
            <a:solidFill>
              <a:srgbClr val="00FFCC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存放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0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或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的存储单元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90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490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0511" grpId="0" animBg="1"/>
      <p:bldP spid="49051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1534" name="Object 14"/>
          <p:cNvGraphicFramePr>
            <a:graphicFrameLocks noChangeAspect="1"/>
          </p:cNvGraphicFramePr>
          <p:nvPr/>
        </p:nvGraphicFramePr>
        <p:xfrm>
          <a:off x="5219700" y="2636838"/>
          <a:ext cx="3627438" cy="357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4" name="图片" r:id="rId3" imgW="2333520" imgH="2314440" progId="Word.Picture.8">
                  <p:embed/>
                </p:oleObj>
              </mc:Choice>
              <mc:Fallback>
                <p:oleObj name="图片" r:id="rId3" imgW="2333520" imgH="2314440" progId="Word.Picture.8">
                  <p:embed/>
                  <p:pic>
                    <p:nvPicPr>
                      <p:cNvPr id="491534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399"/>
                      <a:stretch>
                        <a:fillRect/>
                      </a:stretch>
                    </p:blipFill>
                    <p:spPr bwMode="auto">
                      <a:xfrm>
                        <a:off x="5219700" y="2636838"/>
                        <a:ext cx="3627438" cy="35782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29" name="Object 9"/>
          <p:cNvGraphicFramePr>
            <a:graphicFrameLocks noChangeAspect="1"/>
          </p:cNvGraphicFramePr>
          <p:nvPr/>
        </p:nvGraphicFramePr>
        <p:xfrm>
          <a:off x="5184775" y="2638425"/>
          <a:ext cx="3630613" cy="394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5" name="图片" r:id="rId5" imgW="2295360" imgH="2514600" progId="Word.Picture.8">
                  <p:embed/>
                </p:oleObj>
              </mc:Choice>
              <mc:Fallback>
                <p:oleObj name="图片" r:id="rId5" imgW="2295360" imgH="2514600" progId="Word.Picture.8">
                  <p:embed/>
                  <p:pic>
                    <p:nvPicPr>
                      <p:cNvPr id="49152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288"/>
                      <a:stretch>
                        <a:fillRect/>
                      </a:stretch>
                    </p:blipFill>
                    <p:spPr bwMode="auto">
                      <a:xfrm>
                        <a:off x="5184775" y="2638425"/>
                        <a:ext cx="3630613" cy="39433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22" name="Rectangle 2"/>
          <p:cNvSpPr>
            <a:spLocks noChangeArrowheads="1"/>
          </p:cNvSpPr>
          <p:nvPr/>
        </p:nvSpPr>
        <p:spPr bwMode="auto">
          <a:xfrm>
            <a:off x="755650" y="476250"/>
            <a:ext cx="453707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用查找表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</a:rPr>
              <a:t>LUT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</a:rPr>
              <a:t>实现逻辑函数</a:t>
            </a:r>
          </a:p>
        </p:txBody>
      </p:sp>
      <p:sp>
        <p:nvSpPr>
          <p:cNvPr id="49152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491524" name="Rectangle 4"/>
          <p:cNvSpPr>
            <a:spLocks noChangeArrowheads="1"/>
          </p:cNvSpPr>
          <p:nvPr/>
        </p:nvSpPr>
        <p:spPr bwMode="auto">
          <a:xfrm>
            <a:off x="431800" y="1736725"/>
            <a:ext cx="8712200" cy="151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69875"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用</a:t>
            </a:r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LUT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实现逻辑函数，变量</a:t>
            </a:r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A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B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C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接选择输入端，对存储单元进行编程。</a:t>
            </a:r>
          </a:p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根据前面例题已知</a:t>
            </a:r>
            <a:r>
              <a:rPr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graphicFrame>
        <p:nvGraphicFramePr>
          <p:cNvPr id="491525" name="Object 5"/>
          <p:cNvGraphicFramePr>
            <a:graphicFrameLocks noChangeAspect="1"/>
          </p:cNvGraphicFramePr>
          <p:nvPr/>
        </p:nvGraphicFramePr>
        <p:xfrm>
          <a:off x="1800225" y="1341438"/>
          <a:ext cx="2506663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6" name="公式" r:id="rId7" imgW="1244520" imgH="241200" progId="Equation.3">
                  <p:embed/>
                </p:oleObj>
              </mc:Choice>
              <mc:Fallback>
                <p:oleObj name="公式" r:id="rId7" imgW="1244520" imgH="241200" progId="Equation.3">
                  <p:embed/>
                  <p:pic>
                    <p:nvPicPr>
                      <p:cNvPr id="49152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0225" y="1341438"/>
                        <a:ext cx="2506663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32" name="Object 12"/>
          <p:cNvGraphicFramePr>
            <a:graphicFrameLocks noChangeAspect="1"/>
          </p:cNvGraphicFramePr>
          <p:nvPr/>
        </p:nvGraphicFramePr>
        <p:xfrm>
          <a:off x="1223963" y="4737100"/>
          <a:ext cx="3162300" cy="113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7" name="公式" r:id="rId9" imgW="1460160" imgH="457200" progId="Equation.3">
                  <p:embed/>
                </p:oleObj>
              </mc:Choice>
              <mc:Fallback>
                <p:oleObj name="公式" r:id="rId9" imgW="1460160" imgH="457200" progId="Equation.3">
                  <p:embed/>
                  <p:pic>
                    <p:nvPicPr>
                      <p:cNvPr id="49153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3963" y="4737100"/>
                        <a:ext cx="3162300" cy="1139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35" name="Object 15"/>
          <p:cNvGraphicFramePr>
            <a:graphicFrameLocks noChangeAspect="1"/>
          </p:cNvGraphicFramePr>
          <p:nvPr/>
        </p:nvGraphicFramePr>
        <p:xfrm>
          <a:off x="1368425" y="3392488"/>
          <a:ext cx="3024188" cy="1233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8" name="公式" r:id="rId11" imgW="1244520" imgH="507960" progId="Equation.3">
                  <p:embed/>
                </p:oleObj>
              </mc:Choice>
              <mc:Fallback>
                <p:oleObj name="公式" r:id="rId11" imgW="1244520" imgH="507960" progId="Equation.3">
                  <p:embed/>
                  <p:pic>
                    <p:nvPicPr>
                      <p:cNvPr id="491535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8425" y="3392488"/>
                        <a:ext cx="3024188" cy="1233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9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91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91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91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2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82" name="Rectangle 38"/>
          <p:cNvSpPr>
            <a:spLocks noChangeArrowheads="1"/>
          </p:cNvSpPr>
          <p:nvPr/>
        </p:nvSpPr>
        <p:spPr bwMode="auto">
          <a:xfrm>
            <a:off x="250825" y="404813"/>
            <a:ext cx="6697663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zh-CN" altLang="en-US">
                <a:solidFill>
                  <a:srgbClr val="000066"/>
                </a:solidFill>
                <a:ea typeface="楷体_GB2312" pitchFamily="49" charset="-122"/>
              </a:rPr>
              <a:t>（</a:t>
            </a:r>
            <a:r>
              <a:rPr lang="en-US" altLang="zh-CN">
                <a:solidFill>
                  <a:srgbClr val="000066"/>
                </a:solidFill>
                <a:ea typeface="楷体_GB2312" pitchFamily="49" charset="-122"/>
              </a:rPr>
              <a:t>5</a:t>
            </a:r>
            <a:r>
              <a:rPr lang="zh-CN" altLang="en-US">
                <a:solidFill>
                  <a:srgbClr val="000066"/>
                </a:solidFill>
                <a:ea typeface="楷体_GB2312" pitchFamily="49" charset="-122"/>
              </a:rPr>
              <a:t>）数据选择器、数据分配器与总线的连接</a:t>
            </a:r>
            <a:endParaRPr lang="zh-CN" altLang="en-US" sz="3200">
              <a:solidFill>
                <a:srgbClr val="000066"/>
              </a:solidFill>
              <a:ea typeface="楷体_GB2312" pitchFamily="49" charset="-122"/>
            </a:endParaRPr>
          </a:p>
        </p:txBody>
      </p:sp>
      <p:sp>
        <p:nvSpPr>
          <p:cNvPr id="492583" name="Rectangle 39"/>
          <p:cNvSpPr>
            <a:spLocks noChangeArrowheads="1"/>
          </p:cNvSpPr>
          <p:nvPr/>
        </p:nvSpPr>
        <p:spPr bwMode="auto">
          <a:xfrm>
            <a:off x="503238" y="1557338"/>
            <a:ext cx="84597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这种信息传输的基本原理在通信系统、计算机网络系统、以及计算机内部各功能部件之间的信息转送等等都有广泛的应用。</a:t>
            </a:r>
          </a:p>
        </p:txBody>
      </p:sp>
      <p:graphicFrame>
        <p:nvGraphicFramePr>
          <p:cNvPr id="492584" name="Object 40"/>
          <p:cNvGraphicFramePr>
            <a:graphicFrameLocks noChangeAspect="1"/>
          </p:cNvGraphicFramePr>
          <p:nvPr/>
        </p:nvGraphicFramePr>
        <p:xfrm>
          <a:off x="935038" y="2960688"/>
          <a:ext cx="7597775" cy="274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8" name="图片" r:id="rId3" imgW="4379737" imgH="1576256" progId="Word.Picture.8">
                  <p:embed/>
                </p:oleObj>
              </mc:Choice>
              <mc:Fallback>
                <p:oleObj name="图片" r:id="rId3" imgW="4379737" imgH="1576256" progId="Word.Picture.8">
                  <p:embed/>
                  <p:pic>
                    <p:nvPicPr>
                      <p:cNvPr id="492584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431"/>
                      <a:stretch>
                        <a:fillRect/>
                      </a:stretch>
                    </p:blipFill>
                    <p:spPr bwMode="auto">
                      <a:xfrm>
                        <a:off x="935038" y="2960688"/>
                        <a:ext cx="7597775" cy="274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700" name="Text Box 4"/>
          <p:cNvSpPr txBox="1">
            <a:spLocks noChangeArrowheads="1"/>
          </p:cNvSpPr>
          <p:nvPr/>
        </p:nvSpPr>
        <p:spPr bwMode="auto">
          <a:xfrm>
            <a:off x="3132138" y="5805488"/>
            <a:ext cx="2628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74HC151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逻辑符号</a:t>
            </a:r>
            <a:endParaRPr lang="zh-CN" altLang="en-US" sz="2400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413738" name="Group 42"/>
          <p:cNvGrpSpPr>
            <a:grpSpLocks/>
          </p:cNvGrpSpPr>
          <p:nvPr/>
        </p:nvGrpSpPr>
        <p:grpSpPr bwMode="auto">
          <a:xfrm>
            <a:off x="2555875" y="1916113"/>
            <a:ext cx="3719513" cy="3662362"/>
            <a:chOff x="1610" y="1667"/>
            <a:chExt cx="2343" cy="2307"/>
          </a:xfrm>
        </p:grpSpPr>
        <p:sp>
          <p:nvSpPr>
            <p:cNvPr id="413702" name="Line 6"/>
            <p:cNvSpPr>
              <a:spLocks noChangeShapeType="1"/>
            </p:cNvSpPr>
            <p:nvPr/>
          </p:nvSpPr>
          <p:spPr bwMode="auto">
            <a:xfrm>
              <a:off x="1814" y="3316"/>
              <a:ext cx="4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703" name="Rectangle 7"/>
            <p:cNvSpPr>
              <a:spLocks noChangeArrowheads="1"/>
            </p:cNvSpPr>
            <p:nvPr/>
          </p:nvSpPr>
          <p:spPr bwMode="auto">
            <a:xfrm>
              <a:off x="3530" y="1716"/>
              <a:ext cx="0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413704" name="Rectangle 8"/>
            <p:cNvSpPr>
              <a:spLocks noChangeArrowheads="1"/>
            </p:cNvSpPr>
            <p:nvPr/>
          </p:nvSpPr>
          <p:spPr bwMode="auto">
            <a:xfrm>
              <a:off x="2369" y="1773"/>
              <a:ext cx="890" cy="1691"/>
            </a:xfrm>
            <a:prstGeom prst="rect">
              <a:avLst/>
            </a:prstGeom>
            <a:noFill/>
            <a:ln w="38100">
              <a:solidFill>
                <a:srgbClr val="00006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3705" name="Text Box 9"/>
            <p:cNvSpPr txBox="1">
              <a:spLocks noChangeArrowheads="1"/>
            </p:cNvSpPr>
            <p:nvPr/>
          </p:nvSpPr>
          <p:spPr bwMode="auto">
            <a:xfrm>
              <a:off x="1610" y="1667"/>
              <a:ext cx="31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D</a:t>
              </a:r>
              <a:r>
                <a:rPr lang="en-US" altLang="zh-CN" sz="2400" i="1" baseline="-25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7</a:t>
              </a:r>
            </a:p>
          </p:txBody>
        </p:sp>
        <p:sp>
          <p:nvSpPr>
            <p:cNvPr id="413706" name="Text Box 10"/>
            <p:cNvSpPr txBox="1">
              <a:spLocks noChangeArrowheads="1"/>
            </p:cNvSpPr>
            <p:nvPr/>
          </p:nvSpPr>
          <p:spPr bwMode="auto">
            <a:xfrm>
              <a:off x="3720" y="2174"/>
              <a:ext cx="23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Y</a:t>
              </a:r>
            </a:p>
          </p:txBody>
        </p:sp>
        <p:sp>
          <p:nvSpPr>
            <p:cNvPr id="413707" name="Text Box 11"/>
            <p:cNvSpPr txBox="1">
              <a:spLocks noChangeArrowheads="1"/>
            </p:cNvSpPr>
            <p:nvPr/>
          </p:nvSpPr>
          <p:spPr bwMode="auto">
            <a:xfrm>
              <a:off x="3697" y="2591"/>
              <a:ext cx="23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Y</a:t>
              </a:r>
            </a:p>
          </p:txBody>
        </p:sp>
        <p:sp>
          <p:nvSpPr>
            <p:cNvPr id="413708" name="Text Box 12"/>
            <p:cNvSpPr txBox="1">
              <a:spLocks noChangeArrowheads="1"/>
            </p:cNvSpPr>
            <p:nvPr/>
          </p:nvSpPr>
          <p:spPr bwMode="auto">
            <a:xfrm>
              <a:off x="1610" y="3210"/>
              <a:ext cx="2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E</a:t>
              </a:r>
            </a:p>
          </p:txBody>
        </p:sp>
        <p:sp>
          <p:nvSpPr>
            <p:cNvPr id="413709" name="Text Box 13"/>
            <p:cNvSpPr txBox="1">
              <a:spLocks noChangeArrowheads="1"/>
            </p:cNvSpPr>
            <p:nvPr/>
          </p:nvSpPr>
          <p:spPr bwMode="auto">
            <a:xfrm>
              <a:off x="2339" y="2500"/>
              <a:ext cx="88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74</a:t>
              </a: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HC</a:t>
              </a:r>
              <a:r>
                <a:rPr lang="en-US" altLang="zh-CN" sz="24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151</a:t>
              </a:r>
            </a:p>
          </p:txBody>
        </p:sp>
        <p:sp>
          <p:nvSpPr>
            <p:cNvPr id="413710" name="Oval 14"/>
            <p:cNvSpPr>
              <a:spLocks noChangeArrowheads="1"/>
            </p:cNvSpPr>
            <p:nvPr/>
          </p:nvSpPr>
          <p:spPr bwMode="auto">
            <a:xfrm>
              <a:off x="2269" y="3261"/>
              <a:ext cx="101" cy="10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3711" name="Text Box 15"/>
            <p:cNvSpPr txBox="1">
              <a:spLocks noChangeArrowheads="1"/>
            </p:cNvSpPr>
            <p:nvPr/>
          </p:nvSpPr>
          <p:spPr bwMode="auto">
            <a:xfrm>
              <a:off x="1610" y="1854"/>
              <a:ext cx="31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D</a:t>
              </a:r>
              <a:r>
                <a:rPr lang="en-US" altLang="zh-CN" sz="2400" i="1" baseline="-25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6</a:t>
              </a:r>
            </a:p>
          </p:txBody>
        </p:sp>
        <p:sp>
          <p:nvSpPr>
            <p:cNvPr id="413712" name="Text Box 16"/>
            <p:cNvSpPr txBox="1">
              <a:spLocks noChangeArrowheads="1"/>
            </p:cNvSpPr>
            <p:nvPr/>
          </p:nvSpPr>
          <p:spPr bwMode="auto">
            <a:xfrm>
              <a:off x="1610" y="2040"/>
              <a:ext cx="31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D</a:t>
              </a:r>
              <a:r>
                <a:rPr lang="en-US" altLang="zh-CN" sz="2400" i="1" baseline="-25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5</a:t>
              </a:r>
            </a:p>
          </p:txBody>
        </p:sp>
        <p:sp>
          <p:nvSpPr>
            <p:cNvPr id="413713" name="Text Box 17"/>
            <p:cNvSpPr txBox="1">
              <a:spLocks noChangeArrowheads="1"/>
            </p:cNvSpPr>
            <p:nvPr/>
          </p:nvSpPr>
          <p:spPr bwMode="auto">
            <a:xfrm>
              <a:off x="1610" y="2227"/>
              <a:ext cx="31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D</a:t>
              </a:r>
              <a:r>
                <a:rPr lang="en-US" altLang="zh-CN" sz="2400" i="1" baseline="-25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4</a:t>
              </a:r>
            </a:p>
          </p:txBody>
        </p:sp>
        <p:sp>
          <p:nvSpPr>
            <p:cNvPr id="413714" name="Text Box 18"/>
            <p:cNvSpPr txBox="1">
              <a:spLocks noChangeArrowheads="1"/>
            </p:cNvSpPr>
            <p:nvPr/>
          </p:nvSpPr>
          <p:spPr bwMode="auto">
            <a:xfrm>
              <a:off x="1610" y="2413"/>
              <a:ext cx="31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D</a:t>
              </a:r>
              <a:r>
                <a:rPr lang="en-US" altLang="zh-CN" sz="2400" i="1" baseline="-25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3</a:t>
              </a:r>
            </a:p>
          </p:txBody>
        </p:sp>
        <p:sp>
          <p:nvSpPr>
            <p:cNvPr id="413715" name="Text Box 19"/>
            <p:cNvSpPr txBox="1">
              <a:spLocks noChangeArrowheads="1"/>
            </p:cNvSpPr>
            <p:nvPr/>
          </p:nvSpPr>
          <p:spPr bwMode="auto">
            <a:xfrm>
              <a:off x="1610" y="2600"/>
              <a:ext cx="31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D</a:t>
              </a:r>
              <a:r>
                <a:rPr lang="en-US" altLang="zh-CN" sz="2400" i="1" baseline="-25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2</a:t>
              </a:r>
            </a:p>
          </p:txBody>
        </p:sp>
        <p:sp>
          <p:nvSpPr>
            <p:cNvPr id="413716" name="Text Box 20"/>
            <p:cNvSpPr txBox="1">
              <a:spLocks noChangeArrowheads="1"/>
            </p:cNvSpPr>
            <p:nvPr/>
          </p:nvSpPr>
          <p:spPr bwMode="auto">
            <a:xfrm>
              <a:off x="1610" y="2786"/>
              <a:ext cx="31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D</a:t>
              </a:r>
              <a:r>
                <a:rPr lang="en-US" altLang="zh-CN" sz="2400" baseline="-25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1</a:t>
              </a:r>
            </a:p>
          </p:txBody>
        </p:sp>
        <p:sp>
          <p:nvSpPr>
            <p:cNvPr id="413717" name="Text Box 21"/>
            <p:cNvSpPr txBox="1">
              <a:spLocks noChangeArrowheads="1"/>
            </p:cNvSpPr>
            <p:nvPr/>
          </p:nvSpPr>
          <p:spPr bwMode="auto">
            <a:xfrm>
              <a:off x="1610" y="2972"/>
              <a:ext cx="31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D</a:t>
              </a:r>
              <a:r>
                <a:rPr lang="en-US" altLang="zh-CN" sz="2400" baseline="-25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0</a:t>
              </a:r>
            </a:p>
          </p:txBody>
        </p:sp>
        <p:sp>
          <p:nvSpPr>
            <p:cNvPr id="413718" name="Line 22"/>
            <p:cNvSpPr>
              <a:spLocks noChangeShapeType="1"/>
            </p:cNvSpPr>
            <p:nvPr/>
          </p:nvSpPr>
          <p:spPr bwMode="auto">
            <a:xfrm>
              <a:off x="1906" y="1887"/>
              <a:ext cx="4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719" name="Line 23"/>
            <p:cNvSpPr>
              <a:spLocks noChangeShapeType="1"/>
            </p:cNvSpPr>
            <p:nvPr/>
          </p:nvSpPr>
          <p:spPr bwMode="auto">
            <a:xfrm>
              <a:off x="1928" y="2069"/>
              <a:ext cx="4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720" name="Line 24"/>
            <p:cNvSpPr>
              <a:spLocks noChangeShapeType="1"/>
            </p:cNvSpPr>
            <p:nvPr/>
          </p:nvSpPr>
          <p:spPr bwMode="auto">
            <a:xfrm>
              <a:off x="1905" y="2250"/>
              <a:ext cx="4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721" name="Line 25"/>
            <p:cNvSpPr>
              <a:spLocks noChangeShapeType="1"/>
            </p:cNvSpPr>
            <p:nvPr/>
          </p:nvSpPr>
          <p:spPr bwMode="auto">
            <a:xfrm>
              <a:off x="1928" y="2454"/>
              <a:ext cx="4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722" name="Line 26"/>
            <p:cNvSpPr>
              <a:spLocks noChangeShapeType="1"/>
            </p:cNvSpPr>
            <p:nvPr/>
          </p:nvSpPr>
          <p:spPr bwMode="auto">
            <a:xfrm>
              <a:off x="1928" y="2636"/>
              <a:ext cx="4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723" name="Line 27"/>
            <p:cNvSpPr>
              <a:spLocks noChangeShapeType="1"/>
            </p:cNvSpPr>
            <p:nvPr/>
          </p:nvSpPr>
          <p:spPr bwMode="auto">
            <a:xfrm>
              <a:off x="1905" y="2795"/>
              <a:ext cx="4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724" name="Line 28"/>
            <p:cNvSpPr>
              <a:spLocks noChangeShapeType="1"/>
            </p:cNvSpPr>
            <p:nvPr/>
          </p:nvSpPr>
          <p:spPr bwMode="auto">
            <a:xfrm>
              <a:off x="1906" y="3158"/>
              <a:ext cx="4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725" name="Line 29"/>
            <p:cNvSpPr>
              <a:spLocks noChangeShapeType="1"/>
            </p:cNvSpPr>
            <p:nvPr/>
          </p:nvSpPr>
          <p:spPr bwMode="auto">
            <a:xfrm>
              <a:off x="1905" y="2999"/>
              <a:ext cx="4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726" name="Line 30"/>
            <p:cNvSpPr>
              <a:spLocks noChangeShapeType="1"/>
            </p:cNvSpPr>
            <p:nvPr/>
          </p:nvSpPr>
          <p:spPr bwMode="auto">
            <a:xfrm>
              <a:off x="3243" y="2341"/>
              <a:ext cx="4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727" name="Line 31"/>
            <p:cNvSpPr>
              <a:spLocks noChangeShapeType="1"/>
            </p:cNvSpPr>
            <p:nvPr/>
          </p:nvSpPr>
          <p:spPr bwMode="auto">
            <a:xfrm>
              <a:off x="3266" y="2704"/>
              <a:ext cx="4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728" name="Line 32"/>
            <p:cNvSpPr>
              <a:spLocks noChangeShapeType="1"/>
            </p:cNvSpPr>
            <p:nvPr/>
          </p:nvSpPr>
          <p:spPr bwMode="auto">
            <a:xfrm>
              <a:off x="1656" y="3248"/>
              <a:ext cx="15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729" name="Line 33"/>
            <p:cNvSpPr>
              <a:spLocks noChangeShapeType="1"/>
            </p:cNvSpPr>
            <p:nvPr/>
          </p:nvSpPr>
          <p:spPr bwMode="auto">
            <a:xfrm>
              <a:off x="3742" y="2613"/>
              <a:ext cx="15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730" name="Text Box 34"/>
            <p:cNvSpPr txBox="1">
              <a:spLocks noChangeArrowheads="1"/>
            </p:cNvSpPr>
            <p:nvPr/>
          </p:nvSpPr>
          <p:spPr bwMode="auto">
            <a:xfrm>
              <a:off x="2381" y="3656"/>
              <a:ext cx="28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S</a:t>
              </a:r>
              <a:r>
                <a:rPr lang="en-US" altLang="zh-CN" sz="2400" baseline="-25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2</a:t>
              </a:r>
            </a:p>
          </p:txBody>
        </p:sp>
        <p:sp>
          <p:nvSpPr>
            <p:cNvPr id="413731" name="Line 35"/>
            <p:cNvSpPr>
              <a:spLocks noChangeShapeType="1"/>
            </p:cNvSpPr>
            <p:nvPr/>
          </p:nvSpPr>
          <p:spPr bwMode="auto">
            <a:xfrm>
              <a:off x="2540" y="3452"/>
              <a:ext cx="0" cy="2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732" name="Line 36"/>
            <p:cNvSpPr>
              <a:spLocks noChangeShapeType="1"/>
            </p:cNvSpPr>
            <p:nvPr/>
          </p:nvSpPr>
          <p:spPr bwMode="auto">
            <a:xfrm>
              <a:off x="2790" y="3452"/>
              <a:ext cx="0" cy="2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733" name="Line 37"/>
            <p:cNvSpPr>
              <a:spLocks noChangeShapeType="1"/>
            </p:cNvSpPr>
            <p:nvPr/>
          </p:nvSpPr>
          <p:spPr bwMode="auto">
            <a:xfrm>
              <a:off x="3039" y="3452"/>
              <a:ext cx="0" cy="2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734" name="Text Box 38"/>
            <p:cNvSpPr txBox="1">
              <a:spLocks noChangeArrowheads="1"/>
            </p:cNvSpPr>
            <p:nvPr/>
          </p:nvSpPr>
          <p:spPr bwMode="auto">
            <a:xfrm>
              <a:off x="2661" y="3663"/>
              <a:ext cx="28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S</a:t>
              </a:r>
              <a:r>
                <a:rPr lang="en-US" altLang="zh-CN" sz="2400" baseline="-25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1</a:t>
              </a:r>
            </a:p>
          </p:txBody>
        </p:sp>
        <p:sp>
          <p:nvSpPr>
            <p:cNvPr id="413735" name="Text Box 39"/>
            <p:cNvSpPr txBox="1">
              <a:spLocks noChangeArrowheads="1"/>
            </p:cNvSpPr>
            <p:nvPr/>
          </p:nvSpPr>
          <p:spPr bwMode="auto">
            <a:xfrm>
              <a:off x="2903" y="3686"/>
              <a:ext cx="28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S</a:t>
              </a:r>
              <a:r>
                <a:rPr lang="en-US" altLang="zh-CN" sz="2400" baseline="-25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0</a:t>
              </a:r>
            </a:p>
          </p:txBody>
        </p:sp>
      </p:grpSp>
      <p:sp>
        <p:nvSpPr>
          <p:cNvPr id="413736" name="Rectangle 40"/>
          <p:cNvSpPr>
            <a:spLocks noChangeArrowheads="1"/>
          </p:cNvSpPr>
          <p:nvPr/>
        </p:nvSpPr>
        <p:spPr bwMode="auto">
          <a:xfrm>
            <a:off x="250825" y="404813"/>
            <a:ext cx="5003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zh-CN" altLang="en-US">
                <a:solidFill>
                  <a:srgbClr val="000066"/>
                </a:solidFill>
                <a:ea typeface="楷体_GB2312" pitchFamily="49" charset="-122"/>
              </a:rPr>
              <a:t>（</a:t>
            </a:r>
            <a:r>
              <a:rPr lang="en-US" altLang="zh-CN">
                <a:solidFill>
                  <a:srgbClr val="000066"/>
                </a:solidFill>
                <a:ea typeface="楷体_GB2312" pitchFamily="49" charset="-122"/>
              </a:rPr>
              <a:t>6</a:t>
            </a:r>
            <a:r>
              <a:rPr lang="zh-CN" altLang="en-US">
                <a:solidFill>
                  <a:srgbClr val="000066"/>
                </a:solidFill>
                <a:ea typeface="楷体_GB2312" pitchFamily="49" charset="-122"/>
              </a:rPr>
              <a:t>）集成电路数据选择器</a:t>
            </a:r>
            <a:endParaRPr lang="zh-CN" altLang="en-US" sz="3200">
              <a:solidFill>
                <a:srgbClr val="000066"/>
              </a:solidFill>
              <a:ea typeface="楷体_GB2312" pitchFamily="49" charset="-122"/>
            </a:endParaRPr>
          </a:p>
        </p:txBody>
      </p:sp>
      <p:sp>
        <p:nvSpPr>
          <p:cNvPr id="413737" name="Rectangle 41"/>
          <p:cNvSpPr>
            <a:spLocks noChangeArrowheads="1"/>
          </p:cNvSpPr>
          <p:nvPr/>
        </p:nvSpPr>
        <p:spPr bwMode="auto">
          <a:xfrm>
            <a:off x="1116013" y="1268413"/>
            <a:ext cx="3546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8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选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数据选择器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74HC151</a:t>
            </a:r>
            <a:endParaRPr kumimoji="1" lang="en-US" altLang="zh-CN" sz="3200">
              <a:solidFill>
                <a:srgbClr val="000066"/>
              </a:solidFill>
              <a:latin typeface="Times New Roman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8" name="Rectangle 4"/>
          <p:cNvSpPr>
            <a:spLocks noChangeArrowheads="1"/>
          </p:cNvSpPr>
          <p:nvPr/>
        </p:nvSpPr>
        <p:spPr bwMode="auto">
          <a:xfrm>
            <a:off x="7740650" y="3270250"/>
            <a:ext cx="719138" cy="3182938"/>
          </a:xfrm>
          <a:prstGeom prst="rect">
            <a:avLst/>
          </a:prstGeom>
          <a:solidFill>
            <a:srgbClr val="FFFF00">
              <a:alpha val="17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5749" name="Rectangle 5"/>
          <p:cNvSpPr>
            <a:spLocks noChangeArrowheads="1"/>
          </p:cNvSpPr>
          <p:nvPr/>
        </p:nvSpPr>
        <p:spPr bwMode="auto">
          <a:xfrm>
            <a:off x="5354638" y="3198813"/>
            <a:ext cx="2386012" cy="3240087"/>
          </a:xfrm>
          <a:prstGeom prst="rect">
            <a:avLst/>
          </a:prstGeom>
          <a:solidFill>
            <a:srgbClr val="ED77DF">
              <a:alpha val="17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5750" name="Rectangle 6"/>
          <p:cNvSpPr>
            <a:spLocks noChangeArrowheads="1"/>
          </p:cNvSpPr>
          <p:nvPr/>
        </p:nvSpPr>
        <p:spPr bwMode="auto">
          <a:xfrm>
            <a:off x="5327650" y="2879725"/>
            <a:ext cx="3822700" cy="333375"/>
          </a:xfrm>
          <a:prstGeom prst="rect">
            <a:avLst/>
          </a:prstGeom>
          <a:solidFill>
            <a:srgbClr val="99CCFF">
              <a:alpha val="17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415751" name="Group 7"/>
          <p:cNvGraphicFramePr>
            <a:graphicFrameLocks noGrp="1"/>
          </p:cNvGraphicFramePr>
          <p:nvPr/>
        </p:nvGraphicFramePr>
        <p:xfrm>
          <a:off x="5318125" y="1376363"/>
          <a:ext cx="3862388" cy="5133976"/>
        </p:xfrm>
        <a:graphic>
          <a:graphicData uri="http://schemas.openxmlformats.org/drawingml/2006/table">
            <a:tbl>
              <a:tblPr/>
              <a:tblGrid>
                <a:gridCol w="8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73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73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16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16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63513">
                <a:tc gridSpan="4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输      入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输      出</a:t>
                      </a: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使  能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itchFamily="18" charset="0"/>
                        </a:rPr>
                        <a:t>选      择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Y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Y</a:t>
                      </a: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25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20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20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20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5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X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X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X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L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H</a:t>
                      </a: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4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D</a:t>
                      </a:r>
                      <a:r>
                        <a:rPr kumimoji="0" lang="en-US" altLang="zh-CN" sz="20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2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D</a:t>
                      </a:r>
                      <a:r>
                        <a:rPr kumimoji="0" lang="en-US" altLang="zh-CN" sz="20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2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D</a:t>
                      </a:r>
                      <a:r>
                        <a:rPr kumimoji="0" lang="en-US" altLang="zh-CN" sz="20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2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06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D</a:t>
                      </a:r>
                      <a:r>
                        <a:rPr kumimoji="0" lang="en-US" altLang="zh-CN" sz="20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3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57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D</a:t>
                      </a:r>
                      <a:r>
                        <a:rPr kumimoji="0" lang="en-US" altLang="zh-CN" sz="20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4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14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D</a:t>
                      </a:r>
                      <a:r>
                        <a:rPr kumimoji="0" lang="en-US" altLang="zh-CN" sz="20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5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60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D</a:t>
                      </a:r>
                      <a:r>
                        <a:rPr kumimoji="0" lang="en-US" altLang="zh-CN" sz="20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6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32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D</a:t>
                      </a:r>
                      <a:r>
                        <a:rPr kumimoji="0" lang="en-US" altLang="zh-CN" sz="2000" b="0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Times New Roman" pitchFamily="18" charset="0"/>
                        </a:rPr>
                        <a:t>7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15820" name="Line 76"/>
          <p:cNvSpPr>
            <a:spLocks noChangeShapeType="1"/>
          </p:cNvSpPr>
          <p:nvPr/>
        </p:nvSpPr>
        <p:spPr bwMode="auto">
          <a:xfrm>
            <a:off x="5327650" y="2887663"/>
            <a:ext cx="3808413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5821" name="Line 77"/>
          <p:cNvSpPr>
            <a:spLocks noChangeShapeType="1"/>
          </p:cNvSpPr>
          <p:nvPr/>
        </p:nvSpPr>
        <p:spPr bwMode="auto">
          <a:xfrm>
            <a:off x="7726363" y="1341438"/>
            <a:ext cx="0" cy="5076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5822" name="Line 78"/>
          <p:cNvSpPr>
            <a:spLocks noChangeShapeType="1"/>
          </p:cNvSpPr>
          <p:nvPr/>
        </p:nvSpPr>
        <p:spPr bwMode="auto">
          <a:xfrm>
            <a:off x="5318125" y="1812925"/>
            <a:ext cx="3836988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5823" name="Line 79"/>
          <p:cNvSpPr>
            <a:spLocks noChangeShapeType="1"/>
          </p:cNvSpPr>
          <p:nvPr/>
        </p:nvSpPr>
        <p:spPr bwMode="auto">
          <a:xfrm>
            <a:off x="6146800" y="1812925"/>
            <a:ext cx="0" cy="46053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5824" name="Line 80"/>
          <p:cNvSpPr>
            <a:spLocks noChangeShapeType="1"/>
          </p:cNvSpPr>
          <p:nvPr/>
        </p:nvSpPr>
        <p:spPr bwMode="auto">
          <a:xfrm>
            <a:off x="8486775" y="1812925"/>
            <a:ext cx="0" cy="46402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5825" name="Rectangle 81"/>
          <p:cNvSpPr>
            <a:spLocks noChangeArrowheads="1"/>
          </p:cNvSpPr>
          <p:nvPr/>
        </p:nvSpPr>
        <p:spPr bwMode="auto">
          <a:xfrm>
            <a:off x="611188" y="549275"/>
            <a:ext cx="3571875" cy="41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74HC151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的功能表</a:t>
            </a:r>
          </a:p>
        </p:txBody>
      </p:sp>
      <p:grpSp>
        <p:nvGrpSpPr>
          <p:cNvPr id="415826" name="Group 82"/>
          <p:cNvGrpSpPr>
            <a:grpSpLocks/>
          </p:cNvGrpSpPr>
          <p:nvPr/>
        </p:nvGrpSpPr>
        <p:grpSpPr bwMode="auto">
          <a:xfrm>
            <a:off x="8594725" y="3268663"/>
            <a:ext cx="414338" cy="3170237"/>
            <a:chOff x="5414" y="2059"/>
            <a:chExt cx="261" cy="1997"/>
          </a:xfrm>
        </p:grpSpPr>
        <p:graphicFrame>
          <p:nvGraphicFramePr>
            <p:cNvPr id="415827" name="Object 83"/>
            <p:cNvGraphicFramePr>
              <a:graphicFrameLocks noChangeAspect="1"/>
            </p:cNvGraphicFramePr>
            <p:nvPr/>
          </p:nvGraphicFramePr>
          <p:xfrm>
            <a:off x="5449" y="2059"/>
            <a:ext cx="185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2" name="公式" r:id="rId3" imgW="203040" imgH="241200" progId="Equation.3">
                    <p:embed/>
                  </p:oleObj>
                </mc:Choice>
                <mc:Fallback>
                  <p:oleObj name="公式" r:id="rId3" imgW="203040" imgH="241200" progId="Equation.3">
                    <p:embed/>
                    <p:pic>
                      <p:nvPicPr>
                        <p:cNvPr id="415827" name="Object 8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49" y="2059"/>
                          <a:ext cx="185" cy="228"/>
                        </a:xfrm>
                        <a:prstGeom prst="rect">
                          <a:avLst/>
                        </a:prstGeom>
                        <a:solidFill>
                          <a:srgbClr val="3333CC">
                            <a:alpha val="17999"/>
                          </a:srgbClr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5828" name="Object 84"/>
            <p:cNvGraphicFramePr>
              <a:graphicFrameLocks noChangeAspect="1"/>
            </p:cNvGraphicFramePr>
            <p:nvPr/>
          </p:nvGraphicFramePr>
          <p:xfrm>
            <a:off x="5437" y="2321"/>
            <a:ext cx="185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3" name="公式" r:id="rId5" imgW="203040" imgH="228600" progId="Equation.3">
                    <p:embed/>
                  </p:oleObj>
                </mc:Choice>
                <mc:Fallback>
                  <p:oleObj name="公式" r:id="rId5" imgW="203040" imgH="228600" progId="Equation.3">
                    <p:embed/>
                    <p:pic>
                      <p:nvPicPr>
                        <p:cNvPr id="415828" name="Object 8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37" y="2321"/>
                          <a:ext cx="185" cy="216"/>
                        </a:xfrm>
                        <a:prstGeom prst="rect">
                          <a:avLst/>
                        </a:prstGeom>
                        <a:solidFill>
                          <a:srgbClr val="3333CC">
                            <a:alpha val="17999"/>
                          </a:srgbClr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5829" name="Object 85"/>
            <p:cNvGraphicFramePr>
              <a:graphicFrameLocks noChangeAspect="1"/>
            </p:cNvGraphicFramePr>
            <p:nvPr/>
          </p:nvGraphicFramePr>
          <p:xfrm>
            <a:off x="5437" y="2570"/>
            <a:ext cx="196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4" name="公式" r:id="rId7" imgW="215640" imgH="228600" progId="Equation.3">
                    <p:embed/>
                  </p:oleObj>
                </mc:Choice>
                <mc:Fallback>
                  <p:oleObj name="公式" r:id="rId7" imgW="215640" imgH="228600" progId="Equation.3">
                    <p:embed/>
                    <p:pic>
                      <p:nvPicPr>
                        <p:cNvPr id="415829" name="Object 8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37" y="2570"/>
                          <a:ext cx="196" cy="216"/>
                        </a:xfrm>
                        <a:prstGeom prst="rect">
                          <a:avLst/>
                        </a:prstGeom>
                        <a:solidFill>
                          <a:srgbClr val="3333CC">
                            <a:alpha val="17999"/>
                          </a:srgbClr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5830" name="Object 86"/>
            <p:cNvGraphicFramePr>
              <a:graphicFrameLocks noChangeAspect="1"/>
            </p:cNvGraphicFramePr>
            <p:nvPr/>
          </p:nvGraphicFramePr>
          <p:xfrm>
            <a:off x="5437" y="2807"/>
            <a:ext cx="196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5" name="公式" r:id="rId9" imgW="215640" imgH="241200" progId="Equation.3">
                    <p:embed/>
                  </p:oleObj>
                </mc:Choice>
                <mc:Fallback>
                  <p:oleObj name="公式" r:id="rId9" imgW="215640" imgH="241200" progId="Equation.3">
                    <p:embed/>
                    <p:pic>
                      <p:nvPicPr>
                        <p:cNvPr id="415830" name="Object 8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37" y="2807"/>
                          <a:ext cx="196" cy="228"/>
                        </a:xfrm>
                        <a:prstGeom prst="rect">
                          <a:avLst/>
                        </a:prstGeom>
                        <a:solidFill>
                          <a:srgbClr val="3333CC">
                            <a:alpha val="17999"/>
                          </a:srgbClr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5831" name="Object 87"/>
            <p:cNvGraphicFramePr>
              <a:graphicFrameLocks noChangeAspect="1"/>
            </p:cNvGraphicFramePr>
            <p:nvPr/>
          </p:nvGraphicFramePr>
          <p:xfrm>
            <a:off x="5437" y="3069"/>
            <a:ext cx="185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6" name="公式" r:id="rId11" imgW="203040" imgH="228600" progId="Equation.3">
                    <p:embed/>
                  </p:oleObj>
                </mc:Choice>
                <mc:Fallback>
                  <p:oleObj name="公式" r:id="rId11" imgW="203040" imgH="228600" progId="Equation.3">
                    <p:embed/>
                    <p:pic>
                      <p:nvPicPr>
                        <p:cNvPr id="415831" name="Object 8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37" y="3069"/>
                          <a:ext cx="185" cy="216"/>
                        </a:xfrm>
                        <a:prstGeom prst="rect">
                          <a:avLst/>
                        </a:prstGeom>
                        <a:solidFill>
                          <a:srgbClr val="3333CC">
                            <a:alpha val="17999"/>
                          </a:srgbClr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5832" name="Object 88"/>
            <p:cNvGraphicFramePr>
              <a:graphicFrameLocks noChangeAspect="1"/>
            </p:cNvGraphicFramePr>
            <p:nvPr/>
          </p:nvGraphicFramePr>
          <p:xfrm>
            <a:off x="5437" y="3306"/>
            <a:ext cx="185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7" name="公式" r:id="rId13" imgW="203040" imgH="241200" progId="Equation.3">
                    <p:embed/>
                  </p:oleObj>
                </mc:Choice>
                <mc:Fallback>
                  <p:oleObj name="公式" r:id="rId13" imgW="203040" imgH="241200" progId="Equation.3">
                    <p:embed/>
                    <p:pic>
                      <p:nvPicPr>
                        <p:cNvPr id="415832" name="Object 8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37" y="3306"/>
                          <a:ext cx="185" cy="228"/>
                        </a:xfrm>
                        <a:prstGeom prst="rect">
                          <a:avLst/>
                        </a:prstGeom>
                        <a:solidFill>
                          <a:srgbClr val="3333CC">
                            <a:alpha val="17999"/>
                          </a:srgbClr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5833" name="Object 89"/>
            <p:cNvGraphicFramePr>
              <a:graphicFrameLocks noChangeAspect="1"/>
            </p:cNvGraphicFramePr>
            <p:nvPr/>
          </p:nvGraphicFramePr>
          <p:xfrm>
            <a:off x="5437" y="3579"/>
            <a:ext cx="185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8" name="公式" r:id="rId15" imgW="203040" imgH="241200" progId="Equation.3">
                    <p:embed/>
                  </p:oleObj>
                </mc:Choice>
                <mc:Fallback>
                  <p:oleObj name="公式" r:id="rId15" imgW="203040" imgH="241200" progId="Equation.3">
                    <p:embed/>
                    <p:pic>
                      <p:nvPicPr>
                        <p:cNvPr id="415833" name="Object 8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37" y="3579"/>
                          <a:ext cx="185" cy="228"/>
                        </a:xfrm>
                        <a:prstGeom prst="rect">
                          <a:avLst/>
                        </a:prstGeom>
                        <a:solidFill>
                          <a:srgbClr val="3333CC">
                            <a:alpha val="17999"/>
                          </a:srgbClr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5834" name="Object 90"/>
            <p:cNvGraphicFramePr>
              <a:graphicFrameLocks noChangeAspect="1"/>
            </p:cNvGraphicFramePr>
            <p:nvPr/>
          </p:nvGraphicFramePr>
          <p:xfrm>
            <a:off x="5437" y="3840"/>
            <a:ext cx="196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9" name="公式" r:id="rId17" imgW="215640" imgH="228600" progId="Equation.3">
                    <p:embed/>
                  </p:oleObj>
                </mc:Choice>
                <mc:Fallback>
                  <p:oleObj name="公式" r:id="rId17" imgW="215640" imgH="228600" progId="Equation.3">
                    <p:embed/>
                    <p:pic>
                      <p:nvPicPr>
                        <p:cNvPr id="415834" name="Object 9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37" y="3840"/>
                          <a:ext cx="196" cy="216"/>
                        </a:xfrm>
                        <a:prstGeom prst="rect">
                          <a:avLst/>
                        </a:prstGeom>
                        <a:solidFill>
                          <a:srgbClr val="3333CC">
                            <a:alpha val="17999"/>
                          </a:srgbClr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5835" name="Rectangle 91"/>
            <p:cNvSpPr>
              <a:spLocks noChangeArrowheads="1"/>
            </p:cNvSpPr>
            <p:nvPr/>
          </p:nvSpPr>
          <p:spPr bwMode="auto">
            <a:xfrm>
              <a:off x="5414" y="2061"/>
              <a:ext cx="261" cy="1995"/>
            </a:xfrm>
            <a:prstGeom prst="rect">
              <a:avLst/>
            </a:prstGeom>
            <a:solidFill>
              <a:srgbClr val="FFFFFF">
                <a:alpha val="1799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415836" name="Line 92"/>
          <p:cNvSpPr>
            <a:spLocks noChangeShapeType="1"/>
          </p:cNvSpPr>
          <p:nvPr/>
        </p:nvSpPr>
        <p:spPr bwMode="auto">
          <a:xfrm>
            <a:off x="8675688" y="2168525"/>
            <a:ext cx="2159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415837" name="Object 93"/>
          <p:cNvGraphicFramePr>
            <a:graphicFrameLocks noChangeAspect="1"/>
          </p:cNvGraphicFramePr>
          <p:nvPr/>
        </p:nvGraphicFramePr>
        <p:xfrm>
          <a:off x="323850" y="3038475"/>
          <a:ext cx="4852988" cy="175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0" name="公式" r:id="rId19" imgW="2311200" imgH="672840" progId="Equation.3">
                  <p:embed/>
                </p:oleObj>
              </mc:Choice>
              <mc:Fallback>
                <p:oleObj name="公式" r:id="rId19" imgW="2311200" imgH="672840" progId="Equation.3">
                  <p:embed/>
                  <p:pic>
                    <p:nvPicPr>
                      <p:cNvPr id="415837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038475"/>
                        <a:ext cx="4852988" cy="175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5838" name="Object 94"/>
          <p:cNvGraphicFramePr>
            <a:graphicFrameLocks noChangeAspect="1"/>
          </p:cNvGraphicFramePr>
          <p:nvPr/>
        </p:nvGraphicFramePr>
        <p:xfrm>
          <a:off x="466725" y="4938713"/>
          <a:ext cx="1943100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1" name="公式" r:id="rId21" imgW="761760" imgH="368280" progId="Equation.3">
                  <p:embed/>
                </p:oleObj>
              </mc:Choice>
              <mc:Fallback>
                <p:oleObj name="公式" r:id="rId21" imgW="761760" imgH="368280" progId="Equation.3">
                  <p:embed/>
                  <p:pic>
                    <p:nvPicPr>
                      <p:cNvPr id="415838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725" y="4938713"/>
                        <a:ext cx="1943100" cy="938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5839" name="Group 95"/>
          <p:cNvGrpSpPr>
            <a:grpSpLocks/>
          </p:cNvGrpSpPr>
          <p:nvPr/>
        </p:nvGrpSpPr>
        <p:grpSpPr bwMode="auto">
          <a:xfrm>
            <a:off x="250825" y="1557338"/>
            <a:ext cx="4648200" cy="457200"/>
            <a:chOff x="158" y="1162"/>
            <a:chExt cx="2928" cy="288"/>
          </a:xfrm>
        </p:grpSpPr>
        <p:sp>
          <p:nvSpPr>
            <p:cNvPr id="415840" name="Rectangle 96"/>
            <p:cNvSpPr>
              <a:spLocks noChangeArrowheads="1"/>
            </p:cNvSpPr>
            <p:nvPr/>
          </p:nvSpPr>
          <p:spPr bwMode="auto">
            <a:xfrm>
              <a:off x="158" y="1162"/>
              <a:ext cx="292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l">
                <a:buFontTx/>
                <a:buChar char="•"/>
              </a:pPr>
              <a:r>
                <a:rPr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当</a:t>
              </a: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E</a:t>
              </a: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=1</a:t>
              </a:r>
              <a:r>
                <a:rPr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时，</a:t>
              </a: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Y=1 </a:t>
              </a:r>
              <a:r>
                <a:rPr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。                              </a:t>
              </a:r>
            </a:p>
          </p:txBody>
        </p:sp>
        <p:sp>
          <p:nvSpPr>
            <p:cNvPr id="415841" name="Line 97"/>
            <p:cNvSpPr>
              <a:spLocks noChangeShapeType="1"/>
            </p:cNvSpPr>
            <p:nvPr/>
          </p:nvSpPr>
          <p:spPr bwMode="auto">
            <a:xfrm>
              <a:off x="476" y="1207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15842" name="Group 98"/>
          <p:cNvGrpSpPr>
            <a:grpSpLocks/>
          </p:cNvGrpSpPr>
          <p:nvPr/>
        </p:nvGrpSpPr>
        <p:grpSpPr bwMode="auto">
          <a:xfrm>
            <a:off x="250825" y="2349500"/>
            <a:ext cx="5545138" cy="457200"/>
            <a:chOff x="158" y="1480"/>
            <a:chExt cx="3493" cy="288"/>
          </a:xfrm>
        </p:grpSpPr>
        <p:sp>
          <p:nvSpPr>
            <p:cNvPr id="415843" name="Rectangle 99"/>
            <p:cNvSpPr>
              <a:spLocks noChangeArrowheads="1"/>
            </p:cNvSpPr>
            <p:nvPr/>
          </p:nvSpPr>
          <p:spPr bwMode="auto">
            <a:xfrm>
              <a:off x="158" y="1480"/>
              <a:ext cx="26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l">
                <a:buFontTx/>
                <a:buChar char="•"/>
              </a:pPr>
              <a:r>
                <a:rPr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当</a:t>
              </a: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E</a:t>
              </a: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=0</a:t>
              </a:r>
              <a:r>
                <a:rPr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时</a:t>
              </a:r>
            </a:p>
          </p:txBody>
        </p:sp>
        <p:sp>
          <p:nvSpPr>
            <p:cNvPr id="415844" name="Line 100"/>
            <p:cNvSpPr>
              <a:spLocks noChangeShapeType="1"/>
            </p:cNvSpPr>
            <p:nvPr/>
          </p:nvSpPr>
          <p:spPr bwMode="auto">
            <a:xfrm>
              <a:off x="3515" y="1593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5845" name="Line 101"/>
            <p:cNvSpPr>
              <a:spLocks noChangeShapeType="1"/>
            </p:cNvSpPr>
            <p:nvPr/>
          </p:nvSpPr>
          <p:spPr bwMode="auto">
            <a:xfrm>
              <a:off x="476" y="1525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15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15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1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15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5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15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15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748" grpId="0" animBg="1"/>
      <p:bldP spid="415749" grpId="0" animBg="1"/>
      <p:bldP spid="415750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4" name="Rectangle 4"/>
          <p:cNvSpPr>
            <a:spLocks noChangeArrowheads="1"/>
          </p:cNvSpPr>
          <p:nvPr/>
        </p:nvSpPr>
        <p:spPr bwMode="auto">
          <a:xfrm>
            <a:off x="900113" y="1676400"/>
            <a:ext cx="5848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用两片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74151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组成二位八选一的数据选择器</a:t>
            </a:r>
          </a:p>
        </p:txBody>
      </p:sp>
      <p:sp>
        <p:nvSpPr>
          <p:cNvPr id="419845" name="Rectangle 5"/>
          <p:cNvSpPr>
            <a:spLocks noChangeArrowheads="1"/>
          </p:cNvSpPr>
          <p:nvPr/>
        </p:nvSpPr>
        <p:spPr bwMode="auto">
          <a:xfrm>
            <a:off x="900113" y="476250"/>
            <a:ext cx="2987675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bIns="0" anchor="ctr">
            <a:spAutoFit/>
          </a:bodyPr>
          <a:lstStyle>
            <a:lvl1pPr indent="276225"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solidFill>
                  <a:srgbClr val="000066"/>
                </a:solidFill>
                <a:ea typeface="楷体_GB2312" pitchFamily="49" charset="-122"/>
              </a:rPr>
              <a:t> </a:t>
            </a:r>
            <a:r>
              <a:rPr lang="zh-CN" altLang="en-US">
                <a:solidFill>
                  <a:srgbClr val="000066"/>
                </a:solidFill>
                <a:ea typeface="楷体_GB2312" pitchFamily="49" charset="-122"/>
              </a:rPr>
              <a:t>数据选择器的扩展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000066"/>
                </a:solidFill>
                <a:ea typeface="楷体_GB2312" pitchFamily="49" charset="-122"/>
              </a:rPr>
              <a:t>位的扩展</a:t>
            </a:r>
          </a:p>
        </p:txBody>
      </p:sp>
      <p:graphicFrame>
        <p:nvGraphicFramePr>
          <p:cNvPr id="419846" name="Object 6"/>
          <p:cNvGraphicFramePr>
            <a:graphicFrameLocks noChangeAspect="1"/>
          </p:cNvGraphicFramePr>
          <p:nvPr/>
        </p:nvGraphicFramePr>
        <p:xfrm>
          <a:off x="1908175" y="2205038"/>
          <a:ext cx="4608513" cy="4433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6" name="图片" r:id="rId3" imgW="2638440" imgH="2857680" progId="Word.Picture.8">
                  <p:embed/>
                </p:oleObj>
              </mc:Choice>
              <mc:Fallback>
                <p:oleObj name="图片" r:id="rId3" imgW="2638440" imgH="2857680" progId="Word.Picture.8">
                  <p:embed/>
                  <p:pic>
                    <p:nvPicPr>
                      <p:cNvPr id="41984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2205038"/>
                        <a:ext cx="4608513" cy="443388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9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19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9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44" grpId="0"/>
      <p:bldP spid="41984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8" name="Rectangle 4"/>
          <p:cNvSpPr>
            <a:spLocks noChangeArrowheads="1"/>
          </p:cNvSpPr>
          <p:nvPr/>
        </p:nvSpPr>
        <p:spPr bwMode="auto">
          <a:xfrm>
            <a:off x="684213" y="504825"/>
            <a:ext cx="15636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字的扩展 </a:t>
            </a:r>
          </a:p>
        </p:txBody>
      </p:sp>
      <p:sp>
        <p:nvSpPr>
          <p:cNvPr id="420869" name="Rectangle 5"/>
          <p:cNvSpPr>
            <a:spLocks noChangeArrowheads="1"/>
          </p:cNvSpPr>
          <p:nvPr/>
        </p:nvSpPr>
        <p:spPr bwMode="auto">
          <a:xfrm>
            <a:off x="755650" y="1196975"/>
            <a:ext cx="675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将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两片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74LS151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连接成一个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16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选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的数据选择器， </a:t>
            </a:r>
          </a:p>
        </p:txBody>
      </p:sp>
      <p:graphicFrame>
        <p:nvGraphicFramePr>
          <p:cNvPr id="420872" name="Object 8"/>
          <p:cNvGraphicFramePr>
            <a:graphicFrameLocks noChangeAspect="1"/>
          </p:cNvGraphicFramePr>
          <p:nvPr/>
        </p:nvGraphicFramePr>
        <p:xfrm>
          <a:off x="2159000" y="1811338"/>
          <a:ext cx="4897438" cy="4881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0" name="图片" r:id="rId3" imgW="3320781" imgH="3333435" progId="Word.Picture.8">
                  <p:embed/>
                </p:oleObj>
              </mc:Choice>
              <mc:Fallback>
                <p:oleObj name="图片" r:id="rId3" imgW="3320781" imgH="3333435" progId="Word.Picture.8">
                  <p:embed/>
                  <p:pic>
                    <p:nvPicPr>
                      <p:cNvPr id="42087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295"/>
                      <a:stretch>
                        <a:fillRect/>
                      </a:stretch>
                    </p:blipFill>
                    <p:spPr bwMode="auto">
                      <a:xfrm>
                        <a:off x="2159000" y="1811338"/>
                        <a:ext cx="4897438" cy="48815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6" name="Rectangle 4"/>
          <p:cNvSpPr>
            <a:spLocks noChangeArrowheads="1"/>
          </p:cNvSpPr>
          <p:nvPr/>
        </p:nvSpPr>
        <p:spPr bwMode="auto">
          <a:xfrm>
            <a:off x="827088" y="2565400"/>
            <a:ext cx="3371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1.  1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位数值比较器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(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设计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)</a:t>
            </a:r>
          </a:p>
        </p:txBody>
      </p:sp>
      <p:sp>
        <p:nvSpPr>
          <p:cNvPr id="422917" name="Text Box 5"/>
          <p:cNvSpPr txBox="1">
            <a:spLocks noChangeArrowheads="1"/>
          </p:cNvSpPr>
          <p:nvPr/>
        </p:nvSpPr>
        <p:spPr bwMode="auto">
          <a:xfrm>
            <a:off x="611188" y="1341438"/>
            <a:ext cx="7402512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35000"/>
              </a:lnSpc>
              <a:spcBef>
                <a:spcPct val="50000"/>
              </a:spcBef>
            </a:pP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数值比较器：对两个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位数字进行比较（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A</a:t>
            </a:r>
            <a:r>
              <a:rPr lang="zh-CN" altLang="en-US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、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B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），以判断其大小的逻辑电路。</a:t>
            </a:r>
          </a:p>
        </p:txBody>
      </p:sp>
      <p:sp>
        <p:nvSpPr>
          <p:cNvPr id="422918" name="Text Box 6"/>
          <p:cNvSpPr txBox="1">
            <a:spLocks noChangeArrowheads="1"/>
          </p:cNvSpPr>
          <p:nvPr/>
        </p:nvSpPr>
        <p:spPr bwMode="auto">
          <a:xfrm>
            <a:off x="900113" y="3429000"/>
            <a:ext cx="525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输入：两个一位二进制数    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A</a:t>
            </a:r>
            <a:r>
              <a:rPr lang="zh-CN" altLang="en-US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、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B</a:t>
            </a:r>
            <a:r>
              <a:rPr lang="zh-CN" altLang="en-US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。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</a:t>
            </a:r>
          </a:p>
        </p:txBody>
      </p:sp>
      <p:sp>
        <p:nvSpPr>
          <p:cNvPr id="422919" name="Text Box 7"/>
          <p:cNvSpPr txBox="1">
            <a:spLocks noChangeArrowheads="1"/>
          </p:cNvSpPr>
          <p:nvPr/>
        </p:nvSpPr>
        <p:spPr bwMode="auto">
          <a:xfrm>
            <a:off x="971550" y="4124325"/>
            <a:ext cx="1255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输出：   </a:t>
            </a:r>
          </a:p>
        </p:txBody>
      </p:sp>
      <p:grpSp>
        <p:nvGrpSpPr>
          <p:cNvPr id="422920" name="Group 8"/>
          <p:cNvGrpSpPr>
            <a:grpSpLocks/>
          </p:cNvGrpSpPr>
          <p:nvPr/>
        </p:nvGrpSpPr>
        <p:grpSpPr bwMode="auto">
          <a:xfrm>
            <a:off x="1979613" y="4148138"/>
            <a:ext cx="3257550" cy="506412"/>
            <a:chOff x="657" y="1781"/>
            <a:chExt cx="2052" cy="319"/>
          </a:xfrm>
        </p:grpSpPr>
        <p:grpSp>
          <p:nvGrpSpPr>
            <p:cNvPr id="422921" name="Group 9"/>
            <p:cNvGrpSpPr>
              <a:grpSpLocks/>
            </p:cNvGrpSpPr>
            <p:nvPr/>
          </p:nvGrpSpPr>
          <p:grpSpPr bwMode="auto">
            <a:xfrm>
              <a:off x="657" y="1797"/>
              <a:ext cx="502" cy="303"/>
              <a:chOff x="655" y="1739"/>
              <a:chExt cx="443" cy="551"/>
            </a:xfrm>
          </p:grpSpPr>
          <p:sp>
            <p:nvSpPr>
              <p:cNvPr id="422922" name="Rectangle 10"/>
              <p:cNvSpPr>
                <a:spLocks noChangeArrowheads="1"/>
              </p:cNvSpPr>
              <p:nvPr/>
            </p:nvSpPr>
            <p:spPr bwMode="auto">
              <a:xfrm>
                <a:off x="655" y="1739"/>
                <a:ext cx="128" cy="4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l"/>
                <a:r>
                  <a:rPr lang="en-US" altLang="zh-CN" sz="2400" i="1">
                    <a:solidFill>
                      <a:srgbClr val="000066"/>
                    </a:solidFill>
                    <a:latin typeface="Times New Roman" pitchFamily="18" charset="0"/>
                    <a:ea typeface="楷体_GB2312" pitchFamily="49" charset="-122"/>
                  </a:rPr>
                  <a:t>F</a:t>
                </a:r>
                <a:endPara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endParaRPr>
              </a:p>
            </p:txBody>
          </p:sp>
          <p:sp>
            <p:nvSpPr>
              <p:cNvPr id="422923" name="Rectangle 11"/>
              <p:cNvSpPr>
                <a:spLocks noChangeArrowheads="1"/>
              </p:cNvSpPr>
              <p:nvPr/>
            </p:nvSpPr>
            <p:spPr bwMode="auto">
              <a:xfrm>
                <a:off x="1004" y="1886"/>
                <a:ext cx="94" cy="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altLang="zh-CN" sz="2000" i="1">
                    <a:solidFill>
                      <a:srgbClr val="000066"/>
                    </a:solidFill>
                    <a:latin typeface="Times New Roman" pitchFamily="18" charset="0"/>
                    <a:ea typeface="楷体_GB2312" pitchFamily="49" charset="-122"/>
                  </a:rPr>
                  <a:t>B</a:t>
                </a:r>
                <a:endParaRPr lang="en-US" altLang="zh-CN" sz="2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endParaRPr>
              </a:p>
            </p:txBody>
          </p:sp>
          <p:sp>
            <p:nvSpPr>
              <p:cNvPr id="422924" name="Rectangle 12"/>
              <p:cNvSpPr>
                <a:spLocks noChangeArrowheads="1"/>
              </p:cNvSpPr>
              <p:nvPr/>
            </p:nvSpPr>
            <p:spPr bwMode="auto">
              <a:xfrm>
                <a:off x="816" y="1886"/>
                <a:ext cx="95" cy="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altLang="zh-CN" sz="2000" i="1">
                    <a:solidFill>
                      <a:srgbClr val="000066"/>
                    </a:solidFill>
                    <a:latin typeface="Times New Roman" pitchFamily="18" charset="0"/>
                    <a:ea typeface="楷体_GB2312" pitchFamily="49" charset="-122"/>
                  </a:rPr>
                  <a:t>A</a:t>
                </a:r>
                <a:endParaRPr lang="en-US" altLang="zh-CN" sz="2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endParaRPr>
              </a:p>
            </p:txBody>
          </p:sp>
          <p:sp>
            <p:nvSpPr>
              <p:cNvPr id="422925" name="Rectangle 13"/>
              <p:cNvSpPr>
                <a:spLocks noChangeArrowheads="1"/>
              </p:cNvSpPr>
              <p:nvPr/>
            </p:nvSpPr>
            <p:spPr bwMode="auto">
              <a:xfrm>
                <a:off x="912" y="1872"/>
                <a:ext cx="96" cy="4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altLang="zh-CN" sz="2400">
                    <a:solidFill>
                      <a:srgbClr val="000066"/>
                    </a:solidFill>
                    <a:latin typeface="Times New Roman" pitchFamily="18" charset="0"/>
                    <a:ea typeface="楷体_GB2312" pitchFamily="49" charset="-122"/>
                  </a:rPr>
                  <a:t>&gt;</a:t>
                </a:r>
              </a:p>
            </p:txBody>
          </p:sp>
        </p:grpSp>
        <p:sp>
          <p:nvSpPr>
            <p:cNvPr id="422926" name="Rectangle 14"/>
            <p:cNvSpPr>
              <a:spLocks noChangeArrowheads="1"/>
            </p:cNvSpPr>
            <p:nvPr/>
          </p:nvSpPr>
          <p:spPr bwMode="auto">
            <a:xfrm>
              <a:off x="1156" y="1781"/>
              <a:ext cx="155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=1</a:t>
              </a:r>
              <a:r>
                <a:rPr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，表示</a:t>
              </a: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A</a:t>
              </a:r>
              <a:r>
                <a:rPr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大于</a:t>
              </a: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B</a:t>
              </a:r>
            </a:p>
          </p:txBody>
        </p:sp>
      </p:grpSp>
      <p:grpSp>
        <p:nvGrpSpPr>
          <p:cNvPr id="422927" name="Group 15"/>
          <p:cNvGrpSpPr>
            <a:grpSpLocks/>
          </p:cNvGrpSpPr>
          <p:nvPr/>
        </p:nvGrpSpPr>
        <p:grpSpPr bwMode="auto">
          <a:xfrm>
            <a:off x="2051050" y="4724400"/>
            <a:ext cx="3168650" cy="496888"/>
            <a:chOff x="589" y="2190"/>
            <a:chExt cx="1996" cy="313"/>
          </a:xfrm>
        </p:grpSpPr>
        <p:sp>
          <p:nvSpPr>
            <p:cNvPr id="422928" name="Rectangle 16"/>
            <p:cNvSpPr>
              <a:spLocks noChangeArrowheads="1"/>
            </p:cNvSpPr>
            <p:nvPr/>
          </p:nvSpPr>
          <p:spPr bwMode="auto">
            <a:xfrm>
              <a:off x="589" y="2205"/>
              <a:ext cx="12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F</a:t>
              </a:r>
              <a:endPara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422929" name="Rectangle 17"/>
            <p:cNvSpPr>
              <a:spLocks noChangeArrowheads="1"/>
            </p:cNvSpPr>
            <p:nvPr/>
          </p:nvSpPr>
          <p:spPr bwMode="auto">
            <a:xfrm>
              <a:off x="927" y="2308"/>
              <a:ext cx="13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l"/>
              <a:r>
                <a:rPr lang="en-US" altLang="zh-CN" sz="20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B</a:t>
              </a:r>
              <a:endParaRPr lang="en-US" altLang="zh-CN" sz="2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422930" name="Rectangle 18"/>
            <p:cNvSpPr>
              <a:spLocks noChangeArrowheads="1"/>
            </p:cNvSpPr>
            <p:nvPr/>
          </p:nvSpPr>
          <p:spPr bwMode="auto">
            <a:xfrm>
              <a:off x="703" y="2311"/>
              <a:ext cx="10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0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A</a:t>
              </a:r>
              <a:endParaRPr lang="en-US" altLang="zh-CN" sz="2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422931" name="Rectangle 19"/>
            <p:cNvSpPr>
              <a:spLocks noChangeArrowheads="1"/>
            </p:cNvSpPr>
            <p:nvPr/>
          </p:nvSpPr>
          <p:spPr bwMode="auto">
            <a:xfrm>
              <a:off x="813" y="2296"/>
              <a:ext cx="9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&lt;</a:t>
              </a:r>
            </a:p>
          </p:txBody>
        </p:sp>
        <p:sp>
          <p:nvSpPr>
            <p:cNvPr id="422932" name="Rectangle 20"/>
            <p:cNvSpPr>
              <a:spLocks noChangeArrowheads="1"/>
            </p:cNvSpPr>
            <p:nvPr/>
          </p:nvSpPr>
          <p:spPr bwMode="auto">
            <a:xfrm>
              <a:off x="1043" y="2190"/>
              <a:ext cx="154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=1</a:t>
              </a:r>
              <a:r>
                <a:rPr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，表示</a:t>
              </a: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A</a:t>
              </a:r>
              <a:r>
                <a:rPr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小于</a:t>
              </a: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B</a:t>
              </a:r>
            </a:p>
          </p:txBody>
        </p:sp>
      </p:grpSp>
      <p:grpSp>
        <p:nvGrpSpPr>
          <p:cNvPr id="422933" name="Group 21"/>
          <p:cNvGrpSpPr>
            <a:grpSpLocks/>
          </p:cNvGrpSpPr>
          <p:nvPr/>
        </p:nvGrpSpPr>
        <p:grpSpPr bwMode="auto">
          <a:xfrm>
            <a:off x="2036763" y="5330825"/>
            <a:ext cx="3122612" cy="546100"/>
            <a:chOff x="1429" y="2507"/>
            <a:chExt cx="1967" cy="344"/>
          </a:xfrm>
        </p:grpSpPr>
        <p:sp>
          <p:nvSpPr>
            <p:cNvPr id="422934" name="Rectangle 22"/>
            <p:cNvSpPr>
              <a:spLocks noChangeArrowheads="1"/>
            </p:cNvSpPr>
            <p:nvPr/>
          </p:nvSpPr>
          <p:spPr bwMode="auto">
            <a:xfrm>
              <a:off x="1429" y="2546"/>
              <a:ext cx="12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F</a:t>
              </a:r>
              <a:endPara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422935" name="Rectangle 23"/>
            <p:cNvSpPr>
              <a:spLocks noChangeArrowheads="1"/>
            </p:cNvSpPr>
            <p:nvPr/>
          </p:nvSpPr>
          <p:spPr bwMode="auto">
            <a:xfrm>
              <a:off x="1696" y="2659"/>
              <a:ext cx="10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0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B</a:t>
              </a:r>
              <a:endParaRPr lang="en-US" altLang="zh-CN" sz="2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422936" name="Rectangle 24"/>
            <p:cNvSpPr>
              <a:spLocks noChangeArrowheads="1"/>
            </p:cNvSpPr>
            <p:nvPr/>
          </p:nvSpPr>
          <p:spPr bwMode="auto">
            <a:xfrm>
              <a:off x="1519" y="2659"/>
              <a:ext cx="10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0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A</a:t>
              </a:r>
              <a:endParaRPr lang="en-US" altLang="zh-CN" sz="2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422937" name="Rectangle 25"/>
            <p:cNvSpPr>
              <a:spLocks noChangeArrowheads="1"/>
            </p:cNvSpPr>
            <p:nvPr/>
          </p:nvSpPr>
          <p:spPr bwMode="auto">
            <a:xfrm>
              <a:off x="1643" y="2659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l"/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=</a:t>
              </a:r>
            </a:p>
          </p:txBody>
        </p:sp>
        <p:sp>
          <p:nvSpPr>
            <p:cNvPr id="422938" name="Rectangle 26"/>
            <p:cNvSpPr>
              <a:spLocks noChangeArrowheads="1"/>
            </p:cNvSpPr>
            <p:nvPr/>
          </p:nvSpPr>
          <p:spPr bwMode="auto">
            <a:xfrm>
              <a:off x="1758" y="2507"/>
              <a:ext cx="163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  =1</a:t>
              </a:r>
              <a:r>
                <a:rPr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，表示</a:t>
              </a: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A</a:t>
              </a:r>
              <a:r>
                <a:rPr lang="zh-CN" altLang="en-US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等于</a:t>
              </a: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B</a:t>
              </a:r>
            </a:p>
          </p:txBody>
        </p:sp>
      </p:grpSp>
      <p:sp>
        <p:nvSpPr>
          <p:cNvPr id="422939" name="Rectangle 27"/>
          <p:cNvSpPr>
            <a:spLocks noChangeArrowheads="1"/>
          </p:cNvSpPr>
          <p:nvPr/>
        </p:nvSpPr>
        <p:spPr bwMode="auto">
          <a:xfrm>
            <a:off x="806450" y="411163"/>
            <a:ext cx="36210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3600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rPr>
              <a:t>4.4.4  </a:t>
            </a:r>
            <a:r>
              <a:rPr kumimoji="1" lang="zh-CN" altLang="en-US" sz="3600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rPr>
              <a:t>数值比较器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22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22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22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22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22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22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22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916" grpId="0" autoUpdateAnimBg="0"/>
      <p:bldP spid="422917" grpId="0" autoUpdateAnimBg="0"/>
      <p:bldP spid="422918" grpId="0" autoUpdateAnimBg="0"/>
      <p:bldP spid="42291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41" name="Rectangle 5"/>
          <p:cNvSpPr>
            <a:spLocks noChangeArrowheads="1"/>
          </p:cNvSpPr>
          <p:nvPr/>
        </p:nvSpPr>
        <p:spPr bwMode="auto">
          <a:xfrm>
            <a:off x="1042988" y="549275"/>
            <a:ext cx="2174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位数值比较器</a:t>
            </a:r>
          </a:p>
        </p:txBody>
      </p:sp>
      <p:grpSp>
        <p:nvGrpSpPr>
          <p:cNvPr id="423979" name="Group 43"/>
          <p:cNvGrpSpPr>
            <a:grpSpLocks/>
          </p:cNvGrpSpPr>
          <p:nvPr/>
        </p:nvGrpSpPr>
        <p:grpSpPr bwMode="auto">
          <a:xfrm>
            <a:off x="971550" y="1733550"/>
            <a:ext cx="1844675" cy="481013"/>
            <a:chOff x="1020" y="2720"/>
            <a:chExt cx="1162" cy="303"/>
          </a:xfrm>
        </p:grpSpPr>
        <p:grpSp>
          <p:nvGrpSpPr>
            <p:cNvPr id="423980" name="Group 44"/>
            <p:cNvGrpSpPr>
              <a:grpSpLocks/>
            </p:cNvGrpSpPr>
            <p:nvPr/>
          </p:nvGrpSpPr>
          <p:grpSpPr bwMode="auto">
            <a:xfrm>
              <a:off x="1633" y="2727"/>
              <a:ext cx="549" cy="258"/>
              <a:chOff x="876" y="3293"/>
              <a:chExt cx="549" cy="258"/>
            </a:xfrm>
          </p:grpSpPr>
          <p:sp>
            <p:nvSpPr>
              <p:cNvPr id="423981" name="Line 45"/>
              <p:cNvSpPr>
                <a:spLocks noChangeShapeType="1"/>
              </p:cNvSpPr>
              <p:nvPr/>
            </p:nvSpPr>
            <p:spPr bwMode="auto">
              <a:xfrm>
                <a:off x="1264" y="3333"/>
                <a:ext cx="161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3982" name="Rectangle 46"/>
              <p:cNvSpPr>
                <a:spLocks noChangeArrowheads="1"/>
              </p:cNvSpPr>
              <p:nvPr/>
            </p:nvSpPr>
            <p:spPr bwMode="auto">
              <a:xfrm>
                <a:off x="1250" y="3321"/>
                <a:ext cx="128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altLang="zh-CN" sz="2400" i="1">
                    <a:solidFill>
                      <a:srgbClr val="000066"/>
                    </a:solidFill>
                    <a:latin typeface="Times New Roman" pitchFamily="18" charset="0"/>
                    <a:ea typeface="楷体_GB2312" pitchFamily="49" charset="-122"/>
                  </a:rPr>
                  <a:t>B</a:t>
                </a:r>
                <a:endPara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endParaRPr>
              </a:p>
            </p:txBody>
          </p:sp>
          <p:sp>
            <p:nvSpPr>
              <p:cNvPr id="423983" name="Rectangle 47"/>
              <p:cNvSpPr>
                <a:spLocks noChangeArrowheads="1"/>
              </p:cNvSpPr>
              <p:nvPr/>
            </p:nvSpPr>
            <p:spPr bwMode="auto">
              <a:xfrm>
                <a:off x="1089" y="3321"/>
                <a:ext cx="128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altLang="zh-CN" sz="2400" i="1">
                    <a:solidFill>
                      <a:srgbClr val="000066"/>
                    </a:solidFill>
                    <a:latin typeface="Times New Roman" pitchFamily="18" charset="0"/>
                    <a:ea typeface="楷体_GB2312" pitchFamily="49" charset="-122"/>
                  </a:rPr>
                  <a:t>A</a:t>
                </a:r>
                <a:endPara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endParaRPr>
              </a:p>
            </p:txBody>
          </p:sp>
          <p:sp>
            <p:nvSpPr>
              <p:cNvPr id="423984" name="Rectangle 48"/>
              <p:cNvSpPr>
                <a:spLocks noChangeArrowheads="1"/>
              </p:cNvSpPr>
              <p:nvPr/>
            </p:nvSpPr>
            <p:spPr bwMode="auto">
              <a:xfrm>
                <a:off x="876" y="3293"/>
                <a:ext cx="10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altLang="zh-CN" sz="2400">
                    <a:solidFill>
                      <a:srgbClr val="000066"/>
                    </a:solidFill>
                    <a:latin typeface="Times New Roman" pitchFamily="18" charset="0"/>
                    <a:ea typeface="楷体_GB2312" pitchFamily="49" charset="-122"/>
                  </a:rPr>
                  <a:t>=</a:t>
                </a:r>
              </a:p>
            </p:txBody>
          </p:sp>
        </p:grpSp>
        <p:grpSp>
          <p:nvGrpSpPr>
            <p:cNvPr id="423985" name="Group 49"/>
            <p:cNvGrpSpPr>
              <a:grpSpLocks/>
            </p:cNvGrpSpPr>
            <p:nvPr/>
          </p:nvGrpSpPr>
          <p:grpSpPr bwMode="auto">
            <a:xfrm>
              <a:off x="1020" y="2720"/>
              <a:ext cx="502" cy="303"/>
              <a:chOff x="655" y="1739"/>
              <a:chExt cx="443" cy="551"/>
            </a:xfrm>
          </p:grpSpPr>
          <p:sp>
            <p:nvSpPr>
              <p:cNvPr id="423986" name="Rectangle 50"/>
              <p:cNvSpPr>
                <a:spLocks noChangeArrowheads="1"/>
              </p:cNvSpPr>
              <p:nvPr/>
            </p:nvSpPr>
            <p:spPr bwMode="auto">
              <a:xfrm>
                <a:off x="655" y="1739"/>
                <a:ext cx="128" cy="4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l"/>
                <a:r>
                  <a:rPr lang="en-US" altLang="zh-CN" sz="2400" i="1">
                    <a:solidFill>
                      <a:srgbClr val="000066"/>
                    </a:solidFill>
                    <a:latin typeface="Times New Roman" pitchFamily="18" charset="0"/>
                    <a:ea typeface="楷体_GB2312" pitchFamily="49" charset="-122"/>
                  </a:rPr>
                  <a:t>F</a:t>
                </a:r>
                <a:endPara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endParaRPr>
              </a:p>
            </p:txBody>
          </p:sp>
          <p:sp>
            <p:nvSpPr>
              <p:cNvPr id="423987" name="Rectangle 51"/>
              <p:cNvSpPr>
                <a:spLocks noChangeArrowheads="1"/>
              </p:cNvSpPr>
              <p:nvPr/>
            </p:nvSpPr>
            <p:spPr bwMode="auto">
              <a:xfrm>
                <a:off x="1004" y="1886"/>
                <a:ext cx="94" cy="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altLang="zh-CN" sz="2000" i="1">
                    <a:solidFill>
                      <a:srgbClr val="000066"/>
                    </a:solidFill>
                    <a:latin typeface="Times New Roman" pitchFamily="18" charset="0"/>
                    <a:ea typeface="楷体_GB2312" pitchFamily="49" charset="-122"/>
                  </a:rPr>
                  <a:t>B</a:t>
                </a:r>
                <a:endParaRPr lang="en-US" altLang="zh-CN" sz="2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endParaRPr>
              </a:p>
            </p:txBody>
          </p:sp>
          <p:sp>
            <p:nvSpPr>
              <p:cNvPr id="423988" name="Rectangle 52"/>
              <p:cNvSpPr>
                <a:spLocks noChangeArrowheads="1"/>
              </p:cNvSpPr>
              <p:nvPr/>
            </p:nvSpPr>
            <p:spPr bwMode="auto">
              <a:xfrm>
                <a:off x="816" y="1886"/>
                <a:ext cx="95" cy="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altLang="zh-CN" sz="2000" i="1">
                    <a:solidFill>
                      <a:srgbClr val="000066"/>
                    </a:solidFill>
                    <a:latin typeface="Times New Roman" pitchFamily="18" charset="0"/>
                    <a:ea typeface="楷体_GB2312" pitchFamily="49" charset="-122"/>
                  </a:rPr>
                  <a:t>A</a:t>
                </a:r>
                <a:endParaRPr lang="en-US" altLang="zh-CN" sz="2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endParaRPr>
              </a:p>
            </p:txBody>
          </p:sp>
          <p:sp>
            <p:nvSpPr>
              <p:cNvPr id="423989" name="Rectangle 53"/>
              <p:cNvSpPr>
                <a:spLocks noChangeArrowheads="1"/>
              </p:cNvSpPr>
              <p:nvPr/>
            </p:nvSpPr>
            <p:spPr bwMode="auto">
              <a:xfrm>
                <a:off x="912" y="1872"/>
                <a:ext cx="96" cy="4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altLang="zh-CN" sz="2400">
                    <a:solidFill>
                      <a:srgbClr val="000066"/>
                    </a:solidFill>
                    <a:latin typeface="Times New Roman" pitchFamily="18" charset="0"/>
                    <a:ea typeface="楷体_GB2312" pitchFamily="49" charset="-122"/>
                  </a:rPr>
                  <a:t>&gt;</a:t>
                </a:r>
              </a:p>
            </p:txBody>
          </p:sp>
        </p:grpSp>
      </p:grpSp>
      <p:grpSp>
        <p:nvGrpSpPr>
          <p:cNvPr id="423990" name="Group 54"/>
          <p:cNvGrpSpPr>
            <a:grpSpLocks/>
          </p:cNvGrpSpPr>
          <p:nvPr/>
        </p:nvGrpSpPr>
        <p:grpSpPr bwMode="auto">
          <a:xfrm>
            <a:off x="981075" y="2454275"/>
            <a:ext cx="1639888" cy="473075"/>
            <a:chOff x="385" y="3513"/>
            <a:chExt cx="1033" cy="298"/>
          </a:xfrm>
        </p:grpSpPr>
        <p:sp>
          <p:nvSpPr>
            <p:cNvPr id="423991" name="Line 55"/>
            <p:cNvSpPr>
              <a:spLocks noChangeShapeType="1"/>
            </p:cNvSpPr>
            <p:nvPr/>
          </p:nvSpPr>
          <p:spPr bwMode="auto">
            <a:xfrm>
              <a:off x="1115" y="3579"/>
              <a:ext cx="160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3992" name="Rectangle 56"/>
            <p:cNvSpPr>
              <a:spLocks noChangeArrowheads="1"/>
            </p:cNvSpPr>
            <p:nvPr/>
          </p:nvSpPr>
          <p:spPr bwMode="auto">
            <a:xfrm>
              <a:off x="1290" y="3571"/>
              <a:ext cx="12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B</a:t>
              </a:r>
              <a:endPara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423993" name="Rectangle 57"/>
            <p:cNvSpPr>
              <a:spLocks noChangeArrowheads="1"/>
            </p:cNvSpPr>
            <p:nvPr/>
          </p:nvSpPr>
          <p:spPr bwMode="auto">
            <a:xfrm>
              <a:off x="1111" y="3571"/>
              <a:ext cx="12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A</a:t>
              </a:r>
              <a:endPara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423994" name="Rectangle 58"/>
            <p:cNvSpPr>
              <a:spLocks noChangeArrowheads="1"/>
            </p:cNvSpPr>
            <p:nvPr/>
          </p:nvSpPr>
          <p:spPr bwMode="auto">
            <a:xfrm>
              <a:off x="898" y="3543"/>
              <a:ext cx="10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=</a:t>
              </a:r>
            </a:p>
          </p:txBody>
        </p:sp>
        <p:sp>
          <p:nvSpPr>
            <p:cNvPr id="423995" name="Rectangle 59"/>
            <p:cNvSpPr>
              <a:spLocks noChangeArrowheads="1"/>
            </p:cNvSpPr>
            <p:nvPr/>
          </p:nvSpPr>
          <p:spPr bwMode="auto">
            <a:xfrm>
              <a:off x="385" y="3513"/>
              <a:ext cx="12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F</a:t>
              </a:r>
              <a:endPara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423996" name="Rectangle 60"/>
            <p:cNvSpPr>
              <a:spLocks noChangeArrowheads="1"/>
            </p:cNvSpPr>
            <p:nvPr/>
          </p:nvSpPr>
          <p:spPr bwMode="auto">
            <a:xfrm>
              <a:off x="723" y="3616"/>
              <a:ext cx="13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l"/>
              <a:r>
                <a:rPr lang="en-US" altLang="zh-CN" sz="20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B</a:t>
              </a:r>
              <a:endParaRPr lang="en-US" altLang="zh-CN" sz="2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423997" name="Rectangle 61"/>
            <p:cNvSpPr>
              <a:spLocks noChangeArrowheads="1"/>
            </p:cNvSpPr>
            <p:nvPr/>
          </p:nvSpPr>
          <p:spPr bwMode="auto">
            <a:xfrm>
              <a:off x="499" y="3619"/>
              <a:ext cx="10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0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A</a:t>
              </a:r>
              <a:endParaRPr lang="en-US" altLang="zh-CN" sz="2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423998" name="Rectangle 62"/>
            <p:cNvSpPr>
              <a:spLocks noChangeArrowheads="1"/>
            </p:cNvSpPr>
            <p:nvPr/>
          </p:nvSpPr>
          <p:spPr bwMode="auto">
            <a:xfrm>
              <a:off x="609" y="3604"/>
              <a:ext cx="9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&lt;</a:t>
              </a:r>
            </a:p>
          </p:txBody>
        </p:sp>
      </p:grpSp>
      <p:grpSp>
        <p:nvGrpSpPr>
          <p:cNvPr id="423999" name="Group 63"/>
          <p:cNvGrpSpPr>
            <a:grpSpLocks/>
          </p:cNvGrpSpPr>
          <p:nvPr/>
        </p:nvGrpSpPr>
        <p:grpSpPr bwMode="auto">
          <a:xfrm>
            <a:off x="981075" y="3232150"/>
            <a:ext cx="2376488" cy="484188"/>
            <a:chOff x="453" y="3987"/>
            <a:chExt cx="1497" cy="305"/>
          </a:xfrm>
        </p:grpSpPr>
        <p:sp>
          <p:nvSpPr>
            <p:cNvPr id="424000" name="Line 64"/>
            <p:cNvSpPr>
              <a:spLocks noChangeShapeType="1"/>
            </p:cNvSpPr>
            <p:nvPr/>
          </p:nvSpPr>
          <p:spPr bwMode="auto">
            <a:xfrm>
              <a:off x="1094" y="4041"/>
              <a:ext cx="160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4001" name="Line 65"/>
            <p:cNvSpPr>
              <a:spLocks noChangeShapeType="1"/>
            </p:cNvSpPr>
            <p:nvPr/>
          </p:nvSpPr>
          <p:spPr bwMode="auto">
            <a:xfrm>
              <a:off x="1284" y="4045"/>
              <a:ext cx="160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4002" name="Rectangle 66"/>
            <p:cNvSpPr>
              <a:spLocks noChangeArrowheads="1"/>
            </p:cNvSpPr>
            <p:nvPr/>
          </p:nvSpPr>
          <p:spPr bwMode="auto">
            <a:xfrm>
              <a:off x="1694" y="4032"/>
              <a:ext cx="25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AB</a:t>
              </a:r>
              <a:endPara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424003" name="Rectangle 67"/>
            <p:cNvSpPr>
              <a:spLocks noChangeArrowheads="1"/>
            </p:cNvSpPr>
            <p:nvPr/>
          </p:nvSpPr>
          <p:spPr bwMode="auto">
            <a:xfrm>
              <a:off x="1269" y="4032"/>
              <a:ext cx="12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B</a:t>
              </a:r>
              <a:endPara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424004" name="Rectangle 68"/>
            <p:cNvSpPr>
              <a:spLocks noChangeArrowheads="1"/>
            </p:cNvSpPr>
            <p:nvPr/>
          </p:nvSpPr>
          <p:spPr bwMode="auto">
            <a:xfrm>
              <a:off x="1090" y="4032"/>
              <a:ext cx="12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A</a:t>
              </a:r>
              <a:endPara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424005" name="Rectangle 69"/>
            <p:cNvSpPr>
              <a:spLocks noChangeArrowheads="1"/>
            </p:cNvSpPr>
            <p:nvPr/>
          </p:nvSpPr>
          <p:spPr bwMode="auto">
            <a:xfrm>
              <a:off x="1493" y="4005"/>
              <a:ext cx="10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+</a:t>
              </a:r>
            </a:p>
          </p:txBody>
        </p:sp>
        <p:sp>
          <p:nvSpPr>
            <p:cNvPr id="424006" name="Rectangle 70"/>
            <p:cNvSpPr>
              <a:spLocks noChangeArrowheads="1"/>
            </p:cNvSpPr>
            <p:nvPr/>
          </p:nvSpPr>
          <p:spPr bwMode="auto">
            <a:xfrm>
              <a:off x="878" y="4005"/>
              <a:ext cx="10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=</a:t>
              </a:r>
            </a:p>
          </p:txBody>
        </p:sp>
        <p:sp>
          <p:nvSpPr>
            <p:cNvPr id="424007" name="Rectangle 71"/>
            <p:cNvSpPr>
              <a:spLocks noChangeArrowheads="1"/>
            </p:cNvSpPr>
            <p:nvPr/>
          </p:nvSpPr>
          <p:spPr bwMode="auto">
            <a:xfrm>
              <a:off x="453" y="3987"/>
              <a:ext cx="12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F</a:t>
              </a:r>
              <a:endPara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424008" name="Rectangle 72"/>
            <p:cNvSpPr>
              <a:spLocks noChangeArrowheads="1"/>
            </p:cNvSpPr>
            <p:nvPr/>
          </p:nvSpPr>
          <p:spPr bwMode="auto">
            <a:xfrm>
              <a:off x="720" y="4100"/>
              <a:ext cx="10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0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B</a:t>
              </a:r>
              <a:endParaRPr lang="en-US" altLang="zh-CN" sz="2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424009" name="Rectangle 73"/>
            <p:cNvSpPr>
              <a:spLocks noChangeArrowheads="1"/>
            </p:cNvSpPr>
            <p:nvPr/>
          </p:nvSpPr>
          <p:spPr bwMode="auto">
            <a:xfrm>
              <a:off x="543" y="4100"/>
              <a:ext cx="10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20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A</a:t>
              </a:r>
              <a:endParaRPr lang="en-US" altLang="zh-CN" sz="2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424010" name="Rectangle 74"/>
            <p:cNvSpPr>
              <a:spLocks noChangeArrowheads="1"/>
            </p:cNvSpPr>
            <p:nvPr/>
          </p:nvSpPr>
          <p:spPr bwMode="auto">
            <a:xfrm>
              <a:off x="667" y="4100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l"/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=</a:t>
              </a:r>
            </a:p>
          </p:txBody>
        </p:sp>
      </p:grpSp>
      <p:grpSp>
        <p:nvGrpSpPr>
          <p:cNvPr id="424200" name="Group 264"/>
          <p:cNvGrpSpPr>
            <a:grpSpLocks/>
          </p:cNvGrpSpPr>
          <p:nvPr/>
        </p:nvGrpSpPr>
        <p:grpSpPr bwMode="auto">
          <a:xfrm>
            <a:off x="3959225" y="1123950"/>
            <a:ext cx="4752975" cy="3082925"/>
            <a:chOff x="2562" y="935"/>
            <a:chExt cx="2994" cy="1942"/>
          </a:xfrm>
        </p:grpSpPr>
        <p:sp>
          <p:nvSpPr>
            <p:cNvPr id="424016" name="Rectangle 80"/>
            <p:cNvSpPr>
              <a:spLocks noChangeArrowheads="1"/>
            </p:cNvSpPr>
            <p:nvPr/>
          </p:nvSpPr>
          <p:spPr bwMode="auto">
            <a:xfrm>
              <a:off x="3016" y="935"/>
              <a:ext cx="204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kumimoji="1" lang="zh-CN" altLang="en-US" sz="2400">
                  <a:solidFill>
                    <a:srgbClr val="000066"/>
                  </a:solidFill>
                  <a:latin typeface="Arial" pitchFamily="34" charset="0"/>
                  <a:ea typeface="楷体_GB2312" pitchFamily="49" charset="-122"/>
                  <a:cs typeface="Arial" pitchFamily="34" charset="0"/>
                </a:rPr>
                <a:t>一位数值比较器真值表</a:t>
              </a:r>
              <a:endPara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Arial" pitchFamily="34" charset="0"/>
              </a:endParaRPr>
            </a:p>
          </p:txBody>
        </p:sp>
        <p:sp>
          <p:nvSpPr>
            <p:cNvPr id="424074" name="Rectangle 138"/>
            <p:cNvSpPr>
              <a:spLocks noChangeArrowheads="1"/>
            </p:cNvSpPr>
            <p:nvPr/>
          </p:nvSpPr>
          <p:spPr bwMode="auto">
            <a:xfrm>
              <a:off x="4935" y="2628"/>
              <a:ext cx="621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kumimoji="1" lang="en-US" altLang="zh-CN" sz="20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kumimoji="1" lang="en-US" altLang="zh-CN" sz="2000" b="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24073" name="Rectangle 137"/>
            <p:cNvSpPr>
              <a:spLocks noChangeArrowheads="1"/>
            </p:cNvSpPr>
            <p:nvPr/>
          </p:nvSpPr>
          <p:spPr bwMode="auto">
            <a:xfrm>
              <a:off x="4313" y="2628"/>
              <a:ext cx="622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kumimoji="1" lang="en-US" altLang="zh-CN" sz="20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kumimoji="1" lang="en-US" altLang="zh-CN" sz="2000" b="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24072" name="Rectangle 136"/>
            <p:cNvSpPr>
              <a:spLocks noChangeArrowheads="1"/>
            </p:cNvSpPr>
            <p:nvPr/>
          </p:nvSpPr>
          <p:spPr bwMode="auto">
            <a:xfrm>
              <a:off x="3696" y="2628"/>
              <a:ext cx="617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kumimoji="1" lang="en-US" altLang="zh-CN" sz="20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kumimoji="1" lang="en-US" altLang="zh-CN" sz="2000" b="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24071" name="Rectangle 135"/>
            <p:cNvSpPr>
              <a:spLocks noChangeArrowheads="1"/>
            </p:cNvSpPr>
            <p:nvPr/>
          </p:nvSpPr>
          <p:spPr bwMode="auto">
            <a:xfrm>
              <a:off x="3108" y="2628"/>
              <a:ext cx="588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kumimoji="1" lang="en-US" altLang="zh-CN" sz="20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kumimoji="1" lang="en-US" altLang="zh-CN" sz="2000" b="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24070" name="Rectangle 134"/>
            <p:cNvSpPr>
              <a:spLocks noChangeArrowheads="1"/>
            </p:cNvSpPr>
            <p:nvPr/>
          </p:nvSpPr>
          <p:spPr bwMode="auto">
            <a:xfrm>
              <a:off x="2562" y="2628"/>
              <a:ext cx="546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kumimoji="1" lang="en-US" altLang="zh-CN" sz="20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kumimoji="1" lang="en-US" altLang="zh-CN" sz="2000" b="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24069" name="Rectangle 133"/>
            <p:cNvSpPr>
              <a:spLocks noChangeArrowheads="1"/>
            </p:cNvSpPr>
            <p:nvPr/>
          </p:nvSpPr>
          <p:spPr bwMode="auto">
            <a:xfrm>
              <a:off x="4935" y="2379"/>
              <a:ext cx="621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kumimoji="1" lang="en-US" altLang="zh-CN" sz="20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kumimoji="1" lang="en-US" altLang="zh-CN" sz="2000" b="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24068" name="Rectangle 132"/>
            <p:cNvSpPr>
              <a:spLocks noChangeArrowheads="1"/>
            </p:cNvSpPr>
            <p:nvPr/>
          </p:nvSpPr>
          <p:spPr bwMode="auto">
            <a:xfrm>
              <a:off x="4313" y="2379"/>
              <a:ext cx="622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kumimoji="1" lang="en-US" altLang="zh-CN" sz="20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kumimoji="1" lang="en-US" altLang="zh-CN" sz="2000" b="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24067" name="Rectangle 131"/>
            <p:cNvSpPr>
              <a:spLocks noChangeArrowheads="1"/>
            </p:cNvSpPr>
            <p:nvPr/>
          </p:nvSpPr>
          <p:spPr bwMode="auto">
            <a:xfrm>
              <a:off x="3696" y="2379"/>
              <a:ext cx="617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kumimoji="1" lang="en-US" altLang="zh-CN" sz="20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kumimoji="1" lang="en-US" altLang="zh-CN" sz="2000" b="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24066" name="Rectangle 130"/>
            <p:cNvSpPr>
              <a:spLocks noChangeArrowheads="1"/>
            </p:cNvSpPr>
            <p:nvPr/>
          </p:nvSpPr>
          <p:spPr bwMode="auto">
            <a:xfrm>
              <a:off x="3108" y="2379"/>
              <a:ext cx="588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kumimoji="1" lang="en-US" altLang="zh-CN" sz="20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kumimoji="1" lang="en-US" altLang="zh-CN" sz="2000" b="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24065" name="Rectangle 129"/>
            <p:cNvSpPr>
              <a:spLocks noChangeArrowheads="1"/>
            </p:cNvSpPr>
            <p:nvPr/>
          </p:nvSpPr>
          <p:spPr bwMode="auto">
            <a:xfrm>
              <a:off x="2562" y="2379"/>
              <a:ext cx="546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kumimoji="1" lang="en-US" altLang="zh-CN" sz="20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kumimoji="1" lang="en-US" altLang="zh-CN" sz="2000" b="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24064" name="Rectangle 128"/>
            <p:cNvSpPr>
              <a:spLocks noChangeArrowheads="1"/>
            </p:cNvSpPr>
            <p:nvPr/>
          </p:nvSpPr>
          <p:spPr bwMode="auto">
            <a:xfrm>
              <a:off x="4935" y="2130"/>
              <a:ext cx="621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kumimoji="1" lang="en-US" altLang="zh-CN" sz="20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kumimoji="1" lang="en-US" altLang="zh-CN" sz="2000" b="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24063" name="Rectangle 127"/>
            <p:cNvSpPr>
              <a:spLocks noChangeArrowheads="1"/>
            </p:cNvSpPr>
            <p:nvPr/>
          </p:nvSpPr>
          <p:spPr bwMode="auto">
            <a:xfrm>
              <a:off x="4313" y="2130"/>
              <a:ext cx="622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kumimoji="1" lang="en-US" altLang="zh-CN" sz="20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kumimoji="1" lang="en-US" altLang="zh-CN" sz="2000" b="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24062" name="Rectangle 126"/>
            <p:cNvSpPr>
              <a:spLocks noChangeArrowheads="1"/>
            </p:cNvSpPr>
            <p:nvPr/>
          </p:nvSpPr>
          <p:spPr bwMode="auto">
            <a:xfrm>
              <a:off x="3696" y="2130"/>
              <a:ext cx="617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kumimoji="1" lang="en-US" altLang="zh-CN" sz="20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kumimoji="1" lang="en-US" altLang="zh-CN" sz="2000" b="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24061" name="Rectangle 125"/>
            <p:cNvSpPr>
              <a:spLocks noChangeArrowheads="1"/>
            </p:cNvSpPr>
            <p:nvPr/>
          </p:nvSpPr>
          <p:spPr bwMode="auto">
            <a:xfrm>
              <a:off x="3108" y="2130"/>
              <a:ext cx="588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kumimoji="1" lang="en-US" altLang="zh-CN" sz="20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kumimoji="1" lang="en-US" altLang="zh-CN" sz="2000" b="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24060" name="Rectangle 124"/>
            <p:cNvSpPr>
              <a:spLocks noChangeArrowheads="1"/>
            </p:cNvSpPr>
            <p:nvPr/>
          </p:nvSpPr>
          <p:spPr bwMode="auto">
            <a:xfrm>
              <a:off x="2562" y="2130"/>
              <a:ext cx="546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kumimoji="1" lang="en-US" altLang="zh-CN" sz="20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kumimoji="1" lang="en-US" altLang="zh-CN" sz="2000" b="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24059" name="Rectangle 123"/>
            <p:cNvSpPr>
              <a:spLocks noChangeArrowheads="1"/>
            </p:cNvSpPr>
            <p:nvPr/>
          </p:nvSpPr>
          <p:spPr bwMode="auto">
            <a:xfrm>
              <a:off x="4935" y="1881"/>
              <a:ext cx="621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kumimoji="1" lang="en-US" altLang="zh-CN" sz="20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1</a:t>
              </a:r>
              <a:endParaRPr kumimoji="1" lang="en-US" altLang="zh-CN" sz="2000" b="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24058" name="Rectangle 122"/>
            <p:cNvSpPr>
              <a:spLocks noChangeArrowheads="1"/>
            </p:cNvSpPr>
            <p:nvPr/>
          </p:nvSpPr>
          <p:spPr bwMode="auto">
            <a:xfrm>
              <a:off x="4313" y="1881"/>
              <a:ext cx="622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kumimoji="1" lang="en-US" altLang="zh-CN" sz="20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kumimoji="1" lang="en-US" altLang="zh-CN" sz="2000" b="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24057" name="Rectangle 121"/>
            <p:cNvSpPr>
              <a:spLocks noChangeArrowheads="1"/>
            </p:cNvSpPr>
            <p:nvPr/>
          </p:nvSpPr>
          <p:spPr bwMode="auto">
            <a:xfrm>
              <a:off x="3696" y="1881"/>
              <a:ext cx="617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kumimoji="1" lang="en-US" altLang="zh-CN" sz="20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kumimoji="1" lang="en-US" altLang="zh-CN" sz="2000" b="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24056" name="Rectangle 120"/>
            <p:cNvSpPr>
              <a:spLocks noChangeArrowheads="1"/>
            </p:cNvSpPr>
            <p:nvPr/>
          </p:nvSpPr>
          <p:spPr bwMode="auto">
            <a:xfrm>
              <a:off x="3108" y="1881"/>
              <a:ext cx="588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kumimoji="1" lang="en-US" altLang="zh-CN" sz="20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kumimoji="1" lang="en-US" altLang="zh-CN" sz="2000" b="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24055" name="Rectangle 119"/>
            <p:cNvSpPr>
              <a:spLocks noChangeArrowheads="1"/>
            </p:cNvSpPr>
            <p:nvPr/>
          </p:nvSpPr>
          <p:spPr bwMode="auto">
            <a:xfrm>
              <a:off x="2562" y="1881"/>
              <a:ext cx="546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kumimoji="1" lang="en-US" altLang="zh-CN" sz="2000">
                  <a:solidFill>
                    <a:srgbClr val="000066"/>
                  </a:solidFill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0</a:t>
              </a:r>
              <a:endParaRPr kumimoji="1" lang="en-US" altLang="zh-CN" sz="2000" b="0">
                <a:solidFill>
                  <a:srgbClr val="000066"/>
                </a:solidFill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  <p:sp>
          <p:nvSpPr>
            <p:cNvPr id="424054" name="Rectangle 118"/>
            <p:cNvSpPr>
              <a:spLocks noChangeArrowheads="1"/>
            </p:cNvSpPr>
            <p:nvPr/>
          </p:nvSpPr>
          <p:spPr bwMode="auto">
            <a:xfrm>
              <a:off x="4935" y="1502"/>
              <a:ext cx="621" cy="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kumimoji="1" lang="en-US" altLang="zh-CN" sz="20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F</a:t>
              </a:r>
              <a:r>
                <a:rPr kumimoji="1" lang="en-US" altLang="zh-CN" sz="2000" baseline="-30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A=B</a:t>
              </a:r>
              <a:endParaRPr kumimoji="1" lang="en-US" altLang="zh-CN" sz="2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endParaRPr>
            </a:p>
          </p:txBody>
        </p:sp>
        <p:sp>
          <p:nvSpPr>
            <p:cNvPr id="424053" name="Rectangle 117"/>
            <p:cNvSpPr>
              <a:spLocks noChangeArrowheads="1"/>
            </p:cNvSpPr>
            <p:nvPr/>
          </p:nvSpPr>
          <p:spPr bwMode="auto">
            <a:xfrm>
              <a:off x="4313" y="1502"/>
              <a:ext cx="622" cy="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kumimoji="1" lang="en-US" altLang="zh-CN" sz="20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F</a:t>
              </a:r>
              <a:r>
                <a:rPr kumimoji="1" lang="en-US" altLang="zh-CN" sz="2000" baseline="-30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A&lt;B</a:t>
              </a:r>
              <a:endParaRPr kumimoji="1" lang="en-US" altLang="zh-CN" sz="2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endParaRPr>
            </a:p>
          </p:txBody>
        </p:sp>
        <p:sp>
          <p:nvSpPr>
            <p:cNvPr id="424052" name="Rectangle 116"/>
            <p:cNvSpPr>
              <a:spLocks noChangeArrowheads="1"/>
            </p:cNvSpPr>
            <p:nvPr/>
          </p:nvSpPr>
          <p:spPr bwMode="auto">
            <a:xfrm>
              <a:off x="3696" y="1502"/>
              <a:ext cx="617" cy="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kumimoji="1" lang="en-US" altLang="zh-CN" sz="20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F</a:t>
              </a:r>
              <a:r>
                <a:rPr kumimoji="1" lang="en-US" altLang="zh-CN" sz="2000" baseline="-30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A&gt;B</a:t>
              </a:r>
              <a:endParaRPr kumimoji="1" lang="en-US" altLang="zh-CN" sz="2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endParaRPr>
            </a:p>
          </p:txBody>
        </p:sp>
        <p:sp>
          <p:nvSpPr>
            <p:cNvPr id="424051" name="Rectangle 115"/>
            <p:cNvSpPr>
              <a:spLocks noChangeArrowheads="1"/>
            </p:cNvSpPr>
            <p:nvPr/>
          </p:nvSpPr>
          <p:spPr bwMode="auto">
            <a:xfrm>
              <a:off x="3108" y="1502"/>
              <a:ext cx="588" cy="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kumimoji="1" lang="en-US" altLang="zh-CN" sz="20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B</a:t>
              </a:r>
              <a:endParaRPr kumimoji="1" lang="en-US" altLang="zh-CN" sz="2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endParaRPr>
            </a:p>
          </p:txBody>
        </p:sp>
        <p:sp>
          <p:nvSpPr>
            <p:cNvPr id="424050" name="Rectangle 114"/>
            <p:cNvSpPr>
              <a:spLocks noChangeArrowheads="1"/>
            </p:cNvSpPr>
            <p:nvPr/>
          </p:nvSpPr>
          <p:spPr bwMode="auto">
            <a:xfrm>
              <a:off x="2562" y="1502"/>
              <a:ext cx="546" cy="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kumimoji="1" lang="en-US" altLang="zh-CN" sz="2000" i="1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A</a:t>
              </a:r>
              <a:endParaRPr kumimoji="1" lang="en-US" altLang="zh-CN" sz="2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endParaRPr>
            </a:p>
          </p:txBody>
        </p:sp>
        <p:sp>
          <p:nvSpPr>
            <p:cNvPr id="424047" name="Rectangle 111"/>
            <p:cNvSpPr>
              <a:spLocks noChangeArrowheads="1"/>
            </p:cNvSpPr>
            <p:nvPr/>
          </p:nvSpPr>
          <p:spPr bwMode="auto">
            <a:xfrm>
              <a:off x="3696" y="1253"/>
              <a:ext cx="1860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kumimoji="1" lang="zh-CN" altLang="en-US" sz="2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输    出</a:t>
              </a:r>
            </a:p>
          </p:txBody>
        </p:sp>
        <p:sp>
          <p:nvSpPr>
            <p:cNvPr id="424045" name="Rectangle 109"/>
            <p:cNvSpPr>
              <a:spLocks noChangeArrowheads="1"/>
            </p:cNvSpPr>
            <p:nvPr/>
          </p:nvSpPr>
          <p:spPr bwMode="auto">
            <a:xfrm>
              <a:off x="2562" y="1253"/>
              <a:ext cx="1134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kumimoji="1" lang="zh-CN" altLang="en-US" sz="2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  <a:cs typeface="Times New Roman" pitchFamily="18" charset="0"/>
                </a:rPr>
                <a:t>输    入</a:t>
              </a:r>
            </a:p>
          </p:txBody>
        </p:sp>
        <p:sp>
          <p:nvSpPr>
            <p:cNvPr id="424075" name="Line 139"/>
            <p:cNvSpPr>
              <a:spLocks noChangeShapeType="1"/>
            </p:cNvSpPr>
            <p:nvPr/>
          </p:nvSpPr>
          <p:spPr bwMode="auto">
            <a:xfrm>
              <a:off x="2562" y="1253"/>
              <a:ext cx="2994" cy="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24076" name="Line 140"/>
            <p:cNvSpPr>
              <a:spLocks noChangeShapeType="1"/>
            </p:cNvSpPr>
            <p:nvPr/>
          </p:nvSpPr>
          <p:spPr bwMode="auto">
            <a:xfrm>
              <a:off x="2562" y="2877"/>
              <a:ext cx="2994" cy="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24077" name="Line 141"/>
            <p:cNvSpPr>
              <a:spLocks noChangeShapeType="1"/>
            </p:cNvSpPr>
            <p:nvPr/>
          </p:nvSpPr>
          <p:spPr bwMode="auto">
            <a:xfrm>
              <a:off x="2562" y="1253"/>
              <a:ext cx="0" cy="162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24078" name="Line 142"/>
            <p:cNvSpPr>
              <a:spLocks noChangeShapeType="1"/>
            </p:cNvSpPr>
            <p:nvPr/>
          </p:nvSpPr>
          <p:spPr bwMode="auto">
            <a:xfrm>
              <a:off x="5556" y="1253"/>
              <a:ext cx="0" cy="162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24081" name="Line 145"/>
            <p:cNvSpPr>
              <a:spLocks noChangeShapeType="1"/>
            </p:cNvSpPr>
            <p:nvPr/>
          </p:nvSpPr>
          <p:spPr bwMode="auto">
            <a:xfrm>
              <a:off x="2562" y="1502"/>
              <a:ext cx="2994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24084" name="Line 148"/>
            <p:cNvSpPr>
              <a:spLocks noChangeShapeType="1"/>
            </p:cNvSpPr>
            <p:nvPr/>
          </p:nvSpPr>
          <p:spPr bwMode="auto">
            <a:xfrm>
              <a:off x="3696" y="1253"/>
              <a:ext cx="0" cy="1624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24092" name="Line 156"/>
            <p:cNvSpPr>
              <a:spLocks noChangeShapeType="1"/>
            </p:cNvSpPr>
            <p:nvPr/>
          </p:nvSpPr>
          <p:spPr bwMode="auto">
            <a:xfrm>
              <a:off x="2562" y="1881"/>
              <a:ext cx="2994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24094" name="Line 158"/>
            <p:cNvSpPr>
              <a:spLocks noChangeShapeType="1"/>
            </p:cNvSpPr>
            <p:nvPr/>
          </p:nvSpPr>
          <p:spPr bwMode="auto">
            <a:xfrm>
              <a:off x="3108" y="1502"/>
              <a:ext cx="0" cy="379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24101" name="Line 165"/>
            <p:cNvSpPr>
              <a:spLocks noChangeShapeType="1"/>
            </p:cNvSpPr>
            <p:nvPr/>
          </p:nvSpPr>
          <p:spPr bwMode="auto">
            <a:xfrm>
              <a:off x="4313" y="1502"/>
              <a:ext cx="0" cy="1375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24104" name="Line 168"/>
            <p:cNvSpPr>
              <a:spLocks noChangeShapeType="1"/>
            </p:cNvSpPr>
            <p:nvPr/>
          </p:nvSpPr>
          <p:spPr bwMode="auto">
            <a:xfrm>
              <a:off x="4935" y="1502"/>
              <a:ext cx="0" cy="1375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24108" name="Line 172"/>
            <p:cNvSpPr>
              <a:spLocks noChangeShapeType="1"/>
            </p:cNvSpPr>
            <p:nvPr/>
          </p:nvSpPr>
          <p:spPr bwMode="auto">
            <a:xfrm>
              <a:off x="2562" y="2130"/>
              <a:ext cx="299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24110" name="Line 174"/>
            <p:cNvSpPr>
              <a:spLocks noChangeShapeType="1"/>
            </p:cNvSpPr>
            <p:nvPr/>
          </p:nvSpPr>
          <p:spPr bwMode="auto">
            <a:xfrm>
              <a:off x="3108" y="1881"/>
              <a:ext cx="0" cy="996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24130" name="Line 194"/>
            <p:cNvSpPr>
              <a:spLocks noChangeShapeType="1"/>
            </p:cNvSpPr>
            <p:nvPr/>
          </p:nvSpPr>
          <p:spPr bwMode="auto">
            <a:xfrm>
              <a:off x="2562" y="2379"/>
              <a:ext cx="299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24153" name="Line 217"/>
            <p:cNvSpPr>
              <a:spLocks noChangeShapeType="1"/>
            </p:cNvSpPr>
            <p:nvPr/>
          </p:nvSpPr>
          <p:spPr bwMode="auto">
            <a:xfrm>
              <a:off x="2562" y="2628"/>
              <a:ext cx="299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graphicFrame>
        <p:nvGraphicFramePr>
          <p:cNvPr id="424201" name="Object 265"/>
          <p:cNvGraphicFramePr>
            <a:graphicFrameLocks noChangeAspect="1"/>
          </p:cNvGraphicFramePr>
          <p:nvPr/>
        </p:nvGraphicFramePr>
        <p:xfrm>
          <a:off x="2735263" y="4365625"/>
          <a:ext cx="4500562" cy="192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4" name="图片" r:id="rId3" imgW="2289957" imgH="968513" progId="Word.Picture.8">
                  <p:embed/>
                </p:oleObj>
              </mc:Choice>
              <mc:Fallback>
                <p:oleObj name="图片" r:id="rId3" imgW="2289957" imgH="968513" progId="Word.Picture.8">
                  <p:embed/>
                  <p:pic>
                    <p:nvPicPr>
                      <p:cNvPr id="424201" name="Object 2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486"/>
                      <a:stretch>
                        <a:fillRect/>
                      </a:stretch>
                    </p:blipFill>
                    <p:spPr bwMode="auto">
                      <a:xfrm>
                        <a:off x="2735263" y="4365625"/>
                        <a:ext cx="4500562" cy="19208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4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23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23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23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24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4" name="Rectangle 4"/>
          <p:cNvSpPr>
            <a:spLocks noChangeArrowheads="1"/>
          </p:cNvSpPr>
          <p:nvPr/>
        </p:nvSpPr>
        <p:spPr bwMode="auto">
          <a:xfrm>
            <a:off x="827088" y="476250"/>
            <a:ext cx="3016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2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、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2 </a:t>
            </a:r>
            <a:r>
              <a:rPr kumimoji="1"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位数值比较器：</a:t>
            </a:r>
            <a:endParaRPr kumimoji="1" lang="zh-CN" altLang="en-US" sz="2400">
              <a:solidFill>
                <a:srgbClr val="000066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24965" name="Text Box 5"/>
          <p:cNvSpPr txBox="1">
            <a:spLocks noChangeArrowheads="1"/>
          </p:cNvSpPr>
          <p:nvPr/>
        </p:nvSpPr>
        <p:spPr bwMode="auto">
          <a:xfrm>
            <a:off x="539750" y="2060575"/>
            <a:ext cx="7380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输入：两个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位二进制数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A=A</a:t>
            </a:r>
            <a:r>
              <a:rPr lang="en-US" altLang="zh-CN" sz="2400" baseline="-25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en-US" altLang="zh-CN" sz="2400" i="1" baseline="-25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A</a:t>
            </a:r>
            <a:r>
              <a:rPr lang="en-US" altLang="zh-CN" sz="2400" baseline="-25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0 </a:t>
            </a:r>
            <a:r>
              <a:rPr lang="zh-CN" altLang="en-US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、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B=B</a:t>
            </a:r>
            <a:r>
              <a:rPr lang="en-US" altLang="zh-CN" sz="2400" baseline="-25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en-US" altLang="zh-CN" sz="2400" i="1" baseline="-25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B</a:t>
            </a:r>
            <a:r>
              <a:rPr lang="en-US" altLang="zh-CN" sz="2400" baseline="-25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0</a:t>
            </a:r>
            <a:endParaRPr lang="en-US" altLang="zh-CN" sz="2400">
              <a:solidFill>
                <a:srgbClr val="000066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424966" name="Rectangle 6"/>
          <p:cNvSpPr>
            <a:spLocks noChangeArrowheads="1"/>
          </p:cNvSpPr>
          <p:nvPr/>
        </p:nvSpPr>
        <p:spPr bwMode="auto">
          <a:xfrm>
            <a:off x="571500" y="2827338"/>
            <a:ext cx="6161088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24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能否用</a:t>
            </a:r>
            <a:r>
              <a:rPr kumimoji="1" lang="en-US" altLang="zh-CN" sz="24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kumimoji="1" lang="zh-CN" altLang="en-US" sz="24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位数值比较器设计两位数值比较器</a:t>
            </a:r>
            <a:r>
              <a:rPr kumimoji="1" lang="en-US" altLang="zh-CN" sz="24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? </a:t>
            </a:r>
          </a:p>
        </p:txBody>
      </p:sp>
      <p:sp>
        <p:nvSpPr>
          <p:cNvPr id="424967" name="Rectangle 7"/>
          <p:cNvSpPr>
            <a:spLocks noChangeArrowheads="1"/>
          </p:cNvSpPr>
          <p:nvPr/>
        </p:nvSpPr>
        <p:spPr bwMode="auto">
          <a:xfrm>
            <a:off x="611188" y="1412875"/>
            <a:ext cx="5087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比较两个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2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位二进制数的大小的电路</a:t>
            </a:r>
          </a:p>
        </p:txBody>
      </p:sp>
      <p:sp>
        <p:nvSpPr>
          <p:cNvPr id="424973" name="Rectangle 13"/>
          <p:cNvSpPr>
            <a:spLocks noChangeArrowheads="1"/>
          </p:cNvSpPr>
          <p:nvPr/>
        </p:nvSpPr>
        <p:spPr bwMode="auto">
          <a:xfrm>
            <a:off x="539750" y="4456113"/>
            <a:ext cx="8229600" cy="804862"/>
          </a:xfrm>
          <a:prstGeom prst="rect">
            <a:avLst/>
          </a:prstGeom>
          <a:solidFill>
            <a:schemeClr val="bg1">
              <a:alpha val="0"/>
            </a:schemeClr>
          </a:solidFill>
          <a:ln w="28575">
            <a:solidFill>
              <a:srgbClr val="FF99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当高位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（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A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、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B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）不相等时，无需比较低位（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A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0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、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B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0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），高位比较的结果就是两个数的比较结果。</a:t>
            </a:r>
          </a:p>
        </p:txBody>
      </p:sp>
      <p:sp>
        <p:nvSpPr>
          <p:cNvPr id="424974" name="Rectangle 14"/>
          <p:cNvSpPr>
            <a:spLocks noChangeArrowheads="1"/>
          </p:cNvSpPr>
          <p:nvPr/>
        </p:nvSpPr>
        <p:spPr bwMode="auto">
          <a:xfrm>
            <a:off x="539750" y="5680075"/>
            <a:ext cx="8229600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28575">
            <a:solidFill>
              <a:srgbClr val="008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当高位相等时，两数的比较结果由低位比较的结果决定。</a:t>
            </a:r>
          </a:p>
        </p:txBody>
      </p:sp>
      <p:sp>
        <p:nvSpPr>
          <p:cNvPr id="424975" name="Rectangle 15"/>
          <p:cNvSpPr>
            <a:spLocks noChangeArrowheads="1"/>
          </p:cNvSpPr>
          <p:nvPr/>
        </p:nvSpPr>
        <p:spPr bwMode="auto">
          <a:xfrm>
            <a:off x="611188" y="3716338"/>
            <a:ext cx="6311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用一位数值比较器设计多位数值比较器的原则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4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24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424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424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24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24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24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4964" grpId="0" autoUpdateAnimBg="0"/>
      <p:bldP spid="424965" grpId="0" autoUpdateAnimBg="0"/>
      <p:bldP spid="424966" grpId="0" animBg="1"/>
      <p:bldP spid="424967" grpId="0"/>
      <p:bldP spid="424973" grpId="0" animBg="1"/>
      <p:bldP spid="424974" grpId="0" animBg="1"/>
      <p:bldP spid="42497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96" name="Text Box 4"/>
          <p:cNvSpPr txBox="1">
            <a:spLocks noChangeArrowheads="1"/>
          </p:cNvSpPr>
          <p:nvPr/>
        </p:nvSpPr>
        <p:spPr bwMode="auto">
          <a:xfrm>
            <a:off x="3708400" y="584200"/>
            <a:ext cx="160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真值表</a:t>
            </a:r>
          </a:p>
        </p:txBody>
      </p:sp>
      <p:grpSp>
        <p:nvGrpSpPr>
          <p:cNvPr id="443397" name="Group 5"/>
          <p:cNvGrpSpPr>
            <a:grpSpLocks/>
          </p:cNvGrpSpPr>
          <p:nvPr/>
        </p:nvGrpSpPr>
        <p:grpSpPr bwMode="auto">
          <a:xfrm>
            <a:off x="2295525" y="1049338"/>
            <a:ext cx="4724400" cy="3073400"/>
            <a:chOff x="2112" y="1624"/>
            <a:chExt cx="2976" cy="1936"/>
          </a:xfrm>
        </p:grpSpPr>
        <p:sp>
          <p:nvSpPr>
            <p:cNvPr id="443398" name="Rectangle 6"/>
            <p:cNvSpPr>
              <a:spLocks noChangeArrowheads="1"/>
            </p:cNvSpPr>
            <p:nvPr/>
          </p:nvSpPr>
          <p:spPr bwMode="auto">
            <a:xfrm>
              <a:off x="4560" y="2791"/>
              <a:ext cx="528" cy="761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469900" indent="-469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908050" indent="-4365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304925" indent="-395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93863" indent="-3873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93913" indent="-398463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511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30083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655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9227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0</a:t>
              </a:r>
            </a:p>
            <a:p>
              <a:pPr algn="ctr" eaLnBrk="0" hangingPunct="0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0</a:t>
              </a:r>
            </a:p>
            <a:p>
              <a:pPr algn="ctr" eaLnBrk="0" hangingPunct="0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1</a:t>
              </a:r>
              <a:endParaRPr lang="en-US" altLang="zh-CN" sz="2400">
                <a:solidFill>
                  <a:srgbClr val="000066"/>
                </a:solidFill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443399" name="Rectangle 7"/>
            <p:cNvSpPr>
              <a:spLocks noChangeArrowheads="1"/>
            </p:cNvSpPr>
            <p:nvPr/>
          </p:nvSpPr>
          <p:spPr bwMode="auto">
            <a:xfrm>
              <a:off x="4032" y="2791"/>
              <a:ext cx="528" cy="761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469900" indent="-469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908050" indent="-4365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304925" indent="-395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93863" indent="-3873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93913" indent="-398463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511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30083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655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9227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0</a:t>
              </a:r>
            </a:p>
            <a:p>
              <a:pPr algn="ctr" eaLnBrk="0" hangingPunct="0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1</a:t>
              </a:r>
            </a:p>
            <a:p>
              <a:pPr algn="ctr" eaLnBrk="0" hangingPunct="0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0</a:t>
              </a:r>
              <a:endParaRPr lang="en-US" altLang="zh-CN" sz="2400">
                <a:solidFill>
                  <a:srgbClr val="000066"/>
                </a:solidFill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443400" name="Rectangle 8"/>
            <p:cNvSpPr>
              <a:spLocks noChangeArrowheads="1"/>
            </p:cNvSpPr>
            <p:nvPr/>
          </p:nvSpPr>
          <p:spPr bwMode="auto">
            <a:xfrm>
              <a:off x="3504" y="2791"/>
              <a:ext cx="551" cy="761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469900" indent="-469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908050" indent="-4365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304925" indent="-395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93863" indent="-3873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93913" indent="-398463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511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30083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655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9227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1</a:t>
              </a:r>
            </a:p>
            <a:p>
              <a:pPr algn="ctr" eaLnBrk="0" hangingPunct="0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0</a:t>
              </a:r>
            </a:p>
            <a:p>
              <a:pPr algn="ctr" eaLnBrk="0" hangingPunct="0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0</a:t>
              </a:r>
              <a:endParaRPr lang="en-US" altLang="zh-CN" sz="2400">
                <a:solidFill>
                  <a:srgbClr val="000066"/>
                </a:solidFill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443401" name="Rectangle 9"/>
            <p:cNvSpPr>
              <a:spLocks noChangeArrowheads="1"/>
            </p:cNvSpPr>
            <p:nvPr/>
          </p:nvSpPr>
          <p:spPr bwMode="auto">
            <a:xfrm>
              <a:off x="2823" y="2791"/>
              <a:ext cx="706" cy="761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469900" indent="-469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908050" indent="-4365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304925" indent="-395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93863" indent="-3873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93913" indent="-398463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511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30083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655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9227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A</a:t>
              </a:r>
              <a:r>
                <a:rPr lang="en-US" altLang="zh-CN" sz="2400" baseline="-300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0</a:t>
              </a: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 &gt; </a:t>
              </a: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B</a:t>
              </a:r>
              <a:r>
                <a:rPr lang="en-US" altLang="zh-CN" sz="2400" baseline="-300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0</a:t>
              </a:r>
              <a:endParaRPr lang="en-US" altLang="zh-CN" sz="2400">
                <a:solidFill>
                  <a:srgbClr val="000066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endParaRPr>
            </a:p>
            <a:p>
              <a:pPr algn="ctr" eaLnBrk="0" hangingPunct="0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A</a:t>
              </a:r>
              <a:r>
                <a:rPr lang="en-US" altLang="zh-CN" sz="2400" baseline="-300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0</a:t>
              </a: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 &lt; </a:t>
              </a: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B</a:t>
              </a:r>
              <a:r>
                <a:rPr lang="en-US" altLang="zh-CN" sz="2400" baseline="-300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0</a:t>
              </a:r>
              <a:endParaRPr lang="en-US" altLang="zh-CN" sz="2400">
                <a:solidFill>
                  <a:srgbClr val="000066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endParaRPr>
            </a:p>
            <a:p>
              <a:pPr algn="ctr" eaLnBrk="0" hangingPunct="0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A</a:t>
              </a:r>
              <a:r>
                <a:rPr lang="en-US" altLang="zh-CN" sz="2400" baseline="-300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0</a:t>
              </a: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 = </a:t>
              </a: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B</a:t>
              </a:r>
              <a:r>
                <a:rPr lang="en-US" altLang="zh-CN" sz="2400" baseline="-300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0</a:t>
              </a:r>
              <a:endParaRPr lang="en-US" altLang="zh-CN" sz="2400">
                <a:solidFill>
                  <a:srgbClr val="000066"/>
                </a:solidFill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443402" name="Rectangle 10"/>
            <p:cNvSpPr>
              <a:spLocks noChangeArrowheads="1"/>
            </p:cNvSpPr>
            <p:nvPr/>
          </p:nvSpPr>
          <p:spPr bwMode="auto">
            <a:xfrm>
              <a:off x="2112" y="2791"/>
              <a:ext cx="711" cy="761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469900" indent="-469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908050" indent="-4365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304925" indent="-395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93863" indent="-3873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93913" indent="-398463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511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30083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655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9227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A</a:t>
              </a:r>
              <a:r>
                <a:rPr lang="en-US" altLang="zh-CN" sz="2400" baseline="-300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1 </a:t>
              </a: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= </a:t>
              </a: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B</a:t>
              </a:r>
              <a:r>
                <a:rPr lang="en-US" altLang="zh-CN" sz="2400" baseline="-300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1</a:t>
              </a:r>
              <a:endParaRPr lang="en-US" altLang="zh-CN" sz="2400">
                <a:solidFill>
                  <a:srgbClr val="000066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endParaRPr>
            </a:p>
            <a:p>
              <a:pPr algn="ctr" eaLnBrk="0" hangingPunct="0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A</a:t>
              </a:r>
              <a:r>
                <a:rPr lang="en-US" altLang="zh-CN" sz="2400" baseline="-300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1 </a:t>
              </a: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= </a:t>
              </a: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B</a:t>
              </a:r>
              <a:r>
                <a:rPr lang="en-US" altLang="zh-CN" sz="2400" baseline="-300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1</a:t>
              </a:r>
              <a:endParaRPr lang="en-US" altLang="zh-CN" sz="2400">
                <a:solidFill>
                  <a:srgbClr val="000066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endParaRPr>
            </a:p>
            <a:p>
              <a:pPr algn="ctr" eaLnBrk="0" hangingPunct="0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A</a:t>
              </a:r>
              <a:r>
                <a:rPr lang="en-US" altLang="zh-CN" sz="2400" baseline="-300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1 </a:t>
              </a: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= </a:t>
              </a: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B</a:t>
              </a:r>
              <a:r>
                <a:rPr lang="en-US" altLang="zh-CN" sz="2400" baseline="-300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1</a:t>
              </a:r>
              <a:endParaRPr lang="en-US" altLang="zh-CN" sz="2400">
                <a:solidFill>
                  <a:srgbClr val="000066"/>
                </a:solidFill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443403" name="Rectangle 11"/>
            <p:cNvSpPr>
              <a:spLocks noChangeArrowheads="1"/>
            </p:cNvSpPr>
            <p:nvPr/>
          </p:nvSpPr>
          <p:spPr bwMode="auto">
            <a:xfrm>
              <a:off x="4560" y="2503"/>
              <a:ext cx="528" cy="288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469900" indent="-469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908050" indent="-4365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304925" indent="-395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93863" indent="-3873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93913" indent="-398463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511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30083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655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9227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0</a:t>
              </a:r>
              <a:endParaRPr lang="en-US" altLang="zh-CN" sz="2400">
                <a:solidFill>
                  <a:srgbClr val="000066"/>
                </a:solidFill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443404" name="Rectangle 12"/>
            <p:cNvSpPr>
              <a:spLocks noChangeArrowheads="1"/>
            </p:cNvSpPr>
            <p:nvPr/>
          </p:nvSpPr>
          <p:spPr bwMode="auto">
            <a:xfrm>
              <a:off x="4032" y="2503"/>
              <a:ext cx="528" cy="288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469900" indent="-469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908050" indent="-4365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304925" indent="-395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93863" indent="-3873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93913" indent="-398463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511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30083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655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9227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1</a:t>
              </a:r>
              <a:endParaRPr lang="en-US" altLang="zh-CN" sz="2400">
                <a:solidFill>
                  <a:srgbClr val="000066"/>
                </a:solidFill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443405" name="Rectangle 13"/>
            <p:cNvSpPr>
              <a:spLocks noChangeArrowheads="1"/>
            </p:cNvSpPr>
            <p:nvPr/>
          </p:nvSpPr>
          <p:spPr bwMode="auto">
            <a:xfrm>
              <a:off x="3504" y="2503"/>
              <a:ext cx="551" cy="288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469900" indent="-469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908050" indent="-4365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304925" indent="-395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93863" indent="-3873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93913" indent="-398463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511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30083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655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9227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0</a:t>
              </a:r>
              <a:endParaRPr lang="en-US" altLang="zh-CN" sz="2400">
                <a:solidFill>
                  <a:srgbClr val="000066"/>
                </a:solidFill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443406" name="Rectangle 14"/>
            <p:cNvSpPr>
              <a:spLocks noChangeArrowheads="1"/>
            </p:cNvSpPr>
            <p:nvPr/>
          </p:nvSpPr>
          <p:spPr bwMode="auto">
            <a:xfrm>
              <a:off x="2823" y="2503"/>
              <a:ext cx="706" cy="288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469900" indent="-469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908050" indent="-4365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304925" indent="-395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93863" indent="-3873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93913" indent="-398463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511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30083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655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9227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×</a:t>
              </a:r>
              <a:endParaRPr lang="en-US" altLang="zh-CN" sz="2400">
                <a:solidFill>
                  <a:srgbClr val="000066"/>
                </a:solidFill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443407" name="Rectangle 15"/>
            <p:cNvSpPr>
              <a:spLocks noChangeArrowheads="1"/>
            </p:cNvSpPr>
            <p:nvPr/>
          </p:nvSpPr>
          <p:spPr bwMode="auto">
            <a:xfrm>
              <a:off x="2112" y="2503"/>
              <a:ext cx="711" cy="288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469900" indent="-469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908050" indent="-4365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304925" indent="-395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93863" indent="-3873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93913" indent="-398463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511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30083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655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9227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A</a:t>
              </a:r>
              <a:r>
                <a:rPr lang="en-US" altLang="zh-CN" sz="2400" baseline="-300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1</a:t>
              </a: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 &lt; </a:t>
              </a: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B</a:t>
              </a:r>
              <a:r>
                <a:rPr lang="en-US" altLang="zh-CN" sz="2400" baseline="-300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1</a:t>
              </a:r>
              <a:endParaRPr lang="en-US" altLang="zh-CN" sz="2400">
                <a:solidFill>
                  <a:srgbClr val="000066"/>
                </a:solidFill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443408" name="Rectangle 16"/>
            <p:cNvSpPr>
              <a:spLocks noChangeArrowheads="1"/>
            </p:cNvSpPr>
            <p:nvPr/>
          </p:nvSpPr>
          <p:spPr bwMode="auto">
            <a:xfrm>
              <a:off x="4560" y="2203"/>
              <a:ext cx="528" cy="300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469900" indent="-469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908050" indent="-4365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304925" indent="-395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93863" indent="-3873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93913" indent="-398463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511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30083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655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9227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0</a:t>
              </a:r>
              <a:endParaRPr lang="en-US" altLang="zh-CN" sz="2400">
                <a:solidFill>
                  <a:srgbClr val="000066"/>
                </a:solidFill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443409" name="Rectangle 17"/>
            <p:cNvSpPr>
              <a:spLocks noChangeArrowheads="1"/>
            </p:cNvSpPr>
            <p:nvPr/>
          </p:nvSpPr>
          <p:spPr bwMode="auto">
            <a:xfrm>
              <a:off x="4032" y="2203"/>
              <a:ext cx="528" cy="300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469900" indent="-469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908050" indent="-4365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304925" indent="-395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93863" indent="-3873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93913" indent="-398463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511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30083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655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9227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0</a:t>
              </a:r>
              <a:endParaRPr lang="en-US" altLang="zh-CN" sz="2400">
                <a:solidFill>
                  <a:srgbClr val="000066"/>
                </a:solidFill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443410" name="Rectangle 18"/>
            <p:cNvSpPr>
              <a:spLocks noChangeArrowheads="1"/>
            </p:cNvSpPr>
            <p:nvPr/>
          </p:nvSpPr>
          <p:spPr bwMode="auto">
            <a:xfrm>
              <a:off x="3504" y="2203"/>
              <a:ext cx="551" cy="300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469900" indent="-469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908050" indent="-4365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304925" indent="-395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93863" indent="-3873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93913" indent="-398463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511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30083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655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9227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1</a:t>
              </a:r>
              <a:endParaRPr lang="en-US" altLang="zh-CN" sz="2400">
                <a:solidFill>
                  <a:srgbClr val="000066"/>
                </a:solidFill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443411" name="Rectangle 19"/>
            <p:cNvSpPr>
              <a:spLocks noChangeArrowheads="1"/>
            </p:cNvSpPr>
            <p:nvPr/>
          </p:nvSpPr>
          <p:spPr bwMode="auto">
            <a:xfrm>
              <a:off x="2823" y="2203"/>
              <a:ext cx="706" cy="300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469900" indent="-469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908050" indent="-4365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304925" indent="-395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93863" indent="-3873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93913" indent="-398463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511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30083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655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9227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×</a:t>
              </a:r>
              <a:endParaRPr lang="en-US" altLang="zh-CN" sz="2400">
                <a:solidFill>
                  <a:srgbClr val="000066"/>
                </a:solidFill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443412" name="Rectangle 20"/>
            <p:cNvSpPr>
              <a:spLocks noChangeArrowheads="1"/>
            </p:cNvSpPr>
            <p:nvPr/>
          </p:nvSpPr>
          <p:spPr bwMode="auto">
            <a:xfrm>
              <a:off x="2112" y="2203"/>
              <a:ext cx="711" cy="300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469900" indent="-469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908050" indent="-4365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304925" indent="-395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93863" indent="-3873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93913" indent="-398463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511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30083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655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9227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A</a:t>
              </a:r>
              <a:r>
                <a:rPr lang="en-US" altLang="zh-CN" sz="2400" baseline="-300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1</a:t>
              </a: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 &gt; </a:t>
              </a: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B</a:t>
              </a:r>
              <a:r>
                <a:rPr lang="en-US" altLang="zh-CN" sz="2400" baseline="-300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1</a:t>
              </a:r>
              <a:endParaRPr lang="en-US" altLang="zh-CN" sz="2400">
                <a:solidFill>
                  <a:srgbClr val="000066"/>
                </a:solidFill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443413" name="Rectangle 21"/>
            <p:cNvSpPr>
              <a:spLocks noChangeArrowheads="1"/>
            </p:cNvSpPr>
            <p:nvPr/>
          </p:nvSpPr>
          <p:spPr bwMode="auto">
            <a:xfrm>
              <a:off x="4560" y="1913"/>
              <a:ext cx="519" cy="290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469900" indent="-469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908050" indent="-4365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304925" indent="-395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93863" indent="-3873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93913" indent="-398463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511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30083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655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9227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F</a:t>
              </a:r>
              <a:r>
                <a:rPr lang="en-US" altLang="zh-CN" sz="2400" baseline="-300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A=B</a:t>
              </a:r>
              <a:endParaRPr lang="en-US" altLang="zh-CN" sz="2400">
                <a:solidFill>
                  <a:srgbClr val="000066"/>
                </a:solidFill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443414" name="Rectangle 22"/>
            <p:cNvSpPr>
              <a:spLocks noChangeArrowheads="1"/>
            </p:cNvSpPr>
            <p:nvPr/>
          </p:nvSpPr>
          <p:spPr bwMode="auto">
            <a:xfrm>
              <a:off x="4080" y="1913"/>
              <a:ext cx="528" cy="290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469900" indent="-469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908050" indent="-4365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304925" indent="-395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93863" indent="-3873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93913" indent="-398463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511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30083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655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9227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F</a:t>
              </a:r>
              <a:r>
                <a:rPr lang="en-US" altLang="zh-CN" sz="2400" baseline="-300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A&lt;B</a:t>
              </a:r>
              <a:endParaRPr lang="en-US" altLang="zh-CN" sz="2400">
                <a:solidFill>
                  <a:srgbClr val="000066"/>
                </a:solidFill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443415" name="Rectangle 23"/>
            <p:cNvSpPr>
              <a:spLocks noChangeArrowheads="1"/>
            </p:cNvSpPr>
            <p:nvPr/>
          </p:nvSpPr>
          <p:spPr bwMode="auto">
            <a:xfrm>
              <a:off x="3504" y="1913"/>
              <a:ext cx="576" cy="290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469900" indent="-469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908050" indent="-4365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304925" indent="-395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93863" indent="-3873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93913" indent="-398463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511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30083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655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9227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F</a:t>
              </a:r>
              <a:r>
                <a:rPr lang="en-US" altLang="zh-CN" sz="2400" baseline="-300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A&gt;B</a:t>
              </a:r>
              <a:endParaRPr lang="en-US" altLang="zh-CN" sz="2400">
                <a:solidFill>
                  <a:srgbClr val="000066"/>
                </a:solidFill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443416" name="Rectangle 24"/>
            <p:cNvSpPr>
              <a:spLocks noChangeArrowheads="1"/>
            </p:cNvSpPr>
            <p:nvPr/>
          </p:nvSpPr>
          <p:spPr bwMode="auto">
            <a:xfrm>
              <a:off x="2823" y="1913"/>
              <a:ext cx="706" cy="290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469900" indent="-469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908050" indent="-4365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304925" indent="-395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93863" indent="-3873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93913" indent="-398463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511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30083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655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9227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A</a:t>
              </a:r>
              <a:r>
                <a:rPr lang="en-US" altLang="zh-CN" sz="2400" baseline="-300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0</a:t>
              </a: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   </a:t>
              </a: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B</a:t>
              </a:r>
              <a:r>
                <a:rPr lang="en-US" altLang="zh-CN" sz="2400" baseline="-300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0</a:t>
              </a:r>
              <a:endParaRPr lang="en-US" altLang="zh-CN" sz="2400">
                <a:solidFill>
                  <a:srgbClr val="000066"/>
                </a:solidFill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443417" name="Rectangle 25"/>
            <p:cNvSpPr>
              <a:spLocks noChangeArrowheads="1"/>
            </p:cNvSpPr>
            <p:nvPr/>
          </p:nvSpPr>
          <p:spPr bwMode="auto">
            <a:xfrm>
              <a:off x="2112" y="1913"/>
              <a:ext cx="711" cy="290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469900" indent="-469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908050" indent="-4365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304925" indent="-395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93863" indent="-3873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93913" indent="-398463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511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30083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655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9227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A</a:t>
              </a:r>
              <a:r>
                <a:rPr lang="en-US" altLang="zh-CN" sz="2400" baseline="-300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1</a:t>
              </a: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   </a:t>
              </a:r>
              <a:r>
                <a:rPr lang="en-US" altLang="zh-CN" sz="2400" i="1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B</a:t>
              </a:r>
              <a:r>
                <a:rPr lang="en-US" altLang="zh-CN" sz="2400" baseline="-30000">
                  <a:solidFill>
                    <a:srgbClr val="000066"/>
                  </a:solidFill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1</a:t>
              </a:r>
              <a:endParaRPr lang="en-US" altLang="zh-CN" sz="2400">
                <a:solidFill>
                  <a:srgbClr val="000066"/>
                </a:solidFill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443418" name="Rectangle 26"/>
            <p:cNvSpPr>
              <a:spLocks noChangeArrowheads="1"/>
            </p:cNvSpPr>
            <p:nvPr/>
          </p:nvSpPr>
          <p:spPr bwMode="auto">
            <a:xfrm>
              <a:off x="3529" y="1624"/>
              <a:ext cx="1559" cy="289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469900" indent="-469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908050" indent="-4365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304925" indent="-395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93863" indent="-3873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93913" indent="-398463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511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30083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655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9227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zh-CN" altLang="en-US" sz="2400">
                  <a:solidFill>
                    <a:srgbClr val="000066"/>
                  </a:solidFill>
                  <a:latin typeface="楷体_GB2312" pitchFamily="49" charset="-122"/>
                  <a:cs typeface="Times New Roman" pitchFamily="18" charset="0"/>
                </a:rPr>
                <a:t>输    出</a:t>
              </a:r>
            </a:p>
          </p:txBody>
        </p:sp>
        <p:sp>
          <p:nvSpPr>
            <p:cNvPr id="443419" name="Rectangle 27"/>
            <p:cNvSpPr>
              <a:spLocks noChangeArrowheads="1"/>
            </p:cNvSpPr>
            <p:nvPr/>
          </p:nvSpPr>
          <p:spPr bwMode="auto">
            <a:xfrm>
              <a:off x="2112" y="1624"/>
              <a:ext cx="1417" cy="289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469900" indent="-469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908050" indent="-4365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304925" indent="-395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93863" indent="-3873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93913" indent="-398463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511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30083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655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9227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Wingdings" pitchFamily="2" charset="2"/>
                <a:buNone/>
              </a:pPr>
              <a:r>
                <a:rPr lang="zh-CN" altLang="en-US" sz="2400">
                  <a:solidFill>
                    <a:srgbClr val="000066"/>
                  </a:solidFill>
                  <a:latin typeface="楷体_GB2312" pitchFamily="49" charset="-122"/>
                  <a:cs typeface="Times New Roman" pitchFamily="18" charset="0"/>
                </a:rPr>
                <a:t>输    入</a:t>
              </a:r>
            </a:p>
          </p:txBody>
        </p:sp>
        <p:sp>
          <p:nvSpPr>
            <p:cNvPr id="443420" name="Line 28"/>
            <p:cNvSpPr>
              <a:spLocks noChangeShapeType="1"/>
            </p:cNvSpPr>
            <p:nvPr/>
          </p:nvSpPr>
          <p:spPr bwMode="auto">
            <a:xfrm>
              <a:off x="2112" y="1624"/>
              <a:ext cx="29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3421" name="Line 29"/>
            <p:cNvSpPr>
              <a:spLocks noChangeShapeType="1"/>
            </p:cNvSpPr>
            <p:nvPr/>
          </p:nvSpPr>
          <p:spPr bwMode="auto">
            <a:xfrm>
              <a:off x="2112" y="1624"/>
              <a:ext cx="0" cy="1928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3422" name="Line 30"/>
            <p:cNvSpPr>
              <a:spLocks noChangeShapeType="1"/>
            </p:cNvSpPr>
            <p:nvPr/>
          </p:nvSpPr>
          <p:spPr bwMode="auto">
            <a:xfrm>
              <a:off x="5088" y="1624"/>
              <a:ext cx="0" cy="1928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3423" name="Line 31"/>
            <p:cNvSpPr>
              <a:spLocks noChangeShapeType="1"/>
            </p:cNvSpPr>
            <p:nvPr/>
          </p:nvSpPr>
          <p:spPr bwMode="auto">
            <a:xfrm>
              <a:off x="2112" y="3552"/>
              <a:ext cx="29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3424" name="Line 32"/>
            <p:cNvSpPr>
              <a:spLocks noChangeShapeType="1"/>
            </p:cNvSpPr>
            <p:nvPr/>
          </p:nvSpPr>
          <p:spPr bwMode="auto">
            <a:xfrm>
              <a:off x="2112" y="2208"/>
              <a:ext cx="29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3425" name="Line 33"/>
            <p:cNvSpPr>
              <a:spLocks noChangeShapeType="1"/>
            </p:cNvSpPr>
            <p:nvPr/>
          </p:nvSpPr>
          <p:spPr bwMode="auto">
            <a:xfrm>
              <a:off x="2112" y="1920"/>
              <a:ext cx="29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3426" name="Line 34"/>
            <p:cNvSpPr>
              <a:spLocks noChangeShapeType="1"/>
            </p:cNvSpPr>
            <p:nvPr/>
          </p:nvSpPr>
          <p:spPr bwMode="auto">
            <a:xfrm>
              <a:off x="3552" y="1632"/>
              <a:ext cx="0" cy="1928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43427" name="Rectangle 35"/>
          <p:cNvSpPr>
            <a:spLocks noChangeArrowheads="1"/>
          </p:cNvSpPr>
          <p:nvPr/>
        </p:nvSpPr>
        <p:spPr bwMode="auto">
          <a:xfrm>
            <a:off x="2336800" y="2039938"/>
            <a:ext cx="4608513" cy="828675"/>
          </a:xfrm>
          <a:prstGeom prst="rect">
            <a:avLst/>
          </a:prstGeom>
          <a:noFill/>
          <a:ln w="28575">
            <a:solidFill>
              <a:srgbClr val="FF9900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>
                    <a:alpha val="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3428" name="Rectangle 36"/>
          <p:cNvSpPr>
            <a:spLocks noChangeArrowheads="1"/>
          </p:cNvSpPr>
          <p:nvPr/>
        </p:nvSpPr>
        <p:spPr bwMode="auto">
          <a:xfrm>
            <a:off x="2484438" y="4195763"/>
            <a:ext cx="4478337" cy="457200"/>
          </a:xfrm>
          <a:prstGeom prst="rect">
            <a:avLst/>
          </a:prstGeom>
          <a:solidFill>
            <a:srgbClr val="FFFFCC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</a:rPr>
              <a:t>F</a:t>
            </a:r>
            <a:r>
              <a:rPr lang="en-US" altLang="zh-CN" sz="2400" baseline="-25000">
                <a:solidFill>
                  <a:srgbClr val="000066"/>
                </a:solidFill>
                <a:latin typeface="Times New Roman" pitchFamily="18" charset="0"/>
              </a:rPr>
              <a:t>A&gt;B 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</a:rPr>
              <a:t>= (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</a:rPr>
              <a:t>A</a:t>
            </a:r>
            <a:r>
              <a:rPr lang="en-US" altLang="zh-CN" sz="2400" baseline="-25000">
                <a:solidFill>
                  <a:srgbClr val="000066"/>
                </a:solidFill>
                <a:latin typeface="Times New Roman" pitchFamily="18" charset="0"/>
              </a:rPr>
              <a:t>1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</a:rPr>
              <a:t>&gt;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</a:rPr>
              <a:t>B</a:t>
            </a:r>
            <a:r>
              <a:rPr lang="en-US" altLang="zh-CN" sz="2400" baseline="-25000">
                <a:solidFill>
                  <a:srgbClr val="000066"/>
                </a:solidFill>
                <a:latin typeface="Times New Roman" pitchFamily="18" charset="0"/>
              </a:rPr>
              <a:t>1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</a:rPr>
              <a:t>) + (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</a:rPr>
              <a:t> A</a:t>
            </a:r>
            <a:r>
              <a:rPr lang="en-US" altLang="zh-CN" sz="2400" baseline="-25000">
                <a:solidFill>
                  <a:srgbClr val="000066"/>
                </a:solidFill>
                <a:latin typeface="Times New Roman" pitchFamily="18" charset="0"/>
              </a:rPr>
              <a:t>1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</a:rPr>
              <a:t>=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</a:rPr>
              <a:t>B</a:t>
            </a:r>
            <a:r>
              <a:rPr lang="en-US" altLang="zh-CN" sz="2400" baseline="-25000">
                <a:solidFill>
                  <a:srgbClr val="000066"/>
                </a:solidFill>
                <a:latin typeface="Times New Roman" pitchFamily="18" charset="0"/>
              </a:rPr>
              <a:t>1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</a:rPr>
              <a:t>)(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</a:rPr>
              <a:t>A</a:t>
            </a:r>
            <a:r>
              <a:rPr lang="en-US" altLang="zh-CN" sz="2400" baseline="-25000">
                <a:solidFill>
                  <a:srgbClr val="000066"/>
                </a:solidFill>
                <a:latin typeface="Times New Roman" pitchFamily="18" charset="0"/>
              </a:rPr>
              <a:t>0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</a:rPr>
              <a:t>&gt;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</a:rPr>
              <a:t>B</a:t>
            </a:r>
            <a:r>
              <a:rPr lang="en-US" altLang="zh-CN" sz="2400" baseline="-25000">
                <a:solidFill>
                  <a:srgbClr val="000066"/>
                </a:solidFill>
                <a:latin typeface="Times New Roman" pitchFamily="18" charset="0"/>
              </a:rPr>
              <a:t>0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443429" name="Rectangle 37"/>
          <p:cNvSpPr>
            <a:spLocks noChangeArrowheads="1"/>
          </p:cNvSpPr>
          <p:nvPr/>
        </p:nvSpPr>
        <p:spPr bwMode="auto">
          <a:xfrm>
            <a:off x="2489200" y="5419725"/>
            <a:ext cx="2928938" cy="457200"/>
          </a:xfrm>
          <a:prstGeom prst="rect">
            <a:avLst/>
          </a:prstGeom>
          <a:solidFill>
            <a:srgbClr val="FFFFCC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F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</a:rPr>
              <a:t>A=B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=(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A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=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B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)(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A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</a:rPr>
              <a:t>0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=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B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</a:rPr>
              <a:t>0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443430" name="Rectangle 38"/>
          <p:cNvSpPr>
            <a:spLocks noChangeArrowheads="1"/>
          </p:cNvSpPr>
          <p:nvPr/>
        </p:nvSpPr>
        <p:spPr bwMode="auto">
          <a:xfrm>
            <a:off x="2484438" y="4843463"/>
            <a:ext cx="4443412" cy="457200"/>
          </a:xfrm>
          <a:prstGeom prst="rect">
            <a:avLst/>
          </a:prstGeom>
          <a:solidFill>
            <a:srgbClr val="FFFFCC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F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</a:rPr>
              <a:t>A&lt;B 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= (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A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&lt;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B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) + ( 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A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=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B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)(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A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</a:rPr>
              <a:t>0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&lt;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B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</a:rPr>
              <a:t>0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443431" name="Rectangle 39"/>
          <p:cNvSpPr>
            <a:spLocks noChangeArrowheads="1"/>
          </p:cNvSpPr>
          <p:nvPr/>
        </p:nvSpPr>
        <p:spPr bwMode="auto">
          <a:xfrm>
            <a:off x="2336800" y="2970213"/>
            <a:ext cx="4608513" cy="1085850"/>
          </a:xfrm>
          <a:prstGeom prst="rect">
            <a:avLst/>
          </a:prstGeom>
          <a:noFill/>
          <a:ln w="28575">
            <a:solidFill>
              <a:srgbClr val="008000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>
                    <a:alpha val="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3432" name="Rectangle 40"/>
          <p:cNvSpPr>
            <a:spLocks noChangeArrowheads="1"/>
          </p:cNvSpPr>
          <p:nvPr/>
        </p:nvSpPr>
        <p:spPr bwMode="auto">
          <a:xfrm>
            <a:off x="611188" y="6057900"/>
            <a:ext cx="8532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4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注意：上述不是真正的逻辑函数表达式，只示意逻辑关系。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43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43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43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4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43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43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43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3427" grpId="0" animBg="1"/>
      <p:bldP spid="443428" grpId="0" animBg="1" autoUpdateAnimBg="0"/>
      <p:bldP spid="443429" grpId="0" animBg="1" autoUpdateAnimBg="0"/>
      <p:bldP spid="443430" grpId="0" animBg="1" autoUpdateAnimBg="0"/>
      <p:bldP spid="443431" grpId="0" animBg="1"/>
      <p:bldP spid="44343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34" name="Rectangle 18"/>
          <p:cNvSpPr>
            <a:spLocks noChangeArrowheads="1"/>
          </p:cNvSpPr>
          <p:nvPr/>
        </p:nvSpPr>
        <p:spPr bwMode="auto">
          <a:xfrm>
            <a:off x="539750" y="476250"/>
            <a:ext cx="4478338" cy="457200"/>
          </a:xfrm>
          <a:prstGeom prst="rect">
            <a:avLst/>
          </a:prstGeom>
          <a:solidFill>
            <a:srgbClr val="FFFFCC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</a:rPr>
              <a:t>F</a:t>
            </a:r>
            <a:r>
              <a:rPr lang="en-US" altLang="zh-CN" sz="2400" baseline="-25000">
                <a:solidFill>
                  <a:srgbClr val="000066"/>
                </a:solidFill>
                <a:latin typeface="Times New Roman" pitchFamily="18" charset="0"/>
              </a:rPr>
              <a:t>A&gt;B 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</a:rPr>
              <a:t>= (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</a:rPr>
              <a:t>A</a:t>
            </a:r>
            <a:r>
              <a:rPr lang="en-US" altLang="zh-CN" sz="2400" baseline="-25000">
                <a:solidFill>
                  <a:srgbClr val="000066"/>
                </a:solidFill>
                <a:latin typeface="Times New Roman" pitchFamily="18" charset="0"/>
              </a:rPr>
              <a:t>1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</a:rPr>
              <a:t>&gt;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</a:rPr>
              <a:t>B</a:t>
            </a:r>
            <a:r>
              <a:rPr lang="en-US" altLang="zh-CN" sz="2400" baseline="-25000">
                <a:solidFill>
                  <a:srgbClr val="000066"/>
                </a:solidFill>
                <a:latin typeface="Times New Roman" pitchFamily="18" charset="0"/>
              </a:rPr>
              <a:t>1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</a:rPr>
              <a:t>) + (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</a:rPr>
              <a:t> A</a:t>
            </a:r>
            <a:r>
              <a:rPr lang="en-US" altLang="zh-CN" sz="2400" baseline="-25000">
                <a:solidFill>
                  <a:srgbClr val="000066"/>
                </a:solidFill>
                <a:latin typeface="Times New Roman" pitchFamily="18" charset="0"/>
              </a:rPr>
              <a:t>1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</a:rPr>
              <a:t>=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</a:rPr>
              <a:t>B</a:t>
            </a:r>
            <a:r>
              <a:rPr lang="en-US" altLang="zh-CN" sz="2400" baseline="-25000">
                <a:solidFill>
                  <a:srgbClr val="000066"/>
                </a:solidFill>
                <a:latin typeface="Times New Roman" pitchFamily="18" charset="0"/>
              </a:rPr>
              <a:t>1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</a:rPr>
              <a:t>)(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</a:rPr>
              <a:t>A</a:t>
            </a:r>
            <a:r>
              <a:rPr lang="en-US" altLang="zh-CN" sz="2400" baseline="-25000">
                <a:solidFill>
                  <a:srgbClr val="000066"/>
                </a:solidFill>
                <a:latin typeface="Times New Roman" pitchFamily="18" charset="0"/>
              </a:rPr>
              <a:t>0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</a:rPr>
              <a:t>&gt;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</a:rPr>
              <a:t>B</a:t>
            </a:r>
            <a:r>
              <a:rPr lang="en-US" altLang="zh-CN" sz="2400" baseline="-25000">
                <a:solidFill>
                  <a:srgbClr val="000066"/>
                </a:solidFill>
                <a:latin typeface="Times New Roman" pitchFamily="18" charset="0"/>
              </a:rPr>
              <a:t>0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444435" name="Rectangle 19"/>
          <p:cNvSpPr>
            <a:spLocks noChangeArrowheads="1"/>
          </p:cNvSpPr>
          <p:nvPr/>
        </p:nvSpPr>
        <p:spPr bwMode="auto">
          <a:xfrm>
            <a:off x="5580063" y="549275"/>
            <a:ext cx="2928937" cy="457200"/>
          </a:xfrm>
          <a:prstGeom prst="rect">
            <a:avLst/>
          </a:prstGeom>
          <a:solidFill>
            <a:srgbClr val="FFFFCC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F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</a:rPr>
              <a:t>A=B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=(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A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=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B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)(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A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</a:rPr>
              <a:t>0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=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B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</a:rPr>
              <a:t>0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444436" name="Rectangle 20"/>
          <p:cNvSpPr>
            <a:spLocks noChangeArrowheads="1"/>
          </p:cNvSpPr>
          <p:nvPr/>
        </p:nvSpPr>
        <p:spPr bwMode="auto">
          <a:xfrm>
            <a:off x="539750" y="1268413"/>
            <a:ext cx="4443413" cy="457200"/>
          </a:xfrm>
          <a:prstGeom prst="rect">
            <a:avLst/>
          </a:prstGeom>
          <a:solidFill>
            <a:srgbClr val="FFFFCC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F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</a:rPr>
              <a:t>A&lt;B 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= (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A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&lt;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B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) + ( 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A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=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B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)(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A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</a:rPr>
              <a:t>0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&lt;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B</a:t>
            </a:r>
            <a:r>
              <a:rPr lang="en-US" altLang="zh-CN" sz="2400" baseline="-25000">
                <a:solidFill>
                  <a:srgbClr val="000099"/>
                </a:solidFill>
                <a:latin typeface="Times New Roman" pitchFamily="18" charset="0"/>
              </a:rPr>
              <a:t>0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)</a:t>
            </a:r>
          </a:p>
        </p:txBody>
      </p:sp>
      <p:grpSp>
        <p:nvGrpSpPr>
          <p:cNvPr id="444440" name="Group 24"/>
          <p:cNvGrpSpPr>
            <a:grpSpLocks/>
          </p:cNvGrpSpPr>
          <p:nvPr/>
        </p:nvGrpSpPr>
        <p:grpSpPr bwMode="auto">
          <a:xfrm>
            <a:off x="2055813" y="1989138"/>
            <a:ext cx="6148387" cy="3962400"/>
            <a:chOff x="1295" y="1253"/>
            <a:chExt cx="3873" cy="2496"/>
          </a:xfrm>
        </p:grpSpPr>
        <p:sp>
          <p:nvSpPr>
            <p:cNvPr id="444426" name="Rectangle 10"/>
            <p:cNvSpPr>
              <a:spLocks noChangeArrowheads="1"/>
            </p:cNvSpPr>
            <p:nvPr/>
          </p:nvSpPr>
          <p:spPr bwMode="auto">
            <a:xfrm>
              <a:off x="2041" y="1253"/>
              <a:ext cx="204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lang="zh-CN" altLang="en-US" sz="2400">
                  <a:solidFill>
                    <a:srgbClr val="000099"/>
                  </a:solidFill>
                  <a:latin typeface="Arial" pitchFamily="34" charset="0"/>
                  <a:ea typeface="楷体_GB2312" pitchFamily="49" charset="-122"/>
                </a:rPr>
                <a:t>两位数值比较器逻辑图</a:t>
              </a:r>
            </a:p>
          </p:txBody>
        </p:sp>
        <p:graphicFrame>
          <p:nvGraphicFramePr>
            <p:cNvPr id="444438" name="Object 22"/>
            <p:cNvGraphicFramePr>
              <a:graphicFrameLocks noChangeAspect="1"/>
            </p:cNvGraphicFramePr>
            <p:nvPr/>
          </p:nvGraphicFramePr>
          <p:xfrm>
            <a:off x="1295" y="1610"/>
            <a:ext cx="3873" cy="21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38" name="图片" r:id="rId3" imgW="3124080" imgH="1752480" progId="Word.Picture.8">
                    <p:embed/>
                  </p:oleObj>
                </mc:Choice>
                <mc:Fallback>
                  <p:oleObj name="图片" r:id="rId3" imgW="3124080" imgH="1752480" progId="Word.Picture.8">
                    <p:embed/>
                    <p:pic>
                      <p:nvPicPr>
                        <p:cNvPr id="444438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-1442"/>
                        <a:stretch>
                          <a:fillRect/>
                        </a:stretch>
                      </p:blipFill>
                      <p:spPr bwMode="auto">
                        <a:xfrm>
                          <a:off x="1295" y="1610"/>
                          <a:ext cx="3873" cy="2139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9525">
                          <a:solidFill>
                            <a:srgbClr val="0000FF"/>
                          </a:solidFill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4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44" name="Rectangle 4"/>
          <p:cNvSpPr>
            <a:spLocks noChangeArrowheads="1"/>
          </p:cNvSpPr>
          <p:nvPr/>
        </p:nvSpPr>
        <p:spPr bwMode="auto">
          <a:xfrm>
            <a:off x="935038" y="441325"/>
            <a:ext cx="5241925" cy="73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en-US" altLang="zh-CN" sz="2500">
                <a:solidFill>
                  <a:srgbClr val="000066"/>
                </a:solidFill>
                <a:latin typeface="Times New Roman" pitchFamily="18" charset="0"/>
              </a:rPr>
              <a:t>3</a:t>
            </a:r>
            <a:r>
              <a:rPr lang="zh-CN" altLang="en-US" sz="2500">
                <a:solidFill>
                  <a:srgbClr val="000066"/>
                </a:solidFill>
                <a:latin typeface="Times New Roman" pitchFamily="18" charset="0"/>
              </a:rPr>
              <a:t>、 集成数值比较器</a:t>
            </a:r>
          </a:p>
        </p:txBody>
      </p:sp>
      <p:grpSp>
        <p:nvGrpSpPr>
          <p:cNvPr id="445445" name="Group 5"/>
          <p:cNvGrpSpPr>
            <a:grpSpLocks/>
          </p:cNvGrpSpPr>
          <p:nvPr/>
        </p:nvGrpSpPr>
        <p:grpSpPr bwMode="auto">
          <a:xfrm>
            <a:off x="827088" y="2835275"/>
            <a:ext cx="4037012" cy="2895600"/>
            <a:chOff x="385" y="1344"/>
            <a:chExt cx="2447" cy="2160"/>
          </a:xfrm>
        </p:grpSpPr>
        <p:sp>
          <p:nvSpPr>
            <p:cNvPr id="445446" name="AutoShape 6"/>
            <p:cNvSpPr>
              <a:spLocks noChangeArrowheads="1"/>
            </p:cNvSpPr>
            <p:nvPr/>
          </p:nvSpPr>
          <p:spPr bwMode="auto">
            <a:xfrm>
              <a:off x="385" y="1480"/>
              <a:ext cx="2447" cy="2024"/>
            </a:xfrm>
            <a:prstGeom prst="roundRect">
              <a:avLst>
                <a:gd name="adj" fmla="val 16667"/>
              </a:avLst>
            </a:prstGeom>
            <a:solidFill>
              <a:schemeClr val="bg1">
                <a:alpha val="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round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445447" name="Group 7"/>
            <p:cNvGrpSpPr>
              <a:grpSpLocks/>
            </p:cNvGrpSpPr>
            <p:nvPr/>
          </p:nvGrpSpPr>
          <p:grpSpPr bwMode="auto">
            <a:xfrm>
              <a:off x="470" y="1344"/>
              <a:ext cx="2170" cy="2160"/>
              <a:chOff x="470" y="1423"/>
              <a:chExt cx="2146" cy="1799"/>
            </a:xfrm>
          </p:grpSpPr>
          <p:graphicFrame>
            <p:nvGraphicFramePr>
              <p:cNvPr id="445448" name="Object 8"/>
              <p:cNvGraphicFramePr>
                <a:graphicFrameLocks noChangeAspect="1"/>
              </p:cNvGraphicFramePr>
              <p:nvPr/>
            </p:nvGraphicFramePr>
            <p:xfrm>
              <a:off x="470" y="1423"/>
              <a:ext cx="2146" cy="179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0962" name="图片" r:id="rId3" imgW="2371680" imgH="1990800" progId="Word.Picture.8">
                      <p:embed/>
                    </p:oleObj>
                  </mc:Choice>
                  <mc:Fallback>
                    <p:oleObj name="图片" r:id="rId3" imgW="2371680" imgH="1990800" progId="Word.Picture.8">
                      <p:embed/>
                      <p:pic>
                        <p:nvPicPr>
                          <p:cNvPr id="445448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70" y="1423"/>
                            <a:ext cx="2146" cy="179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45449" name="Text Box 9"/>
              <p:cNvSpPr txBox="1">
                <a:spLocks noChangeArrowheads="1"/>
              </p:cNvSpPr>
              <p:nvPr/>
            </p:nvSpPr>
            <p:spPr bwMode="auto">
              <a:xfrm>
                <a:off x="1094" y="2273"/>
                <a:ext cx="765" cy="2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alpha val="0"/>
                      </a:schemeClr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en-US" altLang="zh-CN" sz="1600">
                    <a:latin typeface="Times New Roman" pitchFamily="18" charset="0"/>
                  </a:rPr>
                  <a:t>74HC85</a:t>
                </a:r>
              </a:p>
            </p:txBody>
          </p:sp>
        </p:grpSp>
      </p:grpSp>
      <p:sp>
        <p:nvSpPr>
          <p:cNvPr id="445453" name="Rectangle 13"/>
          <p:cNvSpPr>
            <a:spLocks noChangeArrowheads="1"/>
          </p:cNvSpPr>
          <p:nvPr/>
        </p:nvSpPr>
        <p:spPr bwMode="auto">
          <a:xfrm>
            <a:off x="1474788" y="1412875"/>
            <a:ext cx="4899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(1. ) </a:t>
            </a:r>
            <a:r>
              <a:rPr kumimoji="1"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集成数值比较器</a:t>
            </a:r>
            <a:r>
              <a:rPr kumimoji="1"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74HC85</a:t>
            </a:r>
            <a:r>
              <a:rPr kumimoji="1"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的功能</a:t>
            </a:r>
          </a:p>
        </p:txBody>
      </p:sp>
      <p:sp>
        <p:nvSpPr>
          <p:cNvPr id="445455" name="Rectangle 15"/>
          <p:cNvSpPr>
            <a:spLocks noChangeArrowheads="1"/>
          </p:cNvSpPr>
          <p:nvPr/>
        </p:nvSpPr>
        <p:spPr bwMode="auto">
          <a:xfrm>
            <a:off x="596900" y="1943100"/>
            <a:ext cx="8001000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altLang="zh-CN" sz="2800">
                <a:latin typeface="Times New Roman" pitchFamily="18" charset="0"/>
                <a:ea typeface="楷体_GB2312" pitchFamily="49" charset="-122"/>
              </a:rPr>
              <a:t>     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74HC85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是四位数值比较器 ，其工作原理和两位数值比较器相同。 </a:t>
            </a:r>
          </a:p>
        </p:txBody>
      </p:sp>
      <p:sp>
        <p:nvSpPr>
          <p:cNvPr id="445456" name="Rectangle 16"/>
          <p:cNvSpPr>
            <a:spLocks noChangeArrowheads="1"/>
          </p:cNvSpPr>
          <p:nvPr/>
        </p:nvSpPr>
        <p:spPr bwMode="auto">
          <a:xfrm>
            <a:off x="1547813" y="5842000"/>
            <a:ext cx="2782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74HC85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的示意框图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45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45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45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45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5453" grpId="0"/>
      <p:bldP spid="445455" grpId="0"/>
      <p:bldP spid="44545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6629" name="Group 165"/>
          <p:cNvGraphicFramePr>
            <a:graphicFrameLocks noGrp="1"/>
          </p:cNvGraphicFramePr>
          <p:nvPr/>
        </p:nvGraphicFramePr>
        <p:xfrm>
          <a:off x="539750" y="296863"/>
          <a:ext cx="8459788" cy="6267133"/>
        </p:xfrm>
        <a:graphic>
          <a:graphicData uri="http://schemas.openxmlformats.org/drawingml/2006/table">
            <a:tbl>
              <a:tblPr/>
              <a:tblGrid>
                <a:gridCol w="1065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8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42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69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73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73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46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468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746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42913">
                <a:tc gridSpan="7"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输                        入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输      出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100"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I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A&gt;B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I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A&lt;B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I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A=B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F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A&gt;B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F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A&lt;B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F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A=B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513"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&gt;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925"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&lt;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513"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&gt;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013"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&lt;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0513"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&gt;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0513"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&lt;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0513"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&gt;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0513"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&lt;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0513"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9250"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0513"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0513"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84175"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=</a:t>
                      </a:r>
                      <a:r>
                        <a:rPr kumimoji="0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B</a:t>
                      </a:r>
                      <a:r>
                        <a:rPr kumimoji="0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marL="469900" indent="-4699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1pPr>
                      <a:lvl2pPr marL="908050" indent="-4365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2pPr>
                      <a:lvl3pPr marL="1304925" indent="-395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3pPr>
                      <a:lvl4pPr marL="1693863" indent="-38735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4pPr>
                      <a:lvl5pPr marL="2093913" indent="-398463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5pPr>
                      <a:lvl6pPr marL="25511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6pPr>
                      <a:lvl7pPr marL="30083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7pPr>
                      <a:lvl8pPr marL="34655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8pPr>
                      <a:lvl9pPr marL="3922713" indent="-398463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 sz="2000" b="1">
                          <a:solidFill>
                            <a:schemeClr val="tx1"/>
                          </a:solidFill>
                          <a:latin typeface="Arial Narrow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446615" name="Rectangle 151"/>
          <p:cNvSpPr>
            <a:spLocks noChangeArrowheads="1"/>
          </p:cNvSpPr>
          <p:nvPr/>
        </p:nvSpPr>
        <p:spPr bwMode="auto">
          <a:xfrm>
            <a:off x="539750" y="3465513"/>
            <a:ext cx="8388350" cy="755650"/>
          </a:xfrm>
          <a:prstGeom prst="rect">
            <a:avLst/>
          </a:prstGeom>
          <a:noFill/>
          <a:ln w="28575">
            <a:solidFill>
              <a:srgbClr val="33CC33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33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6616" name="Rectangle 152"/>
          <p:cNvSpPr>
            <a:spLocks noChangeArrowheads="1"/>
          </p:cNvSpPr>
          <p:nvPr/>
        </p:nvSpPr>
        <p:spPr bwMode="auto">
          <a:xfrm>
            <a:off x="539750" y="4257675"/>
            <a:ext cx="8388350" cy="1081088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zh-CN" b="0">
              <a:latin typeface="Tahoma" pitchFamily="34" charset="0"/>
            </a:endParaRPr>
          </a:p>
        </p:txBody>
      </p:sp>
      <p:sp>
        <p:nvSpPr>
          <p:cNvPr id="446617" name="Rectangle 153"/>
          <p:cNvSpPr>
            <a:spLocks noChangeArrowheads="1"/>
          </p:cNvSpPr>
          <p:nvPr/>
        </p:nvSpPr>
        <p:spPr bwMode="auto">
          <a:xfrm>
            <a:off x="541338" y="2611438"/>
            <a:ext cx="8423275" cy="781050"/>
          </a:xfrm>
          <a:prstGeom prst="rect">
            <a:avLst/>
          </a:prstGeom>
          <a:noFill/>
          <a:ln w="28575">
            <a:solidFill>
              <a:srgbClr val="FF9900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6618" name="Rectangle 154"/>
          <p:cNvSpPr>
            <a:spLocks noChangeArrowheads="1"/>
          </p:cNvSpPr>
          <p:nvPr/>
        </p:nvSpPr>
        <p:spPr bwMode="auto">
          <a:xfrm>
            <a:off x="539750" y="1844675"/>
            <a:ext cx="8420100" cy="720725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6619" name="Line 155"/>
          <p:cNvSpPr>
            <a:spLocks noChangeShapeType="1"/>
          </p:cNvSpPr>
          <p:nvPr/>
        </p:nvSpPr>
        <p:spPr bwMode="auto">
          <a:xfrm flipH="1">
            <a:off x="6911975" y="296863"/>
            <a:ext cx="28575" cy="61293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6620" name="Line 156"/>
          <p:cNvSpPr>
            <a:spLocks noChangeShapeType="1"/>
          </p:cNvSpPr>
          <p:nvPr/>
        </p:nvSpPr>
        <p:spPr bwMode="auto">
          <a:xfrm>
            <a:off x="576263" y="695325"/>
            <a:ext cx="838835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6621" name="Line 157"/>
          <p:cNvSpPr>
            <a:spLocks noChangeShapeType="1"/>
          </p:cNvSpPr>
          <p:nvPr/>
        </p:nvSpPr>
        <p:spPr bwMode="auto">
          <a:xfrm>
            <a:off x="684213" y="1144588"/>
            <a:ext cx="82804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6622" name="Rectangle 158"/>
          <p:cNvSpPr>
            <a:spLocks noChangeArrowheads="1"/>
          </p:cNvSpPr>
          <p:nvPr/>
        </p:nvSpPr>
        <p:spPr bwMode="auto">
          <a:xfrm>
            <a:off x="541338" y="1160463"/>
            <a:ext cx="8423275" cy="647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99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6623" name="Rectangle 159"/>
          <p:cNvSpPr>
            <a:spLocks noChangeArrowheads="1"/>
          </p:cNvSpPr>
          <p:nvPr/>
        </p:nvSpPr>
        <p:spPr bwMode="auto">
          <a:xfrm>
            <a:off x="2266950" y="0"/>
            <a:ext cx="5183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4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位数值比较器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74HC85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的功能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表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46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46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46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46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46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6615" grpId="0" animBg="1"/>
      <p:bldP spid="446616" grpId="0" animBg="1"/>
      <p:bldP spid="446617" grpId="0" animBg="1"/>
      <p:bldP spid="446618" grpId="0" animBg="1"/>
      <p:bldP spid="44662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7" name="Rectangle 5"/>
          <p:cNvSpPr>
            <a:spLocks noChangeArrowheads="1"/>
          </p:cNvSpPr>
          <p:nvPr/>
        </p:nvSpPr>
        <p:spPr bwMode="auto">
          <a:xfrm>
            <a:off x="1085850" y="1268413"/>
            <a:ext cx="7531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用两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片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74HC85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组成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8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位数值比较器（串联</a:t>
            </a: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扩展方式）。</a:t>
            </a:r>
          </a:p>
        </p:txBody>
      </p:sp>
      <p:sp>
        <p:nvSpPr>
          <p:cNvPr id="448539" name="Rectangle 27"/>
          <p:cNvSpPr>
            <a:spLocks noChangeArrowheads="1"/>
          </p:cNvSpPr>
          <p:nvPr/>
        </p:nvSpPr>
        <p:spPr bwMode="auto">
          <a:xfrm>
            <a:off x="1116013" y="461963"/>
            <a:ext cx="50069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4</a:t>
            </a:r>
            <a:r>
              <a:rPr kumimoji="1" lang="zh-CN" altLang="en-US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、集成数值比较器的位数扩展</a:t>
            </a:r>
          </a:p>
        </p:txBody>
      </p:sp>
      <p:sp>
        <p:nvSpPr>
          <p:cNvPr id="448540" name="Rectangle 28"/>
          <p:cNvSpPr>
            <a:spLocks noChangeArrowheads="1"/>
          </p:cNvSpPr>
          <p:nvPr/>
        </p:nvSpPr>
        <p:spPr bwMode="auto">
          <a:xfrm>
            <a:off x="1031875" y="1844675"/>
            <a:ext cx="7572375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kumimoji="1"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输入</a:t>
            </a:r>
            <a:r>
              <a:rPr kumimoji="1" lang="en-US" altLang="zh-CN" sz="2400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:   A=</a:t>
            </a:r>
            <a:r>
              <a:rPr kumimoji="1" lang="en-US" altLang="zh-CN" sz="2400" i="1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A</a:t>
            </a:r>
            <a:r>
              <a:rPr kumimoji="1" lang="en-US" altLang="zh-CN" sz="2400" baseline="-25000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7 </a:t>
            </a:r>
            <a:r>
              <a:rPr kumimoji="1" lang="en-US" altLang="zh-CN" sz="2400" i="1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A</a:t>
            </a:r>
            <a:r>
              <a:rPr kumimoji="1" lang="en-US" altLang="zh-CN" sz="2400" baseline="-25000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6</a:t>
            </a:r>
            <a:r>
              <a:rPr kumimoji="1" lang="en-US" altLang="zh-CN" sz="2400" i="1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A</a:t>
            </a:r>
            <a:r>
              <a:rPr kumimoji="1" lang="en-US" altLang="zh-CN" sz="2400" baseline="-25000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5</a:t>
            </a:r>
            <a:r>
              <a:rPr kumimoji="1" lang="en-US" altLang="zh-CN" sz="2400" i="1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A</a:t>
            </a:r>
            <a:r>
              <a:rPr kumimoji="1" lang="en-US" altLang="zh-CN" sz="2400" baseline="-25000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4</a:t>
            </a:r>
            <a:r>
              <a:rPr kumimoji="1" lang="en-US" altLang="zh-CN" sz="2400" i="1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A</a:t>
            </a:r>
            <a:r>
              <a:rPr kumimoji="1" lang="en-US" altLang="zh-CN" sz="2400" baseline="-25000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3 </a:t>
            </a:r>
            <a:r>
              <a:rPr kumimoji="1" lang="en-US" altLang="zh-CN" sz="2400" i="1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A</a:t>
            </a:r>
            <a:r>
              <a:rPr kumimoji="1" lang="en-US" altLang="zh-CN" sz="2400" baseline="-25000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kumimoji="1" lang="en-US" altLang="zh-CN" sz="2400" i="1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A</a:t>
            </a:r>
            <a:r>
              <a:rPr kumimoji="1" lang="en-US" altLang="zh-CN" sz="2400" baseline="-25000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kumimoji="1" lang="en-US" altLang="zh-CN" sz="2400" i="1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A</a:t>
            </a:r>
            <a:r>
              <a:rPr kumimoji="1" lang="en-US" altLang="zh-CN" sz="2400" baseline="-25000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0          </a:t>
            </a:r>
            <a:r>
              <a:rPr kumimoji="1" lang="en-US" altLang="zh-CN" sz="2400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B=</a:t>
            </a:r>
            <a:r>
              <a:rPr kumimoji="1" lang="en-US" altLang="zh-CN" sz="2400" i="1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B</a:t>
            </a:r>
            <a:r>
              <a:rPr kumimoji="1" lang="en-US" altLang="zh-CN" sz="2400" baseline="-25000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7</a:t>
            </a:r>
            <a:r>
              <a:rPr kumimoji="1" lang="en-US" altLang="zh-CN" sz="2400" i="1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B</a:t>
            </a:r>
            <a:r>
              <a:rPr kumimoji="1" lang="en-US" altLang="zh-CN" sz="2400" baseline="-25000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6</a:t>
            </a:r>
            <a:r>
              <a:rPr kumimoji="1" lang="en-US" altLang="zh-CN" sz="2400" i="1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B</a:t>
            </a:r>
            <a:r>
              <a:rPr kumimoji="1" lang="en-US" altLang="zh-CN" sz="2400" baseline="-25000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5</a:t>
            </a:r>
            <a:r>
              <a:rPr kumimoji="1" lang="en-US" altLang="zh-CN" sz="2400" i="1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B</a:t>
            </a:r>
            <a:r>
              <a:rPr kumimoji="1" lang="en-US" altLang="zh-CN" sz="2400" baseline="-25000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4</a:t>
            </a:r>
            <a:r>
              <a:rPr kumimoji="1" lang="en-US" altLang="zh-CN" sz="2400" i="1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B</a:t>
            </a:r>
            <a:r>
              <a:rPr kumimoji="1" lang="en-US" altLang="zh-CN" sz="2400" baseline="-25000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3 </a:t>
            </a:r>
            <a:r>
              <a:rPr kumimoji="1" lang="en-US" altLang="zh-CN" sz="2400" i="1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B</a:t>
            </a:r>
            <a:r>
              <a:rPr kumimoji="1" lang="en-US" altLang="zh-CN" sz="2400" baseline="-25000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kumimoji="1" lang="en-US" altLang="zh-CN" sz="2400" i="1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B</a:t>
            </a:r>
            <a:r>
              <a:rPr kumimoji="1" lang="en-US" altLang="zh-CN" sz="2400" baseline="-25000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kumimoji="1" lang="en-US" altLang="zh-CN" sz="2400" i="1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B</a:t>
            </a:r>
            <a:r>
              <a:rPr kumimoji="1" lang="en-US" altLang="zh-CN" sz="2400" baseline="-25000">
                <a:solidFill>
                  <a:srgbClr val="000099"/>
                </a:solidFill>
                <a:latin typeface="Times New Roman" pitchFamily="18" charset="0"/>
                <a:ea typeface="黑体" pitchFamily="49" charset="-122"/>
              </a:rPr>
              <a:t>0</a:t>
            </a:r>
          </a:p>
        </p:txBody>
      </p:sp>
      <p:grpSp>
        <p:nvGrpSpPr>
          <p:cNvPr id="448541" name="Group 29"/>
          <p:cNvGrpSpPr>
            <a:grpSpLocks/>
          </p:cNvGrpSpPr>
          <p:nvPr/>
        </p:nvGrpSpPr>
        <p:grpSpPr bwMode="auto">
          <a:xfrm>
            <a:off x="1076325" y="2455863"/>
            <a:ext cx="4108450" cy="515937"/>
            <a:chOff x="680" y="1131"/>
            <a:chExt cx="2856" cy="951"/>
          </a:xfrm>
        </p:grpSpPr>
        <p:sp>
          <p:nvSpPr>
            <p:cNvPr id="448542" name="Text Box 30"/>
            <p:cNvSpPr txBox="1">
              <a:spLocks noChangeArrowheads="1"/>
            </p:cNvSpPr>
            <p:nvPr/>
          </p:nvSpPr>
          <p:spPr bwMode="auto">
            <a:xfrm>
              <a:off x="680" y="1169"/>
              <a:ext cx="578" cy="8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CN" altLang="en-US" sz="2400">
                  <a:solidFill>
                    <a:srgbClr val="000066"/>
                  </a:solidFill>
                  <a:latin typeface="Arial" pitchFamily="34" charset="0"/>
                  <a:ea typeface="楷体_GB2312" pitchFamily="49" charset="-122"/>
                </a:rPr>
                <a:t>输出</a:t>
              </a:r>
              <a:r>
                <a:rPr lang="en-US" altLang="zh-CN" sz="2400">
                  <a:solidFill>
                    <a:srgbClr val="000066"/>
                  </a:solidFill>
                  <a:latin typeface="Arial" pitchFamily="34" charset="0"/>
                  <a:ea typeface="黑体" pitchFamily="49" charset="-122"/>
                </a:rPr>
                <a:t>:</a:t>
              </a:r>
            </a:p>
          </p:txBody>
        </p:sp>
        <p:grpSp>
          <p:nvGrpSpPr>
            <p:cNvPr id="448543" name="Group 31"/>
            <p:cNvGrpSpPr>
              <a:grpSpLocks/>
            </p:cNvGrpSpPr>
            <p:nvPr/>
          </p:nvGrpSpPr>
          <p:grpSpPr bwMode="auto">
            <a:xfrm>
              <a:off x="1592" y="1131"/>
              <a:ext cx="1944" cy="951"/>
              <a:chOff x="1592" y="1131"/>
              <a:chExt cx="1944" cy="951"/>
            </a:xfrm>
          </p:grpSpPr>
          <p:grpSp>
            <p:nvGrpSpPr>
              <p:cNvPr id="448544" name="Group 32"/>
              <p:cNvGrpSpPr>
                <a:grpSpLocks/>
              </p:cNvGrpSpPr>
              <p:nvPr/>
            </p:nvGrpSpPr>
            <p:grpSpPr bwMode="auto">
              <a:xfrm>
                <a:off x="1592" y="1131"/>
                <a:ext cx="561" cy="864"/>
                <a:chOff x="655" y="1739"/>
                <a:chExt cx="513" cy="864"/>
              </a:xfrm>
            </p:grpSpPr>
            <p:grpSp>
              <p:nvGrpSpPr>
                <p:cNvPr id="448545" name="Group 33"/>
                <p:cNvGrpSpPr>
                  <a:grpSpLocks/>
                </p:cNvGrpSpPr>
                <p:nvPr/>
              </p:nvGrpSpPr>
              <p:grpSpPr bwMode="auto">
                <a:xfrm>
                  <a:off x="655" y="1739"/>
                  <a:ext cx="446" cy="674"/>
                  <a:chOff x="655" y="1739"/>
                  <a:chExt cx="446" cy="674"/>
                </a:xfrm>
              </p:grpSpPr>
              <p:sp>
                <p:nvSpPr>
                  <p:cNvPr id="448546" name="Rectangle 34"/>
                  <p:cNvSpPr>
                    <a:spLocks noChangeArrowheads="1"/>
                  </p:cNvSpPr>
                  <p:nvPr/>
                </p:nvSpPr>
                <p:spPr bwMode="auto">
                  <a:xfrm>
                    <a:off x="655" y="1739"/>
                    <a:ext cx="129" cy="67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/>
                    <a:r>
                      <a:rPr lang="en-US" altLang="zh-CN" sz="2400" i="1">
                        <a:solidFill>
                          <a:srgbClr val="000066"/>
                        </a:solidFill>
                        <a:latin typeface="Times New Roman" pitchFamily="18" charset="0"/>
                      </a:rPr>
                      <a:t>F</a:t>
                    </a:r>
                    <a:endParaRPr lang="en-US" altLang="zh-CN" sz="2400" b="0">
                      <a:solidFill>
                        <a:srgbClr val="000066"/>
                      </a:solidFill>
                      <a:latin typeface="Arial" pitchFamily="34" charset="0"/>
                    </a:endParaRPr>
                  </a:p>
                </p:txBody>
              </p:sp>
              <p:sp>
                <p:nvSpPr>
                  <p:cNvPr id="448547" name="Rectangle 35"/>
                  <p:cNvSpPr>
                    <a:spLocks noChangeArrowheads="1"/>
                  </p:cNvSpPr>
                  <p:nvPr/>
                </p:nvSpPr>
                <p:spPr bwMode="auto">
                  <a:xfrm>
                    <a:off x="1004" y="1888"/>
                    <a:ext cx="97" cy="50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/>
                    <a:r>
                      <a:rPr lang="en-US" altLang="zh-CN" i="1">
                        <a:solidFill>
                          <a:srgbClr val="000066"/>
                        </a:solidFill>
                        <a:latin typeface="Times New Roman" pitchFamily="18" charset="0"/>
                      </a:rPr>
                      <a:t>B</a:t>
                    </a:r>
                    <a:endParaRPr lang="en-US" altLang="zh-CN" b="0">
                      <a:solidFill>
                        <a:srgbClr val="000066"/>
                      </a:solidFill>
                      <a:latin typeface="Arial" pitchFamily="34" charset="0"/>
                    </a:endParaRPr>
                  </a:p>
                </p:txBody>
              </p:sp>
              <p:sp>
                <p:nvSpPr>
                  <p:cNvPr id="448548" name="Rectangle 36"/>
                  <p:cNvSpPr>
                    <a:spLocks noChangeArrowheads="1"/>
                  </p:cNvSpPr>
                  <p:nvPr/>
                </p:nvSpPr>
                <p:spPr bwMode="auto">
                  <a:xfrm>
                    <a:off x="816" y="1886"/>
                    <a:ext cx="97" cy="5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/>
                    <a:r>
                      <a:rPr lang="en-US" altLang="zh-CN" i="1">
                        <a:solidFill>
                          <a:srgbClr val="000066"/>
                        </a:solidFill>
                        <a:latin typeface="Times New Roman" pitchFamily="18" charset="0"/>
                      </a:rPr>
                      <a:t>A</a:t>
                    </a:r>
                    <a:endParaRPr lang="en-US" altLang="zh-CN" b="0">
                      <a:solidFill>
                        <a:srgbClr val="000066"/>
                      </a:solidFill>
                      <a:latin typeface="Arial" pitchFamily="34" charset="0"/>
                    </a:endParaRPr>
                  </a:p>
                </p:txBody>
              </p:sp>
              <p:sp>
                <p:nvSpPr>
                  <p:cNvPr id="448549" name="Rectangle 37"/>
                  <p:cNvSpPr>
                    <a:spLocks noChangeArrowheads="1"/>
                  </p:cNvSpPr>
                  <p:nvPr/>
                </p:nvSpPr>
                <p:spPr bwMode="auto">
                  <a:xfrm>
                    <a:off x="912" y="1871"/>
                    <a:ext cx="80" cy="50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/>
                    <a:r>
                      <a:rPr lang="en-US" altLang="zh-CN">
                        <a:solidFill>
                          <a:srgbClr val="000066"/>
                        </a:solidFill>
                        <a:latin typeface="Symbol" pitchFamily="18" charset="2"/>
                      </a:rPr>
                      <a:t>&gt;</a:t>
                    </a:r>
                    <a:endParaRPr lang="en-US" altLang="zh-CN" b="0">
                      <a:solidFill>
                        <a:srgbClr val="000066"/>
                      </a:solidFill>
                      <a:latin typeface="Arial" pitchFamily="34" charset="0"/>
                    </a:endParaRPr>
                  </a:p>
                </p:txBody>
              </p:sp>
            </p:grpSp>
            <p:sp>
              <p:nvSpPr>
                <p:cNvPr id="448550" name="Rectangle 38"/>
                <p:cNvSpPr>
                  <a:spLocks noChangeArrowheads="1"/>
                </p:cNvSpPr>
                <p:nvPr/>
              </p:nvSpPr>
              <p:spPr bwMode="auto">
                <a:xfrm>
                  <a:off x="1051" y="1762"/>
                  <a:ext cx="117" cy="84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chemeClr val="tx1"/>
                      </a:solidFill>
                      <a:miter lim="800000"/>
                      <a:headEnd/>
                      <a:tailEnd type="none" w="lg" len="lg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endParaRPr lang="en-GB" altLang="zh-CN" sz="2400">
                    <a:solidFill>
                      <a:srgbClr val="000066"/>
                    </a:solidFill>
                    <a:latin typeface="Arial" pitchFamily="34" charset="0"/>
                    <a:ea typeface="黑体" pitchFamily="49" charset="-122"/>
                  </a:endParaRPr>
                </a:p>
              </p:txBody>
            </p:sp>
          </p:grpSp>
          <p:grpSp>
            <p:nvGrpSpPr>
              <p:cNvPr id="448551" name="Group 39"/>
              <p:cNvGrpSpPr>
                <a:grpSpLocks/>
              </p:cNvGrpSpPr>
              <p:nvPr/>
            </p:nvGrpSpPr>
            <p:grpSpPr bwMode="auto">
              <a:xfrm>
                <a:off x="2290" y="1168"/>
                <a:ext cx="595" cy="883"/>
                <a:chOff x="624" y="2160"/>
                <a:chExt cx="543" cy="883"/>
              </a:xfrm>
            </p:grpSpPr>
            <p:grpSp>
              <p:nvGrpSpPr>
                <p:cNvPr id="448552" name="Group 40"/>
                <p:cNvGrpSpPr>
                  <a:grpSpLocks/>
                </p:cNvGrpSpPr>
                <p:nvPr/>
              </p:nvGrpSpPr>
              <p:grpSpPr bwMode="auto">
                <a:xfrm>
                  <a:off x="624" y="2160"/>
                  <a:ext cx="446" cy="674"/>
                  <a:chOff x="1296" y="1728"/>
                  <a:chExt cx="446" cy="674"/>
                </a:xfrm>
              </p:grpSpPr>
              <p:sp>
                <p:nvSpPr>
                  <p:cNvPr id="448553" name="Rectangle 41"/>
                  <p:cNvSpPr>
                    <a:spLocks noChangeArrowheads="1"/>
                  </p:cNvSpPr>
                  <p:nvPr/>
                </p:nvSpPr>
                <p:spPr bwMode="auto">
                  <a:xfrm>
                    <a:off x="1296" y="1728"/>
                    <a:ext cx="129" cy="67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/>
                    <a:r>
                      <a:rPr lang="en-US" altLang="zh-CN" sz="2400" i="1">
                        <a:solidFill>
                          <a:srgbClr val="000066"/>
                        </a:solidFill>
                        <a:latin typeface="Times New Roman" pitchFamily="18" charset="0"/>
                      </a:rPr>
                      <a:t>F</a:t>
                    </a:r>
                    <a:endParaRPr lang="en-US" altLang="zh-CN" sz="2400" b="0">
                      <a:solidFill>
                        <a:srgbClr val="000066"/>
                      </a:solidFill>
                      <a:latin typeface="Arial" pitchFamily="34" charset="0"/>
                    </a:endParaRPr>
                  </a:p>
                </p:txBody>
              </p:sp>
              <p:sp>
                <p:nvSpPr>
                  <p:cNvPr id="448554" name="Rectangle 42"/>
                  <p:cNvSpPr>
                    <a:spLocks noChangeArrowheads="1"/>
                  </p:cNvSpPr>
                  <p:nvPr/>
                </p:nvSpPr>
                <p:spPr bwMode="auto">
                  <a:xfrm>
                    <a:off x="1645" y="1875"/>
                    <a:ext cx="97" cy="5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/>
                    <a:r>
                      <a:rPr lang="en-US" altLang="zh-CN" i="1">
                        <a:solidFill>
                          <a:srgbClr val="000066"/>
                        </a:solidFill>
                        <a:latin typeface="Times New Roman" pitchFamily="18" charset="0"/>
                      </a:rPr>
                      <a:t>B</a:t>
                    </a:r>
                    <a:endParaRPr lang="en-US" altLang="zh-CN" b="0">
                      <a:solidFill>
                        <a:srgbClr val="000066"/>
                      </a:solidFill>
                      <a:latin typeface="Arial" pitchFamily="34" charset="0"/>
                    </a:endParaRPr>
                  </a:p>
                </p:txBody>
              </p:sp>
              <p:sp>
                <p:nvSpPr>
                  <p:cNvPr id="448555" name="Rectangle 43"/>
                  <p:cNvSpPr>
                    <a:spLocks noChangeArrowheads="1"/>
                  </p:cNvSpPr>
                  <p:nvPr/>
                </p:nvSpPr>
                <p:spPr bwMode="auto">
                  <a:xfrm>
                    <a:off x="1457" y="1875"/>
                    <a:ext cx="97" cy="5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/>
                    <a:r>
                      <a:rPr lang="en-US" altLang="zh-CN" i="1">
                        <a:solidFill>
                          <a:srgbClr val="000066"/>
                        </a:solidFill>
                        <a:latin typeface="Times New Roman" pitchFamily="18" charset="0"/>
                      </a:rPr>
                      <a:t>A</a:t>
                    </a:r>
                    <a:endParaRPr lang="en-US" altLang="zh-CN" b="0">
                      <a:solidFill>
                        <a:srgbClr val="000066"/>
                      </a:solidFill>
                      <a:latin typeface="Arial" pitchFamily="34" charset="0"/>
                    </a:endParaRPr>
                  </a:p>
                </p:txBody>
              </p:sp>
              <p:sp>
                <p:nvSpPr>
                  <p:cNvPr id="448556" name="Rectangle 44"/>
                  <p:cNvSpPr>
                    <a:spLocks noChangeArrowheads="1"/>
                  </p:cNvSpPr>
                  <p:nvPr/>
                </p:nvSpPr>
                <p:spPr bwMode="auto">
                  <a:xfrm>
                    <a:off x="1553" y="1860"/>
                    <a:ext cx="79" cy="50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/>
                    <a:r>
                      <a:rPr lang="en-US" altLang="zh-CN">
                        <a:solidFill>
                          <a:srgbClr val="000066"/>
                        </a:solidFill>
                        <a:latin typeface="Symbol" pitchFamily="18" charset="2"/>
                      </a:rPr>
                      <a:t>&lt;</a:t>
                    </a:r>
                    <a:endParaRPr lang="en-US" altLang="zh-CN" b="0">
                      <a:solidFill>
                        <a:srgbClr val="000066"/>
                      </a:solidFill>
                      <a:latin typeface="Arial" pitchFamily="34" charset="0"/>
                    </a:endParaRPr>
                  </a:p>
                </p:txBody>
              </p:sp>
            </p:grpSp>
            <p:sp>
              <p:nvSpPr>
                <p:cNvPr id="448557" name="Rectangle 45"/>
                <p:cNvSpPr>
                  <a:spLocks noChangeArrowheads="1"/>
                </p:cNvSpPr>
                <p:nvPr/>
              </p:nvSpPr>
              <p:spPr bwMode="auto">
                <a:xfrm>
                  <a:off x="1050" y="2198"/>
                  <a:ext cx="117" cy="84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chemeClr val="tx1"/>
                      </a:solidFill>
                      <a:miter lim="800000"/>
                      <a:headEnd/>
                      <a:tailEnd type="none" w="lg" len="lg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endParaRPr lang="en-GB" altLang="zh-CN" sz="2400">
                    <a:solidFill>
                      <a:srgbClr val="000066"/>
                    </a:solidFill>
                    <a:latin typeface="Arial" pitchFamily="34" charset="0"/>
                    <a:ea typeface="黑体" pitchFamily="49" charset="-122"/>
                  </a:endParaRPr>
                </a:p>
              </p:txBody>
            </p:sp>
          </p:grpSp>
          <p:grpSp>
            <p:nvGrpSpPr>
              <p:cNvPr id="448558" name="Group 46"/>
              <p:cNvGrpSpPr>
                <a:grpSpLocks/>
              </p:cNvGrpSpPr>
              <p:nvPr/>
            </p:nvGrpSpPr>
            <p:grpSpPr bwMode="auto">
              <a:xfrm>
                <a:off x="2942" y="1168"/>
                <a:ext cx="594" cy="914"/>
                <a:chOff x="624" y="2511"/>
                <a:chExt cx="543" cy="914"/>
              </a:xfrm>
            </p:grpSpPr>
            <p:grpSp>
              <p:nvGrpSpPr>
                <p:cNvPr id="448559" name="Group 47"/>
                <p:cNvGrpSpPr>
                  <a:grpSpLocks/>
                </p:cNvGrpSpPr>
                <p:nvPr/>
              </p:nvGrpSpPr>
              <p:grpSpPr bwMode="auto">
                <a:xfrm>
                  <a:off x="624" y="2511"/>
                  <a:ext cx="448" cy="674"/>
                  <a:chOff x="1920" y="1680"/>
                  <a:chExt cx="448" cy="674"/>
                </a:xfrm>
              </p:grpSpPr>
              <p:sp>
                <p:nvSpPr>
                  <p:cNvPr id="448560" name="Rectangle 48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1680"/>
                    <a:ext cx="161" cy="67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>
                    <a:spAutoFit/>
                  </a:bodyPr>
                  <a:lstStyle/>
                  <a:p>
                    <a:pPr algn="l"/>
                    <a:r>
                      <a:rPr lang="en-US" altLang="zh-CN" sz="2400" i="1">
                        <a:solidFill>
                          <a:srgbClr val="000066"/>
                        </a:solidFill>
                        <a:latin typeface="Times New Roman" pitchFamily="18" charset="0"/>
                      </a:rPr>
                      <a:t>F</a:t>
                    </a:r>
                    <a:endParaRPr lang="en-US" altLang="zh-CN" sz="2400" b="0">
                      <a:solidFill>
                        <a:srgbClr val="000066"/>
                      </a:solidFill>
                      <a:latin typeface="Arial" pitchFamily="34" charset="0"/>
                    </a:endParaRPr>
                  </a:p>
                </p:txBody>
              </p:sp>
              <p:sp>
                <p:nvSpPr>
                  <p:cNvPr id="448561" name="Rectangle 49"/>
                  <p:cNvSpPr>
                    <a:spLocks noChangeArrowheads="1"/>
                  </p:cNvSpPr>
                  <p:nvPr/>
                </p:nvSpPr>
                <p:spPr bwMode="auto">
                  <a:xfrm>
                    <a:off x="2271" y="1829"/>
                    <a:ext cx="97" cy="50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/>
                    <a:r>
                      <a:rPr lang="en-US" altLang="zh-CN" i="1">
                        <a:solidFill>
                          <a:srgbClr val="000066"/>
                        </a:solidFill>
                        <a:latin typeface="Times New Roman" pitchFamily="18" charset="0"/>
                      </a:rPr>
                      <a:t>B</a:t>
                    </a:r>
                    <a:endParaRPr lang="en-US" altLang="zh-CN" b="0">
                      <a:solidFill>
                        <a:srgbClr val="000066"/>
                      </a:solidFill>
                      <a:latin typeface="Arial" pitchFamily="34" charset="0"/>
                    </a:endParaRPr>
                  </a:p>
                </p:txBody>
              </p:sp>
              <p:sp>
                <p:nvSpPr>
                  <p:cNvPr id="448562" name="Rectangle 50"/>
                  <p:cNvSpPr>
                    <a:spLocks noChangeArrowheads="1"/>
                  </p:cNvSpPr>
                  <p:nvPr/>
                </p:nvSpPr>
                <p:spPr bwMode="auto">
                  <a:xfrm>
                    <a:off x="2081" y="1827"/>
                    <a:ext cx="97" cy="50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/>
                    <a:r>
                      <a:rPr lang="en-US" altLang="zh-CN" i="1">
                        <a:solidFill>
                          <a:srgbClr val="000066"/>
                        </a:solidFill>
                        <a:latin typeface="Times New Roman" pitchFamily="18" charset="0"/>
                      </a:rPr>
                      <a:t>A</a:t>
                    </a:r>
                    <a:endParaRPr lang="en-US" altLang="zh-CN" b="0">
                      <a:solidFill>
                        <a:srgbClr val="000066"/>
                      </a:solidFill>
                      <a:latin typeface="Arial" pitchFamily="34" charset="0"/>
                    </a:endParaRPr>
                  </a:p>
                </p:txBody>
              </p:sp>
              <p:sp>
                <p:nvSpPr>
                  <p:cNvPr id="448563" name="Rectangle 51"/>
                  <p:cNvSpPr>
                    <a:spLocks noChangeArrowheads="1"/>
                  </p:cNvSpPr>
                  <p:nvPr/>
                </p:nvSpPr>
                <p:spPr bwMode="auto">
                  <a:xfrm>
                    <a:off x="2179" y="1812"/>
                    <a:ext cx="80" cy="50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/>
                    <a:r>
                      <a:rPr lang="en-US" altLang="zh-CN">
                        <a:solidFill>
                          <a:srgbClr val="000066"/>
                        </a:solidFill>
                        <a:latin typeface="Symbol" pitchFamily="18" charset="2"/>
                      </a:rPr>
                      <a:t>=</a:t>
                    </a:r>
                    <a:endParaRPr lang="en-US" altLang="zh-CN" b="0">
                      <a:solidFill>
                        <a:srgbClr val="000066"/>
                      </a:solidFill>
                      <a:latin typeface="Arial" pitchFamily="34" charset="0"/>
                    </a:endParaRPr>
                  </a:p>
                </p:txBody>
              </p:sp>
            </p:grpSp>
            <p:sp>
              <p:nvSpPr>
                <p:cNvPr id="448564" name="Rectangle 52"/>
                <p:cNvSpPr>
                  <a:spLocks noChangeArrowheads="1"/>
                </p:cNvSpPr>
                <p:nvPr/>
              </p:nvSpPr>
              <p:spPr bwMode="auto">
                <a:xfrm>
                  <a:off x="1050" y="2581"/>
                  <a:ext cx="117" cy="84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chemeClr val="tx1"/>
                      </a:solidFill>
                      <a:miter lim="800000"/>
                      <a:headEnd/>
                      <a:tailEnd type="none" w="lg" len="lg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endParaRPr lang="en-GB" altLang="zh-CN" sz="2400">
                    <a:solidFill>
                      <a:srgbClr val="000066"/>
                    </a:solidFill>
                    <a:latin typeface="Arial" pitchFamily="34" charset="0"/>
                    <a:ea typeface="黑体" pitchFamily="49" charset="-122"/>
                  </a:endParaRPr>
                </a:p>
              </p:txBody>
            </p:sp>
          </p:grpSp>
        </p:grpSp>
      </p:grpSp>
      <p:grpSp>
        <p:nvGrpSpPr>
          <p:cNvPr id="448571" name="Group 59"/>
          <p:cNvGrpSpPr>
            <a:grpSpLocks/>
          </p:cNvGrpSpPr>
          <p:nvPr/>
        </p:nvGrpSpPr>
        <p:grpSpPr bwMode="auto">
          <a:xfrm>
            <a:off x="1030288" y="3141663"/>
            <a:ext cx="6386512" cy="3455987"/>
            <a:chOff x="649" y="1979"/>
            <a:chExt cx="4023" cy="2177"/>
          </a:xfrm>
        </p:grpSpPr>
        <p:sp>
          <p:nvSpPr>
            <p:cNvPr id="448516" name="AutoShape 4"/>
            <p:cNvSpPr>
              <a:spLocks noChangeArrowheads="1"/>
            </p:cNvSpPr>
            <p:nvPr/>
          </p:nvSpPr>
          <p:spPr bwMode="auto">
            <a:xfrm>
              <a:off x="674" y="2766"/>
              <a:ext cx="199" cy="567"/>
            </a:xfrm>
            <a:prstGeom prst="roundRect">
              <a:avLst>
                <a:gd name="adj" fmla="val 16667"/>
              </a:avLst>
            </a:prstGeom>
            <a:solidFill>
              <a:srgbClr val="00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round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48518" name="Text Box 6"/>
            <p:cNvSpPr txBox="1">
              <a:spLocks noChangeArrowheads="1"/>
            </p:cNvSpPr>
            <p:nvPr/>
          </p:nvSpPr>
          <p:spPr bwMode="auto">
            <a:xfrm>
              <a:off x="3560" y="2956"/>
              <a:ext cx="595" cy="231"/>
            </a:xfrm>
            <a:prstGeom prst="rect">
              <a:avLst/>
            </a:prstGeom>
            <a:solidFill>
              <a:srgbClr val="009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CN" altLang="en-US">
                  <a:solidFill>
                    <a:schemeClr val="bg1"/>
                  </a:solidFill>
                  <a:latin typeface="Arial" pitchFamily="34" charset="0"/>
                </a:rPr>
                <a:t>高位片</a:t>
              </a:r>
            </a:p>
          </p:txBody>
        </p:sp>
        <p:grpSp>
          <p:nvGrpSpPr>
            <p:cNvPr id="448519" name="Group 7"/>
            <p:cNvGrpSpPr>
              <a:grpSpLocks/>
            </p:cNvGrpSpPr>
            <p:nvPr/>
          </p:nvGrpSpPr>
          <p:grpSpPr bwMode="auto">
            <a:xfrm>
              <a:off x="2319" y="2822"/>
              <a:ext cx="764" cy="775"/>
              <a:chOff x="9541" y="12714"/>
              <a:chExt cx="1558" cy="1511"/>
            </a:xfrm>
          </p:grpSpPr>
          <p:grpSp>
            <p:nvGrpSpPr>
              <p:cNvPr id="448520" name="Group 8"/>
              <p:cNvGrpSpPr>
                <a:grpSpLocks/>
              </p:cNvGrpSpPr>
              <p:nvPr/>
            </p:nvGrpSpPr>
            <p:grpSpPr bwMode="auto">
              <a:xfrm rot="10800000" flipH="1">
                <a:off x="10451" y="12714"/>
                <a:ext cx="648" cy="69"/>
                <a:chOff x="8475" y="10188"/>
                <a:chExt cx="540" cy="57"/>
              </a:xfrm>
            </p:grpSpPr>
            <p:sp>
              <p:nvSpPr>
                <p:cNvPr id="448521" name="AutoShape 9"/>
                <p:cNvSpPr>
                  <a:spLocks noChangeArrowheads="1"/>
                </p:cNvSpPr>
                <p:nvPr/>
              </p:nvSpPr>
              <p:spPr bwMode="auto">
                <a:xfrm rot="-5400000">
                  <a:off x="8873" y="10103"/>
                  <a:ext cx="57" cy="227"/>
                </a:xfrm>
                <a:prstGeom prst="flowChartMerge">
                  <a:avLst/>
                </a:prstGeom>
                <a:solidFill>
                  <a:srgbClr val="000000"/>
                </a:solidFill>
                <a:ln w="38100">
                  <a:solidFill>
                    <a:srgbClr val="99CC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48522" name="Line 10"/>
                <p:cNvSpPr>
                  <a:spLocks noChangeShapeType="1"/>
                </p:cNvSpPr>
                <p:nvPr/>
              </p:nvSpPr>
              <p:spPr bwMode="auto">
                <a:xfrm flipH="1">
                  <a:off x="8475" y="10215"/>
                  <a:ext cx="330" cy="0"/>
                </a:xfrm>
                <a:prstGeom prst="line">
                  <a:avLst/>
                </a:prstGeom>
                <a:noFill/>
                <a:ln w="38100">
                  <a:solidFill>
                    <a:srgbClr val="99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448523" name="Line 11"/>
              <p:cNvSpPr>
                <a:spLocks noChangeShapeType="1"/>
              </p:cNvSpPr>
              <p:nvPr/>
            </p:nvSpPr>
            <p:spPr bwMode="auto">
              <a:xfrm rot="-5400000">
                <a:off x="9710" y="13485"/>
                <a:ext cx="1476" cy="0"/>
              </a:xfrm>
              <a:prstGeom prst="line">
                <a:avLst/>
              </a:prstGeom>
              <a:noFill/>
              <a:ln w="38100">
                <a:solidFill>
                  <a:srgbClr val="99CC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8524" name="Line 12"/>
              <p:cNvSpPr>
                <a:spLocks noChangeShapeType="1"/>
              </p:cNvSpPr>
              <p:nvPr/>
            </p:nvSpPr>
            <p:spPr bwMode="auto">
              <a:xfrm>
                <a:off x="9545" y="14223"/>
                <a:ext cx="903" cy="0"/>
              </a:xfrm>
              <a:prstGeom prst="line">
                <a:avLst/>
              </a:prstGeom>
              <a:noFill/>
              <a:ln w="38100">
                <a:solidFill>
                  <a:srgbClr val="99CC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8525" name="Line 13"/>
              <p:cNvSpPr>
                <a:spLocks noChangeShapeType="1"/>
              </p:cNvSpPr>
              <p:nvPr/>
            </p:nvSpPr>
            <p:spPr bwMode="auto">
              <a:xfrm rot="-5400000">
                <a:off x="9386" y="14070"/>
                <a:ext cx="310" cy="0"/>
              </a:xfrm>
              <a:prstGeom prst="line">
                <a:avLst/>
              </a:prstGeom>
              <a:noFill/>
              <a:ln w="38100">
                <a:solidFill>
                  <a:srgbClr val="99CC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48526" name="Group 14"/>
            <p:cNvGrpSpPr>
              <a:grpSpLocks/>
            </p:cNvGrpSpPr>
            <p:nvPr/>
          </p:nvGrpSpPr>
          <p:grpSpPr bwMode="auto">
            <a:xfrm>
              <a:off x="1905" y="3049"/>
              <a:ext cx="1165" cy="685"/>
              <a:chOff x="6826" y="12941"/>
              <a:chExt cx="2417" cy="1356"/>
            </a:xfrm>
          </p:grpSpPr>
          <p:sp>
            <p:nvSpPr>
              <p:cNvPr id="448527" name="AutoShape 15"/>
              <p:cNvSpPr>
                <a:spLocks noChangeArrowheads="1"/>
              </p:cNvSpPr>
              <p:nvPr/>
            </p:nvSpPr>
            <p:spPr bwMode="auto">
              <a:xfrm rot="16200000" flipH="1">
                <a:off x="9073" y="12838"/>
                <a:ext cx="68" cy="273"/>
              </a:xfrm>
              <a:prstGeom prst="flowChartMerge">
                <a:avLst/>
              </a:prstGeom>
              <a:solidFill>
                <a:srgbClr val="000000"/>
              </a:solidFill>
              <a:ln w="38100">
                <a:solidFill>
                  <a:srgbClr val="00CC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8528" name="Line 16"/>
              <p:cNvSpPr>
                <a:spLocks noChangeShapeType="1"/>
              </p:cNvSpPr>
              <p:nvPr/>
            </p:nvSpPr>
            <p:spPr bwMode="auto">
              <a:xfrm rot="-5400000">
                <a:off x="8072" y="13638"/>
                <a:ext cx="1318" cy="0"/>
              </a:xfrm>
              <a:prstGeom prst="line">
                <a:avLst/>
              </a:prstGeom>
              <a:noFill/>
              <a:ln w="3810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8529" name="Line 17"/>
              <p:cNvSpPr>
                <a:spLocks noChangeShapeType="1"/>
              </p:cNvSpPr>
              <p:nvPr/>
            </p:nvSpPr>
            <p:spPr bwMode="auto">
              <a:xfrm>
                <a:off x="6830" y="14295"/>
                <a:ext cx="1899" cy="0"/>
              </a:xfrm>
              <a:prstGeom prst="line">
                <a:avLst/>
              </a:prstGeom>
              <a:noFill/>
              <a:ln w="3810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8530" name="Line 18"/>
              <p:cNvSpPr>
                <a:spLocks noChangeShapeType="1"/>
              </p:cNvSpPr>
              <p:nvPr/>
            </p:nvSpPr>
            <p:spPr bwMode="auto">
              <a:xfrm rot="-5400000">
                <a:off x="6529" y="13998"/>
                <a:ext cx="593" cy="0"/>
              </a:xfrm>
              <a:prstGeom prst="line">
                <a:avLst/>
              </a:prstGeom>
              <a:noFill/>
              <a:ln w="3810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8531" name="Line 19"/>
              <p:cNvSpPr>
                <a:spLocks noChangeShapeType="1"/>
              </p:cNvSpPr>
              <p:nvPr/>
            </p:nvSpPr>
            <p:spPr bwMode="auto">
              <a:xfrm rot="-10800000">
                <a:off x="8731" y="12979"/>
                <a:ext cx="250" cy="0"/>
              </a:xfrm>
              <a:prstGeom prst="line">
                <a:avLst/>
              </a:prstGeom>
              <a:noFill/>
              <a:ln w="38100">
                <a:solidFill>
                  <a:srgbClr val="00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48532" name="Group 20"/>
            <p:cNvGrpSpPr>
              <a:grpSpLocks/>
            </p:cNvGrpSpPr>
            <p:nvPr/>
          </p:nvGrpSpPr>
          <p:grpSpPr bwMode="auto">
            <a:xfrm>
              <a:off x="1525" y="3276"/>
              <a:ext cx="1559" cy="580"/>
              <a:chOff x="11503" y="13009"/>
              <a:chExt cx="3227" cy="1169"/>
            </a:xfrm>
          </p:grpSpPr>
          <p:sp>
            <p:nvSpPr>
              <p:cNvPr id="448533" name="AutoShape 21"/>
              <p:cNvSpPr>
                <a:spLocks noChangeArrowheads="1"/>
              </p:cNvSpPr>
              <p:nvPr/>
            </p:nvSpPr>
            <p:spPr bwMode="auto">
              <a:xfrm rot="16200000" flipH="1">
                <a:off x="14560" y="12906"/>
                <a:ext cx="68" cy="273"/>
              </a:xfrm>
              <a:prstGeom prst="flowChartMerge">
                <a:avLst/>
              </a:prstGeom>
              <a:solidFill>
                <a:srgbClr val="000000"/>
              </a:solidFill>
              <a:ln w="38100">
                <a:solidFill>
                  <a:srgbClr val="FF00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8534" name="Line 22"/>
              <p:cNvSpPr>
                <a:spLocks noChangeShapeType="1"/>
              </p:cNvSpPr>
              <p:nvPr/>
            </p:nvSpPr>
            <p:spPr bwMode="auto">
              <a:xfrm rot="-10800000">
                <a:off x="14365" y="13046"/>
                <a:ext cx="111" cy="0"/>
              </a:xfrm>
              <a:prstGeom prst="line">
                <a:avLst/>
              </a:prstGeom>
              <a:noFill/>
              <a:ln w="38100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8535" name="Line 23"/>
              <p:cNvSpPr>
                <a:spLocks noChangeShapeType="1"/>
              </p:cNvSpPr>
              <p:nvPr/>
            </p:nvSpPr>
            <p:spPr bwMode="auto">
              <a:xfrm rot="-5400000">
                <a:off x="13800" y="13610"/>
                <a:ext cx="1128" cy="0"/>
              </a:xfrm>
              <a:prstGeom prst="line">
                <a:avLst/>
              </a:prstGeom>
              <a:noFill/>
              <a:ln w="38100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8536" name="Line 24"/>
              <p:cNvSpPr>
                <a:spLocks noChangeShapeType="1"/>
              </p:cNvSpPr>
              <p:nvPr/>
            </p:nvSpPr>
            <p:spPr bwMode="auto">
              <a:xfrm>
                <a:off x="11520" y="14178"/>
                <a:ext cx="2842" cy="0"/>
              </a:xfrm>
              <a:prstGeom prst="line">
                <a:avLst/>
              </a:prstGeom>
              <a:noFill/>
              <a:ln w="38100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8537" name="Line 25"/>
              <p:cNvSpPr>
                <a:spLocks noChangeShapeType="1"/>
              </p:cNvSpPr>
              <p:nvPr/>
            </p:nvSpPr>
            <p:spPr bwMode="auto">
              <a:xfrm rot="-5400000">
                <a:off x="11075" y="13750"/>
                <a:ext cx="855" cy="0"/>
              </a:xfrm>
              <a:prstGeom prst="line">
                <a:avLst/>
              </a:prstGeom>
              <a:noFill/>
              <a:ln w="38100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48538" name="Text Box 26"/>
            <p:cNvSpPr txBox="1">
              <a:spLocks noChangeArrowheads="1"/>
            </p:cNvSpPr>
            <p:nvPr/>
          </p:nvSpPr>
          <p:spPr bwMode="auto">
            <a:xfrm>
              <a:off x="3651" y="3907"/>
              <a:ext cx="454" cy="24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6699FF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CN" altLang="en-US">
                  <a:latin typeface="Arial" pitchFamily="34" charset="0"/>
                </a:rPr>
                <a:t>输出</a:t>
              </a:r>
            </a:p>
          </p:txBody>
        </p:sp>
        <p:sp>
          <p:nvSpPr>
            <p:cNvPr id="448565" name="Text Box 53"/>
            <p:cNvSpPr txBox="1">
              <a:spLocks noChangeArrowheads="1"/>
            </p:cNvSpPr>
            <p:nvPr/>
          </p:nvSpPr>
          <p:spPr bwMode="auto">
            <a:xfrm>
              <a:off x="1587" y="2931"/>
              <a:ext cx="595" cy="231"/>
            </a:xfrm>
            <a:prstGeom prst="rect">
              <a:avLst/>
            </a:prstGeom>
            <a:solidFill>
              <a:srgbClr val="009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CN" altLang="en-US">
                  <a:solidFill>
                    <a:schemeClr val="bg1"/>
                  </a:solidFill>
                  <a:latin typeface="Arial" pitchFamily="34" charset="0"/>
                </a:rPr>
                <a:t>低位片</a:t>
              </a:r>
            </a:p>
          </p:txBody>
        </p:sp>
        <p:graphicFrame>
          <p:nvGraphicFramePr>
            <p:cNvPr id="448566" name="Object 54"/>
            <p:cNvGraphicFramePr>
              <a:graphicFrameLocks noChangeAspect="1"/>
            </p:cNvGraphicFramePr>
            <p:nvPr/>
          </p:nvGraphicFramePr>
          <p:xfrm>
            <a:off x="657" y="2205"/>
            <a:ext cx="4015" cy="17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86" name="图片" r:id="rId3" imgW="5257800" imgH="2209680" progId="Word.Picture.8">
                    <p:embed/>
                  </p:oleObj>
                </mc:Choice>
                <mc:Fallback>
                  <p:oleObj name="图片" r:id="rId3" imgW="5257800" imgH="2209680" progId="Word.Picture.8">
                    <p:embed/>
                    <p:pic>
                      <p:nvPicPr>
                        <p:cNvPr id="448566" name="Object 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7" y="2205"/>
                          <a:ext cx="4015" cy="176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8567" name="Object 55"/>
            <p:cNvGraphicFramePr>
              <a:graphicFrameLocks noChangeAspect="1"/>
            </p:cNvGraphicFramePr>
            <p:nvPr/>
          </p:nvGraphicFramePr>
          <p:xfrm>
            <a:off x="649" y="2749"/>
            <a:ext cx="575" cy="7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87" name="图片" r:id="rId5" imgW="752400" imgH="885960" progId="Word.Picture.8">
                    <p:embed/>
                  </p:oleObj>
                </mc:Choice>
                <mc:Fallback>
                  <p:oleObj name="图片" r:id="rId5" imgW="752400" imgH="885960" progId="Word.Picture.8">
                    <p:embed/>
                    <p:pic>
                      <p:nvPicPr>
                        <p:cNvPr id="448567" name="Object 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9" y="2749"/>
                          <a:ext cx="575" cy="70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8568" name="Object 56"/>
            <p:cNvGraphicFramePr>
              <a:graphicFrameLocks noChangeAspect="1"/>
            </p:cNvGraphicFramePr>
            <p:nvPr/>
          </p:nvGraphicFramePr>
          <p:xfrm>
            <a:off x="3288" y="3407"/>
            <a:ext cx="1113" cy="5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88" name="图片" r:id="rId7" imgW="1457280" imgH="676440" progId="Word.Picture.8">
                    <p:embed/>
                  </p:oleObj>
                </mc:Choice>
                <mc:Fallback>
                  <p:oleObj name="图片" r:id="rId7" imgW="1457280" imgH="676440" progId="Word.Picture.8">
                    <p:embed/>
                    <p:pic>
                      <p:nvPicPr>
                        <p:cNvPr id="448568" name="Object 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88" y="3407"/>
                          <a:ext cx="1113" cy="5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8569" name="Rectangle 57"/>
            <p:cNvSpPr>
              <a:spLocks noChangeArrowheads="1"/>
            </p:cNvSpPr>
            <p:nvPr/>
          </p:nvSpPr>
          <p:spPr bwMode="auto">
            <a:xfrm>
              <a:off x="1508" y="1979"/>
              <a:ext cx="964" cy="23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28575">
              <a:solidFill>
                <a:srgbClr val="FF0000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2400">
                  <a:solidFill>
                    <a:srgbClr val="000099"/>
                  </a:solidFill>
                  <a:latin typeface="Times New Roman" pitchFamily="18" charset="0"/>
                </a:rPr>
                <a:t>B</a:t>
              </a:r>
              <a:r>
                <a:rPr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3</a:t>
              </a:r>
              <a:r>
                <a:rPr lang="en-US" altLang="zh-CN" sz="2400">
                  <a:solidFill>
                    <a:srgbClr val="000099"/>
                  </a:solidFill>
                  <a:latin typeface="Times New Roman" pitchFamily="18" charset="0"/>
                </a:rPr>
                <a:t>A</a:t>
              </a:r>
              <a:r>
                <a:rPr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3</a:t>
              </a:r>
              <a:r>
                <a:rPr lang="en-US" altLang="zh-CN" sz="2400">
                  <a:solidFill>
                    <a:srgbClr val="000099"/>
                  </a:solidFill>
                  <a:latin typeface="Times New Roman" pitchFamily="18" charset="0"/>
                </a:rPr>
                <a:t>~B</a:t>
              </a:r>
              <a:r>
                <a:rPr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0</a:t>
              </a:r>
              <a:r>
                <a:rPr lang="en-US" altLang="zh-CN" sz="2400">
                  <a:solidFill>
                    <a:srgbClr val="000099"/>
                  </a:solidFill>
                  <a:latin typeface="Times New Roman" pitchFamily="18" charset="0"/>
                </a:rPr>
                <a:t>A</a:t>
              </a:r>
              <a:r>
                <a:rPr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448570" name="Rectangle 58"/>
            <p:cNvSpPr>
              <a:spLocks noChangeArrowheads="1"/>
            </p:cNvSpPr>
            <p:nvPr/>
          </p:nvSpPr>
          <p:spPr bwMode="auto">
            <a:xfrm>
              <a:off x="3413" y="1979"/>
              <a:ext cx="964" cy="232"/>
            </a:xfrm>
            <a:prstGeom prst="rect">
              <a:avLst/>
            </a:prstGeom>
            <a:solidFill>
              <a:schemeClr val="bg1">
                <a:alpha val="50999"/>
              </a:schemeClr>
            </a:solidFill>
            <a:ln w="28575">
              <a:solidFill>
                <a:srgbClr val="FF0000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2400">
                  <a:solidFill>
                    <a:srgbClr val="000099"/>
                  </a:solidFill>
                  <a:latin typeface="Times New Roman" pitchFamily="18" charset="0"/>
                </a:rPr>
                <a:t>B</a:t>
              </a:r>
              <a:r>
                <a:rPr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7</a:t>
              </a:r>
              <a:r>
                <a:rPr lang="en-US" altLang="zh-CN" sz="2400">
                  <a:solidFill>
                    <a:srgbClr val="000099"/>
                  </a:solidFill>
                  <a:latin typeface="Times New Roman" pitchFamily="18" charset="0"/>
                </a:rPr>
                <a:t>A</a:t>
              </a:r>
              <a:r>
                <a:rPr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7</a:t>
              </a:r>
              <a:r>
                <a:rPr lang="en-US" altLang="zh-CN" sz="2400">
                  <a:solidFill>
                    <a:srgbClr val="000099"/>
                  </a:solidFill>
                  <a:latin typeface="Times New Roman" pitchFamily="18" charset="0"/>
                </a:rPr>
                <a:t>~B</a:t>
              </a:r>
              <a:r>
                <a:rPr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4</a:t>
              </a:r>
              <a:r>
                <a:rPr lang="en-US" altLang="zh-CN" sz="2400">
                  <a:solidFill>
                    <a:srgbClr val="000099"/>
                  </a:solidFill>
                  <a:latin typeface="Times New Roman" pitchFamily="18" charset="0"/>
                </a:rPr>
                <a:t>A</a:t>
              </a:r>
              <a:r>
                <a:rPr lang="en-US" altLang="zh-CN" sz="2400" baseline="-25000">
                  <a:solidFill>
                    <a:srgbClr val="000099"/>
                  </a:solidFill>
                  <a:latin typeface="Times New Roman" pitchFamily="18" charset="0"/>
                </a:rPr>
                <a:t>4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48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48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48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8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8517" grpId="0" autoUpdateAnimBg="0"/>
      <p:bldP spid="448540" grpId="0" animBg="1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0" name="Rectangle 2"/>
          <p:cNvSpPr>
            <a:spLocks noChangeArrowheads="1"/>
          </p:cNvSpPr>
          <p:nvPr/>
        </p:nvSpPr>
        <p:spPr bwMode="auto">
          <a:xfrm>
            <a:off x="466725" y="1270000"/>
            <a:ext cx="7683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用两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片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74HC85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组成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16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位数值比较器（串联</a:t>
            </a: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扩展方式）。</a:t>
            </a:r>
          </a:p>
        </p:txBody>
      </p:sp>
      <p:grpSp>
        <p:nvGrpSpPr>
          <p:cNvPr id="493571" name="Group 3"/>
          <p:cNvGrpSpPr>
            <a:grpSpLocks/>
          </p:cNvGrpSpPr>
          <p:nvPr/>
        </p:nvGrpSpPr>
        <p:grpSpPr bwMode="auto">
          <a:xfrm>
            <a:off x="85725" y="2259013"/>
            <a:ext cx="8823325" cy="3005137"/>
            <a:chOff x="54" y="1876"/>
            <a:chExt cx="5558" cy="1893"/>
          </a:xfrm>
        </p:grpSpPr>
        <p:graphicFrame>
          <p:nvGraphicFramePr>
            <p:cNvPr id="493572" name="Object 4"/>
            <p:cNvGraphicFramePr>
              <a:graphicFrameLocks noChangeAspect="1"/>
            </p:cNvGraphicFramePr>
            <p:nvPr/>
          </p:nvGraphicFramePr>
          <p:xfrm>
            <a:off x="3126" y="2267"/>
            <a:ext cx="2486" cy="12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010" name="图片" r:id="rId3" imgW="4610160" imgH="2209680" progId="Word.Picture.8">
                    <p:embed/>
                  </p:oleObj>
                </mc:Choice>
                <mc:Fallback>
                  <p:oleObj name="图片" r:id="rId3" imgW="4610160" imgH="2209680" progId="Word.Picture.8">
                    <p:embed/>
                    <p:pic>
                      <p:nvPicPr>
                        <p:cNvPr id="493572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26" y="2267"/>
                          <a:ext cx="2486" cy="124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93573" name="Text Box 5"/>
            <p:cNvSpPr txBox="1">
              <a:spLocks noChangeArrowheads="1"/>
            </p:cNvSpPr>
            <p:nvPr/>
          </p:nvSpPr>
          <p:spPr bwMode="auto">
            <a:xfrm>
              <a:off x="4614" y="2760"/>
              <a:ext cx="669" cy="231"/>
            </a:xfrm>
            <a:prstGeom prst="rect">
              <a:avLst/>
            </a:prstGeom>
            <a:solidFill>
              <a:srgbClr val="009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CN" altLang="en-US">
                  <a:solidFill>
                    <a:schemeClr val="bg1"/>
                  </a:solidFill>
                  <a:latin typeface="Arial" pitchFamily="34" charset="0"/>
                </a:rPr>
                <a:t>高位片</a:t>
              </a:r>
            </a:p>
          </p:txBody>
        </p:sp>
        <p:sp>
          <p:nvSpPr>
            <p:cNvPr id="493574" name="Text Box 6"/>
            <p:cNvSpPr txBox="1">
              <a:spLocks noChangeArrowheads="1"/>
            </p:cNvSpPr>
            <p:nvPr/>
          </p:nvSpPr>
          <p:spPr bwMode="auto">
            <a:xfrm>
              <a:off x="4750" y="3463"/>
              <a:ext cx="624" cy="30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6699FF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zh-CN" sz="2400">
                  <a:solidFill>
                    <a:srgbClr val="000066"/>
                  </a:solidFill>
                  <a:latin typeface="Arial" pitchFamily="34" charset="0"/>
                </a:rPr>
                <a:t> </a:t>
              </a:r>
              <a:r>
                <a:rPr lang="zh-CN" altLang="en-US" sz="2400">
                  <a:solidFill>
                    <a:srgbClr val="000066"/>
                  </a:solidFill>
                  <a:latin typeface="Arial" pitchFamily="34" charset="0"/>
                  <a:ea typeface="楷体_GB2312" pitchFamily="49" charset="-122"/>
                </a:rPr>
                <a:t>输出</a:t>
              </a:r>
            </a:p>
          </p:txBody>
        </p:sp>
        <p:sp>
          <p:nvSpPr>
            <p:cNvPr id="493575" name="Text Box 7"/>
            <p:cNvSpPr txBox="1">
              <a:spLocks noChangeArrowheads="1"/>
            </p:cNvSpPr>
            <p:nvPr/>
          </p:nvSpPr>
          <p:spPr bwMode="auto">
            <a:xfrm>
              <a:off x="668" y="2715"/>
              <a:ext cx="589" cy="231"/>
            </a:xfrm>
            <a:prstGeom prst="rect">
              <a:avLst/>
            </a:prstGeom>
            <a:solidFill>
              <a:srgbClr val="009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CN" altLang="en-US">
                  <a:solidFill>
                    <a:schemeClr val="bg1"/>
                  </a:solidFill>
                  <a:latin typeface="Arial" pitchFamily="34" charset="0"/>
                </a:rPr>
                <a:t>低位片</a:t>
              </a:r>
            </a:p>
          </p:txBody>
        </p:sp>
        <p:sp>
          <p:nvSpPr>
            <p:cNvPr id="493576" name="Rectangle 8"/>
            <p:cNvSpPr>
              <a:spLocks noChangeArrowheads="1"/>
            </p:cNvSpPr>
            <p:nvPr/>
          </p:nvSpPr>
          <p:spPr bwMode="auto">
            <a:xfrm>
              <a:off x="487" y="1876"/>
              <a:ext cx="964" cy="23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28575">
              <a:solidFill>
                <a:srgbClr val="FF0000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B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3</a:t>
              </a:r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A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3</a:t>
              </a:r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~B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0</a:t>
              </a:r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A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493577" name="Rectangle 9"/>
            <p:cNvSpPr>
              <a:spLocks noChangeArrowheads="1"/>
            </p:cNvSpPr>
            <p:nvPr/>
          </p:nvSpPr>
          <p:spPr bwMode="auto">
            <a:xfrm>
              <a:off x="1837" y="1898"/>
              <a:ext cx="964" cy="232"/>
            </a:xfrm>
            <a:prstGeom prst="rect">
              <a:avLst/>
            </a:prstGeom>
            <a:solidFill>
              <a:schemeClr val="bg1">
                <a:alpha val="50999"/>
              </a:schemeClr>
            </a:solidFill>
            <a:ln w="28575">
              <a:solidFill>
                <a:srgbClr val="FF0000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B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7</a:t>
              </a:r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A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7</a:t>
              </a:r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~B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4</a:t>
              </a:r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A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4</a:t>
              </a:r>
            </a:p>
          </p:txBody>
        </p:sp>
        <p:sp>
          <p:nvSpPr>
            <p:cNvPr id="493578" name="Rectangle 10"/>
            <p:cNvSpPr>
              <a:spLocks noChangeArrowheads="1"/>
            </p:cNvSpPr>
            <p:nvPr/>
          </p:nvSpPr>
          <p:spPr bwMode="auto">
            <a:xfrm>
              <a:off x="3186" y="1921"/>
              <a:ext cx="964" cy="23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28575">
              <a:solidFill>
                <a:srgbClr val="FF0000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B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11</a:t>
              </a:r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A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11</a:t>
              </a:r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~B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8</a:t>
              </a:r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A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8</a:t>
              </a:r>
            </a:p>
          </p:txBody>
        </p:sp>
        <p:sp>
          <p:nvSpPr>
            <p:cNvPr id="493579" name="Rectangle 11"/>
            <p:cNvSpPr>
              <a:spLocks noChangeArrowheads="1"/>
            </p:cNvSpPr>
            <p:nvPr/>
          </p:nvSpPr>
          <p:spPr bwMode="auto">
            <a:xfrm>
              <a:off x="4501" y="1944"/>
              <a:ext cx="964" cy="23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B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15</a:t>
              </a:r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A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15</a:t>
              </a:r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~B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12</a:t>
              </a:r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A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12</a:t>
              </a:r>
            </a:p>
          </p:txBody>
        </p:sp>
        <p:graphicFrame>
          <p:nvGraphicFramePr>
            <p:cNvPr id="493580" name="Object 12"/>
            <p:cNvGraphicFramePr>
              <a:graphicFrameLocks noChangeAspect="1"/>
            </p:cNvGraphicFramePr>
            <p:nvPr/>
          </p:nvGraphicFramePr>
          <p:xfrm>
            <a:off x="54" y="2277"/>
            <a:ext cx="3123" cy="12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011" name="图片" r:id="rId5" imgW="5791320" imgH="2200320" progId="Word.Picture.8">
                    <p:embed/>
                  </p:oleObj>
                </mc:Choice>
                <mc:Fallback>
                  <p:oleObj name="图片" r:id="rId5" imgW="5791320" imgH="2200320" progId="Word.Picture.8">
                    <p:embed/>
                    <p:pic>
                      <p:nvPicPr>
                        <p:cNvPr id="49358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" y="2277"/>
                          <a:ext cx="3123" cy="123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93581" name="Rectangle 13"/>
          <p:cNvSpPr>
            <a:spLocks noChangeArrowheads="1"/>
          </p:cNvSpPr>
          <p:nvPr/>
        </p:nvSpPr>
        <p:spPr bwMode="auto">
          <a:xfrm>
            <a:off x="539750" y="549275"/>
            <a:ext cx="4167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400">
                <a:solidFill>
                  <a:srgbClr val="000099"/>
                </a:solidFill>
                <a:latin typeface="Verdana" pitchFamily="34" charset="0"/>
                <a:ea typeface="楷体_GB2312" pitchFamily="49" charset="-122"/>
              </a:rPr>
              <a:t>采用串联扩展方式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数值比较器</a:t>
            </a:r>
          </a:p>
        </p:txBody>
      </p:sp>
      <p:sp>
        <p:nvSpPr>
          <p:cNvPr id="493582" name="Rectangle 14"/>
          <p:cNvSpPr>
            <a:spLocks noChangeArrowheads="1"/>
          </p:cNvSpPr>
          <p:nvPr/>
        </p:nvSpPr>
        <p:spPr bwMode="auto">
          <a:xfrm>
            <a:off x="376238" y="5661025"/>
            <a:ext cx="8767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问题：如果每一片延迟时间为</a:t>
            </a:r>
            <a:r>
              <a:rPr lang="en-US" altLang="zh-CN" sz="24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10ns</a:t>
            </a:r>
            <a:r>
              <a:rPr lang="zh-CN" altLang="en-US" sz="24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sz="24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16</a:t>
            </a:r>
            <a:r>
              <a:rPr lang="zh-CN" altLang="en-US" sz="24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位串行比较器延迟时间？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9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49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93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3570" grpId="0" autoUpdateAnimBg="0"/>
      <p:bldP spid="493582" grpId="0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5" name="Rectangle 15"/>
          <p:cNvSpPr>
            <a:spLocks noChangeArrowheads="1"/>
          </p:cNvSpPr>
          <p:nvPr/>
        </p:nvSpPr>
        <p:spPr bwMode="auto">
          <a:xfrm>
            <a:off x="684213" y="476250"/>
            <a:ext cx="6769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用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7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4HC85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组成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16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位数值比较器的并联扩展方式。</a:t>
            </a:r>
          </a:p>
        </p:txBody>
      </p:sp>
      <p:grpSp>
        <p:nvGrpSpPr>
          <p:cNvPr id="450608" name="Group 48"/>
          <p:cNvGrpSpPr>
            <a:grpSpLocks/>
          </p:cNvGrpSpPr>
          <p:nvPr/>
        </p:nvGrpSpPr>
        <p:grpSpPr bwMode="auto">
          <a:xfrm>
            <a:off x="387350" y="1196975"/>
            <a:ext cx="8577263" cy="4608513"/>
            <a:chOff x="199" y="1055"/>
            <a:chExt cx="5403" cy="2903"/>
          </a:xfrm>
        </p:grpSpPr>
        <p:sp>
          <p:nvSpPr>
            <p:cNvPr id="450564" name="Rectangle 4"/>
            <p:cNvSpPr>
              <a:spLocks noChangeArrowheads="1"/>
            </p:cNvSpPr>
            <p:nvPr/>
          </p:nvSpPr>
          <p:spPr bwMode="auto">
            <a:xfrm>
              <a:off x="2296" y="2840"/>
              <a:ext cx="992" cy="539"/>
            </a:xfrm>
            <a:prstGeom prst="rect">
              <a:avLst/>
            </a:prstGeom>
            <a:solidFill>
              <a:srgbClr val="0099CC">
                <a:alpha val="10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570" name="Rectangle 10"/>
            <p:cNvSpPr>
              <a:spLocks noChangeArrowheads="1"/>
            </p:cNvSpPr>
            <p:nvPr/>
          </p:nvSpPr>
          <p:spPr bwMode="auto">
            <a:xfrm>
              <a:off x="4258" y="1678"/>
              <a:ext cx="993" cy="510"/>
            </a:xfrm>
            <a:prstGeom prst="rect">
              <a:avLst/>
            </a:prstGeom>
            <a:solidFill>
              <a:srgbClr val="CC99FF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571" name="Rectangle 11"/>
            <p:cNvSpPr>
              <a:spLocks noChangeArrowheads="1"/>
            </p:cNvSpPr>
            <p:nvPr/>
          </p:nvSpPr>
          <p:spPr bwMode="auto">
            <a:xfrm>
              <a:off x="2943" y="1678"/>
              <a:ext cx="992" cy="510"/>
            </a:xfrm>
            <a:prstGeom prst="rect">
              <a:avLst/>
            </a:prstGeom>
            <a:solidFill>
              <a:srgbClr val="CC99FF">
                <a:alpha val="5099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572" name="Rectangle 12"/>
            <p:cNvSpPr>
              <a:spLocks noChangeArrowheads="1"/>
            </p:cNvSpPr>
            <p:nvPr/>
          </p:nvSpPr>
          <p:spPr bwMode="auto">
            <a:xfrm>
              <a:off x="1565" y="1678"/>
              <a:ext cx="992" cy="510"/>
            </a:xfrm>
            <a:prstGeom prst="rect">
              <a:avLst/>
            </a:prstGeom>
            <a:solidFill>
              <a:srgbClr val="CC99FF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573" name="Rectangle 13"/>
            <p:cNvSpPr>
              <a:spLocks noChangeArrowheads="1"/>
            </p:cNvSpPr>
            <p:nvPr/>
          </p:nvSpPr>
          <p:spPr bwMode="auto">
            <a:xfrm>
              <a:off x="204" y="1678"/>
              <a:ext cx="993" cy="510"/>
            </a:xfrm>
            <a:prstGeom prst="rect">
              <a:avLst/>
            </a:prstGeom>
            <a:solidFill>
              <a:srgbClr val="CC99FF">
                <a:alpha val="44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50574" name="Object 14"/>
            <p:cNvGraphicFramePr>
              <a:graphicFrameLocks noChangeAspect="1"/>
            </p:cNvGraphicFramePr>
            <p:nvPr/>
          </p:nvGraphicFramePr>
          <p:xfrm>
            <a:off x="199" y="1281"/>
            <a:ext cx="5403" cy="24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034" name="图片" r:id="rId3" imgW="9410760" imgH="4276800" progId="Word.Picture.8">
                    <p:embed/>
                  </p:oleObj>
                </mc:Choice>
                <mc:Fallback>
                  <p:oleObj name="图片" r:id="rId3" imgW="9410760" imgH="4276800" progId="Word.Picture.8">
                    <p:embed/>
                    <p:pic>
                      <p:nvPicPr>
                        <p:cNvPr id="450574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9" y="1281"/>
                          <a:ext cx="5403" cy="246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0576" name="Rectangle 16"/>
            <p:cNvSpPr>
              <a:spLocks noChangeArrowheads="1"/>
            </p:cNvSpPr>
            <p:nvPr/>
          </p:nvSpPr>
          <p:spPr bwMode="auto">
            <a:xfrm>
              <a:off x="4411" y="1112"/>
              <a:ext cx="964" cy="23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19050">
              <a:solidFill>
                <a:srgbClr val="FF0000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B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3</a:t>
              </a:r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A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3</a:t>
              </a:r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~B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0</a:t>
              </a:r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A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450577" name="Rectangle 17"/>
            <p:cNvSpPr>
              <a:spLocks noChangeArrowheads="1"/>
            </p:cNvSpPr>
            <p:nvPr/>
          </p:nvSpPr>
          <p:spPr bwMode="auto">
            <a:xfrm>
              <a:off x="3050" y="1089"/>
              <a:ext cx="964" cy="232"/>
            </a:xfrm>
            <a:prstGeom prst="rect">
              <a:avLst/>
            </a:prstGeom>
            <a:solidFill>
              <a:schemeClr val="bg1">
                <a:alpha val="50999"/>
              </a:schemeClr>
            </a:solidFill>
            <a:ln w="19050">
              <a:solidFill>
                <a:srgbClr val="FF0000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B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7</a:t>
              </a:r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A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7</a:t>
              </a:r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~B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4</a:t>
              </a:r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A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4</a:t>
              </a:r>
            </a:p>
          </p:txBody>
        </p:sp>
        <p:sp>
          <p:nvSpPr>
            <p:cNvPr id="450578" name="Rectangle 18"/>
            <p:cNvSpPr>
              <a:spLocks noChangeArrowheads="1"/>
            </p:cNvSpPr>
            <p:nvPr/>
          </p:nvSpPr>
          <p:spPr bwMode="auto">
            <a:xfrm>
              <a:off x="1644" y="1089"/>
              <a:ext cx="964" cy="23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19050">
              <a:solidFill>
                <a:srgbClr val="FF0000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B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11</a:t>
              </a:r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A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11</a:t>
              </a:r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~B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8</a:t>
              </a:r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A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8</a:t>
              </a:r>
            </a:p>
          </p:txBody>
        </p:sp>
        <p:sp>
          <p:nvSpPr>
            <p:cNvPr id="450579" name="Rectangle 19"/>
            <p:cNvSpPr>
              <a:spLocks noChangeArrowheads="1"/>
            </p:cNvSpPr>
            <p:nvPr/>
          </p:nvSpPr>
          <p:spPr bwMode="auto">
            <a:xfrm>
              <a:off x="295" y="1055"/>
              <a:ext cx="964" cy="23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B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15</a:t>
              </a:r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A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15</a:t>
              </a:r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~B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12</a:t>
              </a:r>
              <a:r>
                <a:rPr lang="en-US" altLang="zh-CN">
                  <a:solidFill>
                    <a:srgbClr val="000099"/>
                  </a:solidFill>
                  <a:latin typeface="Times New Roman" pitchFamily="18" charset="0"/>
                </a:rPr>
                <a:t>A</a:t>
              </a:r>
              <a:r>
                <a:rPr lang="en-US" altLang="zh-CN" baseline="-25000">
                  <a:solidFill>
                    <a:srgbClr val="000099"/>
                  </a:solidFill>
                  <a:latin typeface="Times New Roman" pitchFamily="18" charset="0"/>
                </a:rPr>
                <a:t>12</a:t>
              </a:r>
            </a:p>
          </p:txBody>
        </p:sp>
        <p:grpSp>
          <p:nvGrpSpPr>
            <p:cNvPr id="450580" name="Group 20"/>
            <p:cNvGrpSpPr>
              <a:grpSpLocks/>
            </p:cNvGrpSpPr>
            <p:nvPr/>
          </p:nvGrpSpPr>
          <p:grpSpPr bwMode="auto">
            <a:xfrm>
              <a:off x="521" y="2188"/>
              <a:ext cx="4479" cy="652"/>
              <a:chOff x="2970" y="9673"/>
              <a:chExt cx="12266" cy="1720"/>
            </a:xfrm>
          </p:grpSpPr>
          <p:sp>
            <p:nvSpPr>
              <p:cNvPr id="450581" name="Line 21"/>
              <p:cNvSpPr>
                <a:spLocks noChangeShapeType="1"/>
              </p:cNvSpPr>
              <p:nvPr/>
            </p:nvSpPr>
            <p:spPr bwMode="auto">
              <a:xfrm rot="5400000" flipH="1">
                <a:off x="3603" y="10222"/>
                <a:ext cx="1091" cy="0"/>
              </a:xfrm>
              <a:prstGeom prst="line">
                <a:avLst/>
              </a:prstGeom>
              <a:noFill/>
              <a:ln w="3810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582" name="Line 22"/>
              <p:cNvSpPr>
                <a:spLocks noChangeShapeType="1"/>
              </p:cNvSpPr>
              <p:nvPr/>
            </p:nvSpPr>
            <p:spPr bwMode="auto">
              <a:xfrm rot="5400000" flipH="1">
                <a:off x="2269" y="10377"/>
                <a:ext cx="1401" cy="0"/>
              </a:xfrm>
              <a:prstGeom prst="line">
                <a:avLst/>
              </a:prstGeom>
              <a:noFill/>
              <a:ln w="3810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583" name="Line 23"/>
              <p:cNvSpPr>
                <a:spLocks noChangeShapeType="1"/>
              </p:cNvSpPr>
              <p:nvPr/>
            </p:nvSpPr>
            <p:spPr bwMode="auto">
              <a:xfrm rot="5400000" flipH="1">
                <a:off x="7593" y="9919"/>
                <a:ext cx="492" cy="0"/>
              </a:xfrm>
              <a:prstGeom prst="line">
                <a:avLst/>
              </a:prstGeom>
              <a:noFill/>
              <a:ln w="3810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584" name="Line 24"/>
              <p:cNvSpPr>
                <a:spLocks noChangeShapeType="1"/>
              </p:cNvSpPr>
              <p:nvPr/>
            </p:nvSpPr>
            <p:spPr bwMode="auto">
              <a:xfrm rot="5400000" flipH="1">
                <a:off x="6272" y="10061"/>
                <a:ext cx="770" cy="0"/>
              </a:xfrm>
              <a:prstGeom prst="line">
                <a:avLst/>
              </a:prstGeom>
              <a:noFill/>
              <a:ln w="3810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585" name="Line 25"/>
              <p:cNvSpPr>
                <a:spLocks noChangeShapeType="1"/>
              </p:cNvSpPr>
              <p:nvPr/>
            </p:nvSpPr>
            <p:spPr bwMode="auto">
              <a:xfrm rot="5400000" flipH="1">
                <a:off x="11160" y="10059"/>
                <a:ext cx="772" cy="0"/>
              </a:xfrm>
              <a:prstGeom prst="line">
                <a:avLst/>
              </a:prstGeom>
              <a:noFill/>
              <a:ln w="3810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586" name="Line 26"/>
              <p:cNvSpPr>
                <a:spLocks noChangeShapeType="1"/>
              </p:cNvSpPr>
              <p:nvPr/>
            </p:nvSpPr>
            <p:spPr bwMode="auto">
              <a:xfrm rot="5400000" flipH="1">
                <a:off x="10122" y="9918"/>
                <a:ext cx="490" cy="0"/>
              </a:xfrm>
              <a:prstGeom prst="line">
                <a:avLst/>
              </a:prstGeom>
              <a:noFill/>
              <a:ln w="3810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587" name="Line 27"/>
              <p:cNvSpPr>
                <a:spLocks noChangeShapeType="1"/>
              </p:cNvSpPr>
              <p:nvPr/>
            </p:nvSpPr>
            <p:spPr bwMode="auto">
              <a:xfrm rot="5400000" flipH="1">
                <a:off x="14534" y="10378"/>
                <a:ext cx="1403" cy="0"/>
              </a:xfrm>
              <a:prstGeom prst="line">
                <a:avLst/>
              </a:prstGeom>
              <a:noFill/>
              <a:ln w="3810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588" name="Line 28"/>
              <p:cNvSpPr>
                <a:spLocks noChangeShapeType="1"/>
              </p:cNvSpPr>
              <p:nvPr/>
            </p:nvSpPr>
            <p:spPr bwMode="auto">
              <a:xfrm rot="5400000" flipH="1">
                <a:off x="13509" y="10224"/>
                <a:ext cx="1095" cy="0"/>
              </a:xfrm>
              <a:prstGeom prst="line">
                <a:avLst/>
              </a:prstGeom>
              <a:noFill/>
              <a:ln w="3810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589" name="Line 29"/>
              <p:cNvSpPr>
                <a:spLocks noChangeShapeType="1"/>
              </p:cNvSpPr>
              <p:nvPr/>
            </p:nvSpPr>
            <p:spPr bwMode="auto">
              <a:xfrm flipH="1">
                <a:off x="7845" y="10165"/>
                <a:ext cx="1166" cy="0"/>
              </a:xfrm>
              <a:prstGeom prst="line">
                <a:avLst/>
              </a:prstGeom>
              <a:noFill/>
              <a:ln w="3810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590" name="Line 30"/>
              <p:cNvSpPr>
                <a:spLocks noChangeShapeType="1"/>
              </p:cNvSpPr>
              <p:nvPr/>
            </p:nvSpPr>
            <p:spPr bwMode="auto">
              <a:xfrm flipH="1">
                <a:off x="6657" y="10445"/>
                <a:ext cx="2037" cy="0"/>
              </a:xfrm>
              <a:prstGeom prst="line">
                <a:avLst/>
              </a:prstGeom>
              <a:noFill/>
              <a:ln w="3810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591" name="Line 31"/>
              <p:cNvSpPr>
                <a:spLocks noChangeShapeType="1"/>
              </p:cNvSpPr>
              <p:nvPr/>
            </p:nvSpPr>
            <p:spPr bwMode="auto">
              <a:xfrm flipH="1">
                <a:off x="4155" y="10770"/>
                <a:ext cx="4252" cy="0"/>
              </a:xfrm>
              <a:prstGeom prst="line">
                <a:avLst/>
              </a:prstGeom>
              <a:noFill/>
              <a:ln w="3810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592" name="Line 32"/>
              <p:cNvSpPr>
                <a:spLocks noChangeShapeType="1"/>
              </p:cNvSpPr>
              <p:nvPr/>
            </p:nvSpPr>
            <p:spPr bwMode="auto">
              <a:xfrm flipH="1" flipV="1">
                <a:off x="2970" y="11079"/>
                <a:ext cx="5129" cy="3"/>
              </a:xfrm>
              <a:prstGeom prst="line">
                <a:avLst/>
              </a:prstGeom>
              <a:noFill/>
              <a:ln w="3810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593" name="Line 33"/>
              <p:cNvSpPr>
                <a:spLocks noChangeShapeType="1"/>
              </p:cNvSpPr>
              <p:nvPr/>
            </p:nvSpPr>
            <p:spPr bwMode="auto">
              <a:xfrm rot="5400000" flipH="1">
                <a:off x="7945" y="11240"/>
                <a:ext cx="307" cy="0"/>
              </a:xfrm>
              <a:prstGeom prst="line">
                <a:avLst/>
              </a:prstGeom>
              <a:noFill/>
              <a:ln w="3810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594" name="Line 34"/>
              <p:cNvSpPr>
                <a:spLocks noChangeShapeType="1"/>
              </p:cNvSpPr>
              <p:nvPr/>
            </p:nvSpPr>
            <p:spPr bwMode="auto">
              <a:xfrm rot="5400000" flipH="1">
                <a:off x="8406" y="10783"/>
                <a:ext cx="1221" cy="0"/>
              </a:xfrm>
              <a:prstGeom prst="line">
                <a:avLst/>
              </a:prstGeom>
              <a:noFill/>
              <a:ln w="3810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595" name="Line 35"/>
              <p:cNvSpPr>
                <a:spLocks noChangeShapeType="1"/>
              </p:cNvSpPr>
              <p:nvPr/>
            </p:nvSpPr>
            <p:spPr bwMode="auto">
              <a:xfrm rot="5400000" flipH="1">
                <a:off x="8744" y="10778"/>
                <a:ext cx="1230" cy="0"/>
              </a:xfrm>
              <a:prstGeom prst="line">
                <a:avLst/>
              </a:prstGeom>
              <a:noFill/>
              <a:ln w="3810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450596" name="Group 36"/>
              <p:cNvGrpSpPr>
                <a:grpSpLocks/>
              </p:cNvGrpSpPr>
              <p:nvPr/>
            </p:nvGrpSpPr>
            <p:grpSpPr bwMode="auto">
              <a:xfrm>
                <a:off x="8711" y="10449"/>
                <a:ext cx="954" cy="944"/>
                <a:chOff x="6586" y="12415"/>
                <a:chExt cx="795" cy="330"/>
              </a:xfrm>
            </p:grpSpPr>
            <p:sp>
              <p:nvSpPr>
                <p:cNvPr id="450597" name="Line 37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6421" y="12580"/>
                  <a:ext cx="330" cy="0"/>
                </a:xfrm>
                <a:prstGeom prst="line">
                  <a:avLst/>
                </a:prstGeom>
                <a:noFill/>
                <a:ln w="38100">
                  <a:solidFill>
                    <a:srgbClr val="00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50598" name="Line 38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7216" y="12580"/>
                  <a:ext cx="330" cy="0"/>
                </a:xfrm>
                <a:prstGeom prst="line">
                  <a:avLst/>
                </a:prstGeom>
                <a:noFill/>
                <a:ln w="38100">
                  <a:solidFill>
                    <a:srgbClr val="00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450599" name="Line 39"/>
              <p:cNvSpPr>
                <a:spLocks noChangeShapeType="1"/>
              </p:cNvSpPr>
              <p:nvPr/>
            </p:nvSpPr>
            <p:spPr bwMode="auto">
              <a:xfrm rot="5400000" flipH="1">
                <a:off x="8097" y="11084"/>
                <a:ext cx="617" cy="0"/>
              </a:xfrm>
              <a:prstGeom prst="line">
                <a:avLst/>
              </a:prstGeom>
              <a:noFill/>
              <a:ln w="3810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600" name="Line 40"/>
              <p:cNvSpPr>
                <a:spLocks noChangeShapeType="1"/>
              </p:cNvSpPr>
              <p:nvPr/>
            </p:nvSpPr>
            <p:spPr bwMode="auto">
              <a:xfrm rot="5400000" flipH="1">
                <a:off x="9668" y="11081"/>
                <a:ext cx="623" cy="0"/>
              </a:xfrm>
              <a:prstGeom prst="line">
                <a:avLst/>
              </a:prstGeom>
              <a:noFill/>
              <a:ln w="3810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601" name="Line 41"/>
              <p:cNvSpPr>
                <a:spLocks noChangeShapeType="1"/>
              </p:cNvSpPr>
              <p:nvPr/>
            </p:nvSpPr>
            <p:spPr bwMode="auto">
              <a:xfrm rot="5400000" flipH="1">
                <a:off x="10128" y="11237"/>
                <a:ext cx="313" cy="0"/>
              </a:xfrm>
              <a:prstGeom prst="line">
                <a:avLst/>
              </a:prstGeom>
              <a:noFill/>
              <a:ln w="3810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602" name="Line 42"/>
              <p:cNvSpPr>
                <a:spLocks noChangeShapeType="1"/>
              </p:cNvSpPr>
              <p:nvPr/>
            </p:nvSpPr>
            <p:spPr bwMode="auto">
              <a:xfrm flipH="1">
                <a:off x="10295" y="11079"/>
                <a:ext cx="4936" cy="0"/>
              </a:xfrm>
              <a:prstGeom prst="line">
                <a:avLst/>
              </a:prstGeom>
              <a:noFill/>
              <a:ln w="3810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603" name="Line 43"/>
              <p:cNvSpPr>
                <a:spLocks noChangeShapeType="1"/>
              </p:cNvSpPr>
              <p:nvPr/>
            </p:nvSpPr>
            <p:spPr bwMode="auto">
              <a:xfrm flipH="1">
                <a:off x="9984" y="10770"/>
                <a:ext cx="4069" cy="0"/>
              </a:xfrm>
              <a:prstGeom prst="line">
                <a:avLst/>
              </a:prstGeom>
              <a:noFill/>
              <a:ln w="3810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604" name="Line 44"/>
              <p:cNvSpPr>
                <a:spLocks noChangeShapeType="1"/>
              </p:cNvSpPr>
              <p:nvPr/>
            </p:nvSpPr>
            <p:spPr bwMode="auto">
              <a:xfrm flipH="1">
                <a:off x="9663" y="10445"/>
                <a:ext cx="1881" cy="0"/>
              </a:xfrm>
              <a:prstGeom prst="line">
                <a:avLst/>
              </a:prstGeom>
              <a:noFill/>
              <a:ln w="3810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605" name="Line 45"/>
              <p:cNvSpPr>
                <a:spLocks noChangeShapeType="1"/>
              </p:cNvSpPr>
              <p:nvPr/>
            </p:nvSpPr>
            <p:spPr bwMode="auto">
              <a:xfrm flipH="1">
                <a:off x="9359" y="10165"/>
                <a:ext cx="1009" cy="0"/>
              </a:xfrm>
              <a:prstGeom prst="line">
                <a:avLst/>
              </a:prstGeom>
              <a:noFill/>
              <a:ln w="3810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50606" name="Rectangle 46"/>
            <p:cNvSpPr>
              <a:spLocks noChangeArrowheads="1"/>
            </p:cNvSpPr>
            <p:nvPr/>
          </p:nvSpPr>
          <p:spPr bwMode="auto">
            <a:xfrm>
              <a:off x="2562" y="3702"/>
              <a:ext cx="538" cy="2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hlink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75000"/>
                </a:lnSpc>
              </a:pPr>
              <a:r>
                <a:rPr lang="zh-CN" altLang="en-US" sz="2400">
                  <a:solidFill>
                    <a:schemeClr val="tx2"/>
                  </a:solidFill>
                  <a:latin typeface="Times New Roman" pitchFamily="18" charset="0"/>
                  <a:ea typeface="楷体_GB2312" pitchFamily="49" charset="-122"/>
                </a:rPr>
                <a:t>输出</a:t>
              </a:r>
            </a:p>
          </p:txBody>
        </p:sp>
      </p:grpSp>
      <p:sp>
        <p:nvSpPr>
          <p:cNvPr id="450609" name="Rectangle 49"/>
          <p:cNvSpPr>
            <a:spLocks noChangeArrowheads="1"/>
          </p:cNvSpPr>
          <p:nvPr/>
        </p:nvSpPr>
        <p:spPr bwMode="auto">
          <a:xfrm>
            <a:off x="376238" y="5913438"/>
            <a:ext cx="8767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问题：如果每一片延迟时间为</a:t>
            </a:r>
            <a:r>
              <a:rPr lang="en-US" altLang="zh-CN" sz="24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10ns</a:t>
            </a:r>
            <a:r>
              <a:rPr lang="zh-CN" altLang="en-US" sz="24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sz="24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16</a:t>
            </a:r>
            <a:r>
              <a:rPr lang="zh-CN" altLang="en-US" sz="24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位并行比较器延迟时间？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50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50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9" grpId="0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589" name="Rectangle 5"/>
          <p:cNvSpPr>
            <a:spLocks noChangeArrowheads="1"/>
          </p:cNvSpPr>
          <p:nvPr/>
        </p:nvSpPr>
        <p:spPr bwMode="auto">
          <a:xfrm>
            <a:off x="611188" y="476250"/>
            <a:ext cx="3971925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en-US" altLang="zh-CN" sz="3200">
                <a:solidFill>
                  <a:srgbClr val="CC0000"/>
                </a:solidFill>
                <a:latin typeface="Times New Roman" pitchFamily="18" charset="0"/>
              </a:rPr>
              <a:t>4.4.5  </a:t>
            </a:r>
            <a:r>
              <a:rPr lang="zh-CN" altLang="en-US" sz="3200">
                <a:solidFill>
                  <a:srgbClr val="CC0000"/>
                </a:solidFill>
                <a:latin typeface="Times New Roman" pitchFamily="18" charset="0"/>
              </a:rPr>
              <a:t>算术运算电路</a:t>
            </a:r>
          </a:p>
        </p:txBody>
      </p:sp>
      <p:grpSp>
        <p:nvGrpSpPr>
          <p:cNvPr id="451604" name="Group 20"/>
          <p:cNvGrpSpPr>
            <a:grpSpLocks/>
          </p:cNvGrpSpPr>
          <p:nvPr/>
        </p:nvGrpSpPr>
        <p:grpSpPr bwMode="auto">
          <a:xfrm>
            <a:off x="1439863" y="4797425"/>
            <a:ext cx="3429000" cy="1620838"/>
            <a:chOff x="442" y="2387"/>
            <a:chExt cx="2354" cy="1021"/>
          </a:xfrm>
        </p:grpSpPr>
        <p:sp>
          <p:nvSpPr>
            <p:cNvPr id="451605" name="AutoShape 21"/>
            <p:cNvSpPr>
              <a:spLocks noChangeArrowheads="1"/>
            </p:cNvSpPr>
            <p:nvPr/>
          </p:nvSpPr>
          <p:spPr bwMode="auto">
            <a:xfrm>
              <a:off x="442" y="2387"/>
              <a:ext cx="2353" cy="1021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round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51606" name="Object 22"/>
            <p:cNvGraphicFramePr>
              <a:graphicFrameLocks noChangeAspect="1"/>
            </p:cNvGraphicFramePr>
            <p:nvPr/>
          </p:nvGraphicFramePr>
          <p:xfrm>
            <a:off x="470" y="2529"/>
            <a:ext cx="2326" cy="7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058" name="图片" r:id="rId3" imgW="2619360" imgH="876240" progId="Word.Picture.8">
                    <p:embed/>
                  </p:oleObj>
                </mc:Choice>
                <mc:Fallback>
                  <p:oleObj name="图片" r:id="rId3" imgW="2619360" imgH="876240" progId="Word.Picture.8">
                    <p:embed/>
                    <p:pic>
                      <p:nvPicPr>
                        <p:cNvPr id="451606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0" y="2529"/>
                          <a:ext cx="2326" cy="766"/>
                        </a:xfrm>
                        <a:prstGeom prst="rect">
                          <a:avLst/>
                        </a:prstGeom>
                        <a:solidFill>
                          <a:srgbClr val="FFFFFF">
                            <a:alpha val="0"/>
                          </a:srgbClr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51607" name="Group 23"/>
          <p:cNvGrpSpPr>
            <a:grpSpLocks/>
          </p:cNvGrpSpPr>
          <p:nvPr/>
        </p:nvGrpSpPr>
        <p:grpSpPr bwMode="auto">
          <a:xfrm>
            <a:off x="5292725" y="4941888"/>
            <a:ext cx="3429000" cy="1574800"/>
            <a:chOff x="3050" y="2387"/>
            <a:chExt cx="2212" cy="992"/>
          </a:xfrm>
        </p:grpSpPr>
        <p:sp>
          <p:nvSpPr>
            <p:cNvPr id="451608" name="AutoShape 24"/>
            <p:cNvSpPr>
              <a:spLocks noChangeArrowheads="1"/>
            </p:cNvSpPr>
            <p:nvPr/>
          </p:nvSpPr>
          <p:spPr bwMode="auto">
            <a:xfrm>
              <a:off x="3050" y="2387"/>
              <a:ext cx="2212" cy="992"/>
            </a:xfrm>
            <a:prstGeom prst="roundRect">
              <a:avLst>
                <a:gd name="adj" fmla="val 16667"/>
              </a:avLst>
            </a:prstGeom>
            <a:solidFill>
              <a:schemeClr val="bg1">
                <a:alpha val="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round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51609" name="Object 25"/>
            <p:cNvGraphicFramePr>
              <a:graphicFrameLocks noChangeAspect="1"/>
            </p:cNvGraphicFramePr>
            <p:nvPr/>
          </p:nvGraphicFramePr>
          <p:xfrm>
            <a:off x="3076" y="2509"/>
            <a:ext cx="2102" cy="7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059" name="图片" r:id="rId5" imgW="2438280" imgH="857160" progId="Word.Picture.8">
                    <p:embed/>
                  </p:oleObj>
                </mc:Choice>
                <mc:Fallback>
                  <p:oleObj name="图片" r:id="rId5" imgW="2438280" imgH="857160" progId="Word.Picture.8">
                    <p:embed/>
                    <p:pic>
                      <p:nvPicPr>
                        <p:cNvPr id="451609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6" y="2509"/>
                          <a:ext cx="2102" cy="77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>
                                  <a:alpha val="0"/>
                                </a:srgbClr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51610" name="Rectangle 26"/>
          <p:cNvSpPr>
            <a:spLocks noChangeArrowheads="1"/>
          </p:cNvSpPr>
          <p:nvPr/>
        </p:nvSpPr>
        <p:spPr bwMode="auto">
          <a:xfrm>
            <a:off x="304800" y="1881188"/>
            <a:ext cx="88392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altLang="zh-CN" sz="2400">
                <a:latin typeface="黑体" pitchFamily="49" charset="-122"/>
                <a:ea typeface="黑体" pitchFamily="49" charset="-122"/>
              </a:rPr>
              <a:t>    </a:t>
            </a:r>
            <a:r>
              <a:rPr lang="en-US" altLang="zh-CN" sz="2400">
                <a:solidFill>
                  <a:schemeClr val="hlink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两个</a:t>
            </a:r>
            <a:r>
              <a:rPr lang="en-US" altLang="zh-CN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位二进制数相加时，不考虑低位来的进位的加法</a:t>
            </a:r>
          </a:p>
          <a:p>
            <a:pPr algn="l"/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en-US" altLang="zh-CN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---</a:t>
            </a: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半加</a:t>
            </a:r>
          </a:p>
          <a:p>
            <a:pPr algn="l"/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zh-CN" altLang="en-US" sz="2400">
                <a:solidFill>
                  <a:schemeClr val="hlink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在两个</a:t>
            </a:r>
            <a:r>
              <a:rPr lang="en-US" altLang="zh-CN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位二进制数相加时，考虑低位进位的加法</a:t>
            </a:r>
          </a:p>
          <a:p>
            <a:pPr algn="l"/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en-US" altLang="zh-CN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---</a:t>
            </a: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全加</a:t>
            </a:r>
          </a:p>
          <a:p>
            <a:pPr algn="l"/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    加法器分为半加器和全加器两种。</a:t>
            </a:r>
          </a:p>
        </p:txBody>
      </p:sp>
      <p:sp>
        <p:nvSpPr>
          <p:cNvPr id="451611" name="Text Box 27"/>
          <p:cNvSpPr txBox="1">
            <a:spLocks noChangeArrowheads="1"/>
          </p:cNvSpPr>
          <p:nvPr/>
        </p:nvSpPr>
        <p:spPr bwMode="auto">
          <a:xfrm>
            <a:off x="1619250" y="4364038"/>
            <a:ext cx="2970213" cy="47625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>
                <a:solidFill>
                  <a:srgbClr val="000099"/>
                </a:solidFill>
                <a:latin typeface="Arial" pitchFamily="34" charset="0"/>
                <a:ea typeface="楷体_GB2312" pitchFamily="49" charset="-122"/>
              </a:rPr>
              <a:t>半加器</a:t>
            </a:r>
          </a:p>
        </p:txBody>
      </p:sp>
      <p:sp>
        <p:nvSpPr>
          <p:cNvPr id="451612" name="Text Box 28"/>
          <p:cNvSpPr txBox="1">
            <a:spLocks noChangeArrowheads="1"/>
          </p:cNvSpPr>
          <p:nvPr/>
        </p:nvSpPr>
        <p:spPr bwMode="auto">
          <a:xfrm>
            <a:off x="5580063" y="4364038"/>
            <a:ext cx="2430462" cy="47625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>
                <a:solidFill>
                  <a:srgbClr val="000099"/>
                </a:solidFill>
                <a:latin typeface="Arial" pitchFamily="34" charset="0"/>
                <a:ea typeface="楷体_GB2312" pitchFamily="49" charset="-122"/>
              </a:rPr>
              <a:t>全加器</a:t>
            </a:r>
          </a:p>
        </p:txBody>
      </p:sp>
      <p:sp>
        <p:nvSpPr>
          <p:cNvPr id="451613" name="Rectangle 29"/>
          <p:cNvSpPr>
            <a:spLocks noChangeArrowheads="1"/>
          </p:cNvSpPr>
          <p:nvPr/>
        </p:nvSpPr>
        <p:spPr bwMode="auto">
          <a:xfrm>
            <a:off x="1511300" y="1196975"/>
            <a:ext cx="2789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、半加器和全加器</a:t>
            </a:r>
            <a:endParaRPr lang="zh-CN" altLang="en-US" sz="240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1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51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451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51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451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51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1610" grpId="0" autoUpdateAnimBg="0"/>
      <p:bldP spid="451611" grpId="0" animBg="1" autoUpdateAnimBg="0"/>
      <p:bldP spid="451612" grpId="0" animBg="1" autoUpdateAnimBg="0"/>
      <p:bldP spid="451613" grpId="0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12" name="Text Box 4"/>
          <p:cNvSpPr txBox="1">
            <a:spLocks noChangeArrowheads="1"/>
          </p:cNvSpPr>
          <p:nvPr/>
        </p:nvSpPr>
        <p:spPr bwMode="auto">
          <a:xfrm>
            <a:off x="684213" y="404813"/>
            <a:ext cx="68468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kumimoji="1" lang="en-US" altLang="zh-CN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kumimoji="1" lang="zh-CN" altLang="en-US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） </a:t>
            </a:r>
            <a:r>
              <a:rPr kumimoji="1" lang="en-US" altLang="zh-CN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kumimoji="1" lang="zh-CN" altLang="en-US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位半加器（</a:t>
            </a:r>
            <a:r>
              <a:rPr kumimoji="1" lang="en-US" altLang="zh-CN" sz="28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Half Adder</a:t>
            </a:r>
            <a:r>
              <a:rPr kumimoji="1" lang="zh-CN" altLang="en-US" sz="28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）</a:t>
            </a:r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sp>
        <p:nvSpPr>
          <p:cNvPr id="452613" name="Rectangle 5"/>
          <p:cNvSpPr>
            <a:spLocks noChangeArrowheads="1"/>
          </p:cNvSpPr>
          <p:nvPr/>
        </p:nvSpPr>
        <p:spPr bwMode="auto">
          <a:xfrm>
            <a:off x="611188" y="1412875"/>
            <a:ext cx="80311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不考虑低位进位，将两个</a:t>
            </a:r>
            <a:r>
              <a:rPr lang="en-US" altLang="zh-CN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位二进制数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A</a:t>
            </a:r>
            <a:r>
              <a:rPr lang="zh-CN" altLang="en-US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、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B</a:t>
            </a: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相加的器件。</a:t>
            </a:r>
            <a:r>
              <a:rPr lang="zh-CN" altLang="en-US" sz="2400"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sp>
        <p:nvSpPr>
          <p:cNvPr id="452614" name="Rectangle 6"/>
          <p:cNvSpPr>
            <a:spLocks noChangeArrowheads="1"/>
          </p:cNvSpPr>
          <p:nvPr/>
        </p:nvSpPr>
        <p:spPr bwMode="auto">
          <a:xfrm>
            <a:off x="684213" y="2420938"/>
            <a:ext cx="2589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>
              <a:buFontTx/>
              <a:buChar char="•"/>
            </a:pPr>
            <a:r>
              <a:rPr lang="en-US" altLang="zh-CN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半加器的真值表</a:t>
            </a:r>
          </a:p>
        </p:txBody>
      </p:sp>
      <p:sp>
        <p:nvSpPr>
          <p:cNvPr id="452615" name="Rectangle 7"/>
          <p:cNvSpPr>
            <a:spLocks noChangeArrowheads="1"/>
          </p:cNvSpPr>
          <p:nvPr/>
        </p:nvSpPr>
        <p:spPr bwMode="auto">
          <a:xfrm>
            <a:off x="685800" y="3124200"/>
            <a:ext cx="19764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>
              <a:buFontTx/>
              <a:buChar char="•"/>
            </a:pP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逻辑表达式</a:t>
            </a:r>
          </a:p>
        </p:txBody>
      </p:sp>
      <p:grpSp>
        <p:nvGrpSpPr>
          <p:cNvPr id="452616" name="Group 8"/>
          <p:cNvGrpSpPr>
            <a:grpSpLocks/>
          </p:cNvGrpSpPr>
          <p:nvPr/>
        </p:nvGrpSpPr>
        <p:grpSpPr bwMode="auto">
          <a:xfrm>
            <a:off x="5257800" y="2552700"/>
            <a:ext cx="3281363" cy="2857500"/>
            <a:chOff x="3357" y="1416"/>
            <a:chExt cx="2067" cy="1800"/>
          </a:xfrm>
        </p:grpSpPr>
        <p:grpSp>
          <p:nvGrpSpPr>
            <p:cNvPr id="452617" name="Group 9"/>
            <p:cNvGrpSpPr>
              <a:grpSpLocks/>
            </p:cNvGrpSpPr>
            <p:nvPr/>
          </p:nvGrpSpPr>
          <p:grpSpPr bwMode="auto">
            <a:xfrm>
              <a:off x="3357" y="1728"/>
              <a:ext cx="2067" cy="1488"/>
              <a:chOff x="3256" y="1728"/>
              <a:chExt cx="1640" cy="1441"/>
            </a:xfrm>
          </p:grpSpPr>
          <p:sp>
            <p:nvSpPr>
              <p:cNvPr id="452618" name="Rectangle 10" descr="羊皮纸"/>
              <p:cNvSpPr>
                <a:spLocks noChangeArrowheads="1"/>
              </p:cNvSpPr>
              <p:nvPr/>
            </p:nvSpPr>
            <p:spPr bwMode="auto">
              <a:xfrm>
                <a:off x="4512" y="2877"/>
                <a:ext cx="384" cy="292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2619" name="Rectangle 11" descr="羊皮纸"/>
              <p:cNvSpPr>
                <a:spLocks noChangeArrowheads="1"/>
              </p:cNvSpPr>
              <p:nvPr/>
            </p:nvSpPr>
            <p:spPr bwMode="auto">
              <a:xfrm>
                <a:off x="4512" y="2590"/>
                <a:ext cx="384" cy="287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2620" name="Rectangle 12" descr="羊皮纸"/>
              <p:cNvSpPr>
                <a:spLocks noChangeArrowheads="1"/>
              </p:cNvSpPr>
              <p:nvPr/>
            </p:nvSpPr>
            <p:spPr bwMode="auto">
              <a:xfrm>
                <a:off x="4512" y="2303"/>
                <a:ext cx="384" cy="287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2621" name="Rectangle 13" descr="羊皮纸"/>
              <p:cNvSpPr>
                <a:spLocks noChangeArrowheads="1"/>
              </p:cNvSpPr>
              <p:nvPr/>
            </p:nvSpPr>
            <p:spPr bwMode="auto">
              <a:xfrm>
                <a:off x="4512" y="2016"/>
                <a:ext cx="384" cy="287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2622" name="Rectangle 14" descr="羊皮纸"/>
              <p:cNvSpPr>
                <a:spLocks noChangeArrowheads="1"/>
              </p:cNvSpPr>
              <p:nvPr/>
            </p:nvSpPr>
            <p:spPr bwMode="auto">
              <a:xfrm>
                <a:off x="4512" y="1728"/>
                <a:ext cx="384" cy="28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solidFill>
                      <a:srgbClr val="000066"/>
                    </a:solidFill>
                    <a:ea typeface="宋体" pitchFamily="2" charset="-122"/>
                  </a:rPr>
                  <a:t>C</a:t>
                </a:r>
              </a:p>
            </p:txBody>
          </p:sp>
          <p:sp>
            <p:nvSpPr>
              <p:cNvPr id="452623" name="Rectangle 15" descr="羊皮纸"/>
              <p:cNvSpPr>
                <a:spLocks noChangeArrowheads="1"/>
              </p:cNvSpPr>
              <p:nvPr/>
            </p:nvSpPr>
            <p:spPr bwMode="auto">
              <a:xfrm>
                <a:off x="4080" y="2877"/>
                <a:ext cx="432" cy="292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2624" name="Rectangle 16" descr="羊皮纸"/>
              <p:cNvSpPr>
                <a:spLocks noChangeArrowheads="1"/>
              </p:cNvSpPr>
              <p:nvPr/>
            </p:nvSpPr>
            <p:spPr bwMode="auto">
              <a:xfrm>
                <a:off x="3696" y="2877"/>
                <a:ext cx="384" cy="292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2625" name="Rectangle 17" descr="羊皮纸"/>
              <p:cNvSpPr>
                <a:spLocks noChangeArrowheads="1"/>
              </p:cNvSpPr>
              <p:nvPr/>
            </p:nvSpPr>
            <p:spPr bwMode="auto">
              <a:xfrm>
                <a:off x="3256" y="2877"/>
                <a:ext cx="440" cy="292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2626" name="Rectangle 18" descr="羊皮纸"/>
              <p:cNvSpPr>
                <a:spLocks noChangeArrowheads="1"/>
              </p:cNvSpPr>
              <p:nvPr/>
            </p:nvSpPr>
            <p:spPr bwMode="auto">
              <a:xfrm>
                <a:off x="4080" y="2590"/>
                <a:ext cx="432" cy="287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2627" name="Rectangle 19" descr="羊皮纸"/>
              <p:cNvSpPr>
                <a:spLocks noChangeArrowheads="1"/>
              </p:cNvSpPr>
              <p:nvPr/>
            </p:nvSpPr>
            <p:spPr bwMode="auto">
              <a:xfrm>
                <a:off x="3696" y="2590"/>
                <a:ext cx="384" cy="287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2628" name="Rectangle 20" descr="羊皮纸"/>
              <p:cNvSpPr>
                <a:spLocks noChangeArrowheads="1"/>
              </p:cNvSpPr>
              <p:nvPr/>
            </p:nvSpPr>
            <p:spPr bwMode="auto">
              <a:xfrm>
                <a:off x="3256" y="2590"/>
                <a:ext cx="440" cy="287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2629" name="Rectangle 21" descr="羊皮纸"/>
              <p:cNvSpPr>
                <a:spLocks noChangeArrowheads="1"/>
              </p:cNvSpPr>
              <p:nvPr/>
            </p:nvSpPr>
            <p:spPr bwMode="auto">
              <a:xfrm>
                <a:off x="4080" y="2303"/>
                <a:ext cx="432" cy="287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2630" name="Rectangle 22" descr="羊皮纸"/>
              <p:cNvSpPr>
                <a:spLocks noChangeArrowheads="1"/>
              </p:cNvSpPr>
              <p:nvPr/>
            </p:nvSpPr>
            <p:spPr bwMode="auto">
              <a:xfrm>
                <a:off x="3696" y="2303"/>
                <a:ext cx="384" cy="287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2631" name="Rectangle 23" descr="羊皮纸"/>
              <p:cNvSpPr>
                <a:spLocks noChangeArrowheads="1"/>
              </p:cNvSpPr>
              <p:nvPr/>
            </p:nvSpPr>
            <p:spPr bwMode="auto">
              <a:xfrm>
                <a:off x="3256" y="2303"/>
                <a:ext cx="440" cy="287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2632" name="Rectangle 24" descr="羊皮纸"/>
              <p:cNvSpPr>
                <a:spLocks noChangeArrowheads="1"/>
              </p:cNvSpPr>
              <p:nvPr/>
            </p:nvSpPr>
            <p:spPr bwMode="auto">
              <a:xfrm>
                <a:off x="4080" y="2016"/>
                <a:ext cx="432" cy="287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2633" name="Rectangle 25" descr="羊皮纸"/>
              <p:cNvSpPr>
                <a:spLocks noChangeArrowheads="1"/>
              </p:cNvSpPr>
              <p:nvPr/>
            </p:nvSpPr>
            <p:spPr bwMode="auto">
              <a:xfrm>
                <a:off x="3696" y="2016"/>
                <a:ext cx="384" cy="287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2634" name="Rectangle 26" descr="羊皮纸"/>
              <p:cNvSpPr>
                <a:spLocks noChangeArrowheads="1"/>
              </p:cNvSpPr>
              <p:nvPr/>
            </p:nvSpPr>
            <p:spPr bwMode="auto">
              <a:xfrm>
                <a:off x="3256" y="2016"/>
                <a:ext cx="440" cy="287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2635" name="Rectangle 27" descr="羊皮纸"/>
              <p:cNvSpPr>
                <a:spLocks noChangeArrowheads="1"/>
              </p:cNvSpPr>
              <p:nvPr/>
            </p:nvSpPr>
            <p:spPr bwMode="auto">
              <a:xfrm>
                <a:off x="4080" y="1728"/>
                <a:ext cx="432" cy="28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solidFill>
                      <a:srgbClr val="000066"/>
                    </a:solidFill>
                    <a:ea typeface="宋体" pitchFamily="2" charset="-122"/>
                  </a:rPr>
                  <a:t>S</a:t>
                </a:r>
              </a:p>
            </p:txBody>
          </p:sp>
          <p:sp>
            <p:nvSpPr>
              <p:cNvPr id="452636" name="Rectangle 28" descr="羊皮纸"/>
              <p:cNvSpPr>
                <a:spLocks noChangeArrowheads="1"/>
              </p:cNvSpPr>
              <p:nvPr/>
            </p:nvSpPr>
            <p:spPr bwMode="auto">
              <a:xfrm>
                <a:off x="3696" y="1728"/>
                <a:ext cx="384" cy="28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ea typeface="宋体" pitchFamily="2" charset="-122"/>
                  </a:rPr>
                  <a:t>B</a:t>
                </a:r>
              </a:p>
            </p:txBody>
          </p:sp>
          <p:sp>
            <p:nvSpPr>
              <p:cNvPr id="452637" name="Rectangle 29" descr="羊皮纸"/>
              <p:cNvSpPr>
                <a:spLocks noChangeArrowheads="1"/>
              </p:cNvSpPr>
              <p:nvPr/>
            </p:nvSpPr>
            <p:spPr bwMode="auto">
              <a:xfrm>
                <a:off x="3256" y="1728"/>
                <a:ext cx="440" cy="28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ea typeface="宋体" pitchFamily="2" charset="-122"/>
                  </a:rPr>
                  <a:t>A</a:t>
                </a:r>
              </a:p>
            </p:txBody>
          </p:sp>
          <p:sp>
            <p:nvSpPr>
              <p:cNvPr id="452638" name="Line 30" descr="羊皮纸"/>
              <p:cNvSpPr>
                <a:spLocks noChangeShapeType="1"/>
              </p:cNvSpPr>
              <p:nvPr/>
            </p:nvSpPr>
            <p:spPr bwMode="auto">
              <a:xfrm>
                <a:off x="3256" y="1728"/>
                <a:ext cx="1640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2639" name="Line 31" descr="羊皮纸"/>
              <p:cNvSpPr>
                <a:spLocks noChangeShapeType="1"/>
              </p:cNvSpPr>
              <p:nvPr/>
            </p:nvSpPr>
            <p:spPr bwMode="auto">
              <a:xfrm>
                <a:off x="3256" y="2016"/>
                <a:ext cx="164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2640" name="Line 32" descr="羊皮纸"/>
              <p:cNvSpPr>
                <a:spLocks noChangeShapeType="1"/>
              </p:cNvSpPr>
              <p:nvPr/>
            </p:nvSpPr>
            <p:spPr bwMode="auto">
              <a:xfrm>
                <a:off x="3256" y="2303"/>
                <a:ext cx="164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2641" name="Line 33" descr="羊皮纸"/>
              <p:cNvSpPr>
                <a:spLocks noChangeShapeType="1"/>
              </p:cNvSpPr>
              <p:nvPr/>
            </p:nvSpPr>
            <p:spPr bwMode="auto">
              <a:xfrm>
                <a:off x="3256" y="2590"/>
                <a:ext cx="164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2642" name="Line 34" descr="羊皮纸"/>
              <p:cNvSpPr>
                <a:spLocks noChangeShapeType="1"/>
              </p:cNvSpPr>
              <p:nvPr/>
            </p:nvSpPr>
            <p:spPr bwMode="auto">
              <a:xfrm>
                <a:off x="3256" y="2877"/>
                <a:ext cx="164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2643" name="Line 35" descr="羊皮纸"/>
              <p:cNvSpPr>
                <a:spLocks noChangeShapeType="1"/>
              </p:cNvSpPr>
              <p:nvPr/>
            </p:nvSpPr>
            <p:spPr bwMode="auto">
              <a:xfrm>
                <a:off x="3256" y="3169"/>
                <a:ext cx="1640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2644" name="Line 36" descr="羊皮纸"/>
              <p:cNvSpPr>
                <a:spLocks noChangeShapeType="1"/>
              </p:cNvSpPr>
              <p:nvPr/>
            </p:nvSpPr>
            <p:spPr bwMode="auto">
              <a:xfrm>
                <a:off x="3256" y="1728"/>
                <a:ext cx="0" cy="1441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2645" name="Line 37" descr="羊皮纸"/>
              <p:cNvSpPr>
                <a:spLocks noChangeShapeType="1"/>
              </p:cNvSpPr>
              <p:nvPr/>
            </p:nvSpPr>
            <p:spPr bwMode="auto">
              <a:xfrm>
                <a:off x="3696" y="1728"/>
                <a:ext cx="0" cy="144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2646" name="Line 38" descr="羊皮纸"/>
              <p:cNvSpPr>
                <a:spLocks noChangeShapeType="1"/>
              </p:cNvSpPr>
              <p:nvPr/>
            </p:nvSpPr>
            <p:spPr bwMode="auto">
              <a:xfrm>
                <a:off x="4080" y="1728"/>
                <a:ext cx="0" cy="144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2647" name="Line 39" descr="羊皮纸"/>
              <p:cNvSpPr>
                <a:spLocks noChangeShapeType="1"/>
              </p:cNvSpPr>
              <p:nvPr/>
            </p:nvSpPr>
            <p:spPr bwMode="auto">
              <a:xfrm>
                <a:off x="4896" y="1728"/>
                <a:ext cx="0" cy="1441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2648" name="Line 40"/>
              <p:cNvSpPr>
                <a:spLocks noChangeShapeType="1"/>
              </p:cNvSpPr>
              <p:nvPr/>
            </p:nvSpPr>
            <p:spPr bwMode="auto">
              <a:xfrm>
                <a:off x="4512" y="1728"/>
                <a:ext cx="0" cy="14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52649" name="Rectangle 41"/>
            <p:cNvSpPr>
              <a:spLocks noChangeArrowheads="1"/>
            </p:cNvSpPr>
            <p:nvPr/>
          </p:nvSpPr>
          <p:spPr bwMode="auto">
            <a:xfrm>
              <a:off x="3508" y="1416"/>
              <a:ext cx="173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lang="en-US" altLang="zh-CN" sz="2000">
                  <a:solidFill>
                    <a:srgbClr val="000066"/>
                  </a:solidFill>
                  <a:latin typeface="Arial" pitchFamily="34" charset="0"/>
                  <a:ea typeface="楷体_GB2312" pitchFamily="49" charset="-122"/>
                </a:rPr>
                <a:t>      </a:t>
              </a:r>
              <a:r>
                <a:rPr lang="zh-CN" altLang="en-US" sz="2400">
                  <a:solidFill>
                    <a:srgbClr val="000066"/>
                  </a:solidFill>
                  <a:latin typeface="Arial" pitchFamily="34" charset="0"/>
                  <a:ea typeface="楷体_GB2312" pitchFamily="49" charset="-122"/>
                </a:rPr>
                <a:t>半加器的真值表</a:t>
              </a:r>
            </a:p>
          </p:txBody>
        </p:sp>
      </p:grpSp>
      <p:grpSp>
        <p:nvGrpSpPr>
          <p:cNvPr id="452656" name="Group 48"/>
          <p:cNvGrpSpPr>
            <a:grpSpLocks noChangeAspect="1"/>
          </p:cNvGrpSpPr>
          <p:nvPr/>
        </p:nvGrpSpPr>
        <p:grpSpPr bwMode="auto">
          <a:xfrm>
            <a:off x="611188" y="3886200"/>
            <a:ext cx="1890712" cy="600075"/>
            <a:chOff x="537" y="2448"/>
            <a:chExt cx="1191" cy="378"/>
          </a:xfrm>
        </p:grpSpPr>
        <p:sp>
          <p:nvSpPr>
            <p:cNvPr id="452657" name="AutoShape 49"/>
            <p:cNvSpPr>
              <a:spLocks noChangeAspect="1" noChangeArrowheads="1" noTextEdit="1"/>
            </p:cNvSpPr>
            <p:nvPr/>
          </p:nvSpPr>
          <p:spPr bwMode="auto">
            <a:xfrm>
              <a:off x="537" y="2448"/>
              <a:ext cx="1191" cy="364"/>
            </a:xfrm>
            <a:prstGeom prst="rect">
              <a:avLst/>
            </a:pr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2658" name="Line 50"/>
            <p:cNvSpPr>
              <a:spLocks noChangeShapeType="1"/>
            </p:cNvSpPr>
            <p:nvPr/>
          </p:nvSpPr>
          <p:spPr bwMode="auto">
            <a:xfrm>
              <a:off x="915" y="2506"/>
              <a:ext cx="138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2659" name="Line 51"/>
            <p:cNvSpPr>
              <a:spLocks noChangeShapeType="1"/>
            </p:cNvSpPr>
            <p:nvPr/>
          </p:nvSpPr>
          <p:spPr bwMode="auto">
            <a:xfrm>
              <a:off x="1554" y="2538"/>
              <a:ext cx="135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2660" name="Rectangle 52"/>
            <p:cNvSpPr>
              <a:spLocks noChangeArrowheads="1"/>
            </p:cNvSpPr>
            <p:nvPr/>
          </p:nvSpPr>
          <p:spPr bwMode="auto">
            <a:xfrm>
              <a:off x="1541" y="2519"/>
              <a:ext cx="171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3200" i="1">
                  <a:solidFill>
                    <a:srgbClr val="000000"/>
                  </a:solidFill>
                  <a:latin typeface="Times New Roman" pitchFamily="18" charset="0"/>
                </a:rPr>
                <a:t>B</a:t>
              </a:r>
              <a:endParaRPr lang="en-US" altLang="zh-CN" b="0">
                <a:latin typeface="Tahoma" pitchFamily="34" charset="0"/>
              </a:endParaRPr>
            </a:p>
          </p:txBody>
        </p:sp>
        <p:sp>
          <p:nvSpPr>
            <p:cNvPr id="452661" name="Rectangle 53"/>
            <p:cNvSpPr>
              <a:spLocks noChangeArrowheads="1"/>
            </p:cNvSpPr>
            <p:nvPr/>
          </p:nvSpPr>
          <p:spPr bwMode="auto">
            <a:xfrm>
              <a:off x="1406" y="2519"/>
              <a:ext cx="171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3200" i="1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endParaRPr lang="en-US" altLang="zh-CN" b="0">
                <a:latin typeface="Tahoma" pitchFamily="34" charset="0"/>
              </a:endParaRPr>
            </a:p>
          </p:txBody>
        </p:sp>
        <p:sp>
          <p:nvSpPr>
            <p:cNvPr id="452662" name="Rectangle 54"/>
            <p:cNvSpPr>
              <a:spLocks noChangeArrowheads="1"/>
            </p:cNvSpPr>
            <p:nvPr/>
          </p:nvSpPr>
          <p:spPr bwMode="auto">
            <a:xfrm>
              <a:off x="1058" y="2519"/>
              <a:ext cx="171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3200" i="1">
                  <a:solidFill>
                    <a:srgbClr val="000000"/>
                  </a:solidFill>
                  <a:latin typeface="Times New Roman" pitchFamily="18" charset="0"/>
                </a:rPr>
                <a:t>B</a:t>
              </a:r>
              <a:endParaRPr lang="en-US" altLang="zh-CN" b="0">
                <a:latin typeface="Tahoma" pitchFamily="34" charset="0"/>
              </a:endParaRPr>
            </a:p>
          </p:txBody>
        </p:sp>
        <p:sp>
          <p:nvSpPr>
            <p:cNvPr id="452663" name="Rectangle 55"/>
            <p:cNvSpPr>
              <a:spLocks noChangeArrowheads="1"/>
            </p:cNvSpPr>
            <p:nvPr/>
          </p:nvSpPr>
          <p:spPr bwMode="auto">
            <a:xfrm>
              <a:off x="928" y="2519"/>
              <a:ext cx="171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3200" i="1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endParaRPr lang="en-US" altLang="zh-CN" b="0">
                <a:latin typeface="Tahoma" pitchFamily="34" charset="0"/>
              </a:endParaRPr>
            </a:p>
          </p:txBody>
        </p:sp>
        <p:sp>
          <p:nvSpPr>
            <p:cNvPr id="452664" name="Rectangle 56"/>
            <p:cNvSpPr>
              <a:spLocks noChangeArrowheads="1"/>
            </p:cNvSpPr>
            <p:nvPr/>
          </p:nvSpPr>
          <p:spPr bwMode="auto">
            <a:xfrm>
              <a:off x="574" y="2519"/>
              <a:ext cx="142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3200" i="1">
                  <a:solidFill>
                    <a:srgbClr val="000000"/>
                  </a:solidFill>
                  <a:latin typeface="Times New Roman" pitchFamily="18" charset="0"/>
                </a:rPr>
                <a:t>S</a:t>
              </a:r>
              <a:endParaRPr lang="en-US" altLang="zh-CN" b="0">
                <a:latin typeface="Tahoma" pitchFamily="34" charset="0"/>
              </a:endParaRPr>
            </a:p>
          </p:txBody>
        </p:sp>
        <p:sp>
          <p:nvSpPr>
            <p:cNvPr id="452665" name="Rectangle 57"/>
            <p:cNvSpPr>
              <a:spLocks noChangeArrowheads="1"/>
            </p:cNvSpPr>
            <p:nvPr/>
          </p:nvSpPr>
          <p:spPr bwMode="auto">
            <a:xfrm>
              <a:off x="1234" y="2490"/>
              <a:ext cx="141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3200">
                  <a:solidFill>
                    <a:srgbClr val="000000"/>
                  </a:solidFill>
                  <a:latin typeface="Symbol" pitchFamily="18" charset="2"/>
                </a:rPr>
                <a:t>+</a:t>
              </a:r>
              <a:endParaRPr lang="en-US" altLang="zh-CN" b="0">
                <a:latin typeface="Tahoma" pitchFamily="34" charset="0"/>
              </a:endParaRPr>
            </a:p>
          </p:txBody>
        </p:sp>
        <p:sp>
          <p:nvSpPr>
            <p:cNvPr id="452666" name="Rectangle 58"/>
            <p:cNvSpPr>
              <a:spLocks noChangeArrowheads="1"/>
            </p:cNvSpPr>
            <p:nvPr/>
          </p:nvSpPr>
          <p:spPr bwMode="auto">
            <a:xfrm>
              <a:off x="747" y="2490"/>
              <a:ext cx="141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zh-CN" sz="3200">
                  <a:solidFill>
                    <a:srgbClr val="000000"/>
                  </a:solidFill>
                  <a:latin typeface="Symbol" pitchFamily="18" charset="2"/>
                </a:rPr>
                <a:t>=</a:t>
              </a:r>
              <a:endParaRPr lang="en-US" altLang="zh-CN" b="0">
                <a:latin typeface="Tahoma" pitchFamily="34" charset="0"/>
              </a:endParaRPr>
            </a:p>
          </p:txBody>
        </p:sp>
      </p:grpSp>
      <p:sp>
        <p:nvSpPr>
          <p:cNvPr id="452671" name="Rectangle 63"/>
          <p:cNvSpPr>
            <a:spLocks noChangeArrowheads="1"/>
          </p:cNvSpPr>
          <p:nvPr/>
        </p:nvSpPr>
        <p:spPr bwMode="auto">
          <a:xfrm>
            <a:off x="466725" y="5516563"/>
            <a:ext cx="4321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240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如用与非门实现最少要几个门</a:t>
            </a:r>
            <a:r>
              <a:rPr lang="en-US" altLang="zh-CN" sz="240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?</a:t>
            </a:r>
          </a:p>
        </p:txBody>
      </p:sp>
      <p:sp>
        <p:nvSpPr>
          <p:cNvPr id="452673" name="Rectangle 65"/>
          <p:cNvSpPr>
            <a:spLocks noChangeArrowheads="1"/>
          </p:cNvSpPr>
          <p:nvPr/>
        </p:nvSpPr>
        <p:spPr bwMode="auto">
          <a:xfrm>
            <a:off x="539750" y="4652963"/>
            <a:ext cx="3060700" cy="579437"/>
          </a:xfrm>
          <a:prstGeom prst="rect">
            <a:avLst/>
          </a:prstGeom>
          <a:solidFill>
            <a:schemeClr val="accent2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altLang="zh-CN" sz="32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C = AB</a:t>
            </a:r>
            <a:endParaRPr lang="en-US" altLang="zh-CN" sz="3200" b="0">
              <a:solidFill>
                <a:srgbClr val="000066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452674" name="Rectangle 66"/>
          <p:cNvSpPr>
            <a:spLocks noChangeArrowheads="1"/>
          </p:cNvSpPr>
          <p:nvPr/>
        </p:nvSpPr>
        <p:spPr bwMode="auto">
          <a:xfrm>
            <a:off x="6227763" y="5876925"/>
            <a:ext cx="1620837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Arial" pitchFamily="34" charset="0"/>
                <a:ea typeface="楷体_GB2312" pitchFamily="49" charset="-122"/>
              </a:rPr>
              <a:t>逻辑图</a:t>
            </a:r>
          </a:p>
        </p:txBody>
      </p:sp>
      <p:graphicFrame>
        <p:nvGraphicFramePr>
          <p:cNvPr id="452675" name="Object 67"/>
          <p:cNvGraphicFramePr>
            <a:graphicFrameLocks noChangeAspect="1"/>
          </p:cNvGraphicFramePr>
          <p:nvPr/>
        </p:nvGraphicFramePr>
        <p:xfrm>
          <a:off x="4679950" y="2528888"/>
          <a:ext cx="4248150" cy="307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2" name="图片" r:id="rId4" imgW="1666800" imgH="1219320" progId="Word.Picture.8">
                  <p:embed/>
                </p:oleObj>
              </mc:Choice>
              <mc:Fallback>
                <p:oleObj name="图片" r:id="rId4" imgW="1666800" imgH="1219320" progId="Word.Picture.8">
                  <p:embed/>
                  <p:pic>
                    <p:nvPicPr>
                      <p:cNvPr id="452675" name="Object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532"/>
                      <a:stretch>
                        <a:fillRect/>
                      </a:stretch>
                    </p:blipFill>
                    <p:spPr bwMode="auto">
                      <a:xfrm>
                        <a:off x="4679950" y="2528888"/>
                        <a:ext cx="4248150" cy="30749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52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2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5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52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52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52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452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52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52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2613" grpId="0"/>
      <p:bldP spid="452614" grpId="0"/>
      <p:bldP spid="452615" grpId="0" autoUpdateAnimBg="0"/>
      <p:bldP spid="452671" grpId="0"/>
      <p:bldP spid="452673" grpId="0" animBg="1"/>
      <p:bldP spid="452674" grpId="0" animBg="1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6" name="Text Box 4"/>
          <p:cNvSpPr txBox="1">
            <a:spLocks noChangeArrowheads="1"/>
          </p:cNvSpPr>
          <p:nvPr/>
        </p:nvSpPr>
        <p:spPr bwMode="auto">
          <a:xfrm>
            <a:off x="971550" y="476250"/>
            <a:ext cx="5181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kumimoji="1" lang="en-US" altLang="zh-CN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kumimoji="1" lang="zh-CN" altLang="en-US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）  全加器（</a:t>
            </a:r>
            <a:r>
              <a:rPr kumimoji="1" lang="en-US" altLang="zh-CN" sz="280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</a:rPr>
              <a:t>Full Adder</a:t>
            </a:r>
            <a:r>
              <a:rPr kumimoji="1" lang="zh-CN" altLang="en-US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）</a:t>
            </a:r>
            <a:r>
              <a:rPr lang="zh-CN" altLang="en-US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grpSp>
        <p:nvGrpSpPr>
          <p:cNvPr id="453637" name="Group 5"/>
          <p:cNvGrpSpPr>
            <a:grpSpLocks/>
          </p:cNvGrpSpPr>
          <p:nvPr/>
        </p:nvGrpSpPr>
        <p:grpSpPr bwMode="auto">
          <a:xfrm>
            <a:off x="3382963" y="6161088"/>
            <a:ext cx="1304925" cy="374650"/>
            <a:chOff x="1939" y="3605"/>
            <a:chExt cx="822" cy="236"/>
          </a:xfrm>
        </p:grpSpPr>
        <p:sp>
          <p:nvSpPr>
            <p:cNvPr id="453638" name="Rectangle 6"/>
            <p:cNvSpPr>
              <a:spLocks noChangeArrowheads="1"/>
            </p:cNvSpPr>
            <p:nvPr/>
          </p:nvSpPr>
          <p:spPr bwMode="auto">
            <a:xfrm>
              <a:off x="2339" y="3605"/>
              <a:ext cx="422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1</a:t>
              </a:r>
            </a:p>
          </p:txBody>
        </p:sp>
        <p:sp>
          <p:nvSpPr>
            <p:cNvPr id="453639" name="Rectangle 7"/>
            <p:cNvSpPr>
              <a:spLocks noChangeArrowheads="1"/>
            </p:cNvSpPr>
            <p:nvPr/>
          </p:nvSpPr>
          <p:spPr bwMode="auto">
            <a:xfrm>
              <a:off x="1939" y="3605"/>
              <a:ext cx="400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1</a:t>
              </a:r>
            </a:p>
          </p:txBody>
        </p:sp>
      </p:grpSp>
      <p:grpSp>
        <p:nvGrpSpPr>
          <p:cNvPr id="453640" name="Group 8"/>
          <p:cNvGrpSpPr>
            <a:grpSpLocks/>
          </p:cNvGrpSpPr>
          <p:nvPr/>
        </p:nvGrpSpPr>
        <p:grpSpPr bwMode="auto">
          <a:xfrm>
            <a:off x="3382963" y="5800725"/>
            <a:ext cx="1304925" cy="374650"/>
            <a:chOff x="1939" y="3369"/>
            <a:chExt cx="822" cy="236"/>
          </a:xfrm>
        </p:grpSpPr>
        <p:sp>
          <p:nvSpPr>
            <p:cNvPr id="453641" name="Rectangle 9"/>
            <p:cNvSpPr>
              <a:spLocks noChangeArrowheads="1"/>
            </p:cNvSpPr>
            <p:nvPr/>
          </p:nvSpPr>
          <p:spPr bwMode="auto">
            <a:xfrm>
              <a:off x="2339" y="3369"/>
              <a:ext cx="422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1</a:t>
              </a:r>
            </a:p>
          </p:txBody>
        </p:sp>
        <p:sp>
          <p:nvSpPr>
            <p:cNvPr id="453642" name="Rectangle 10"/>
            <p:cNvSpPr>
              <a:spLocks noChangeArrowheads="1"/>
            </p:cNvSpPr>
            <p:nvPr/>
          </p:nvSpPr>
          <p:spPr bwMode="auto">
            <a:xfrm>
              <a:off x="1939" y="3369"/>
              <a:ext cx="400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0</a:t>
              </a:r>
            </a:p>
          </p:txBody>
        </p:sp>
      </p:grpSp>
      <p:grpSp>
        <p:nvGrpSpPr>
          <p:cNvPr id="453643" name="Group 11"/>
          <p:cNvGrpSpPr>
            <a:grpSpLocks/>
          </p:cNvGrpSpPr>
          <p:nvPr/>
        </p:nvGrpSpPr>
        <p:grpSpPr bwMode="auto">
          <a:xfrm>
            <a:off x="3382963" y="5440363"/>
            <a:ext cx="1304925" cy="374650"/>
            <a:chOff x="1939" y="3133"/>
            <a:chExt cx="822" cy="236"/>
          </a:xfrm>
        </p:grpSpPr>
        <p:sp>
          <p:nvSpPr>
            <p:cNvPr id="453644" name="Rectangle 12"/>
            <p:cNvSpPr>
              <a:spLocks noChangeArrowheads="1"/>
            </p:cNvSpPr>
            <p:nvPr/>
          </p:nvSpPr>
          <p:spPr bwMode="auto">
            <a:xfrm>
              <a:off x="2339" y="3133"/>
              <a:ext cx="422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1</a:t>
              </a:r>
            </a:p>
          </p:txBody>
        </p:sp>
        <p:sp>
          <p:nvSpPr>
            <p:cNvPr id="453645" name="Rectangle 13"/>
            <p:cNvSpPr>
              <a:spLocks noChangeArrowheads="1"/>
            </p:cNvSpPr>
            <p:nvPr/>
          </p:nvSpPr>
          <p:spPr bwMode="auto">
            <a:xfrm>
              <a:off x="1939" y="3133"/>
              <a:ext cx="400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0</a:t>
              </a:r>
            </a:p>
          </p:txBody>
        </p:sp>
      </p:grpSp>
      <p:grpSp>
        <p:nvGrpSpPr>
          <p:cNvPr id="453646" name="Group 14"/>
          <p:cNvGrpSpPr>
            <a:grpSpLocks/>
          </p:cNvGrpSpPr>
          <p:nvPr/>
        </p:nvGrpSpPr>
        <p:grpSpPr bwMode="auto">
          <a:xfrm>
            <a:off x="3382963" y="5045075"/>
            <a:ext cx="1304925" cy="374650"/>
            <a:chOff x="1939" y="2897"/>
            <a:chExt cx="822" cy="236"/>
          </a:xfrm>
        </p:grpSpPr>
        <p:sp>
          <p:nvSpPr>
            <p:cNvPr id="453647" name="Rectangle 15"/>
            <p:cNvSpPr>
              <a:spLocks noChangeArrowheads="1"/>
            </p:cNvSpPr>
            <p:nvPr/>
          </p:nvSpPr>
          <p:spPr bwMode="auto">
            <a:xfrm>
              <a:off x="2339" y="2897"/>
              <a:ext cx="422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0</a:t>
              </a:r>
            </a:p>
          </p:txBody>
        </p:sp>
        <p:sp>
          <p:nvSpPr>
            <p:cNvPr id="453648" name="Rectangle 16"/>
            <p:cNvSpPr>
              <a:spLocks noChangeArrowheads="1"/>
            </p:cNvSpPr>
            <p:nvPr/>
          </p:nvSpPr>
          <p:spPr bwMode="auto">
            <a:xfrm>
              <a:off x="1939" y="2897"/>
              <a:ext cx="400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1</a:t>
              </a:r>
            </a:p>
          </p:txBody>
        </p:sp>
      </p:grpSp>
      <p:grpSp>
        <p:nvGrpSpPr>
          <p:cNvPr id="453649" name="Group 17"/>
          <p:cNvGrpSpPr>
            <a:grpSpLocks/>
          </p:cNvGrpSpPr>
          <p:nvPr/>
        </p:nvGrpSpPr>
        <p:grpSpPr bwMode="auto">
          <a:xfrm>
            <a:off x="3382963" y="4684713"/>
            <a:ext cx="1277937" cy="390525"/>
            <a:chOff x="1939" y="2661"/>
            <a:chExt cx="805" cy="246"/>
          </a:xfrm>
        </p:grpSpPr>
        <p:sp>
          <p:nvSpPr>
            <p:cNvPr id="453650" name="Rectangle 18"/>
            <p:cNvSpPr>
              <a:spLocks noChangeArrowheads="1"/>
            </p:cNvSpPr>
            <p:nvPr/>
          </p:nvSpPr>
          <p:spPr bwMode="auto">
            <a:xfrm>
              <a:off x="2321" y="2671"/>
              <a:ext cx="423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1</a:t>
              </a:r>
            </a:p>
          </p:txBody>
        </p:sp>
        <p:sp>
          <p:nvSpPr>
            <p:cNvPr id="453651" name="Rectangle 19"/>
            <p:cNvSpPr>
              <a:spLocks noChangeArrowheads="1"/>
            </p:cNvSpPr>
            <p:nvPr/>
          </p:nvSpPr>
          <p:spPr bwMode="auto">
            <a:xfrm>
              <a:off x="1939" y="2661"/>
              <a:ext cx="400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0</a:t>
              </a:r>
            </a:p>
          </p:txBody>
        </p:sp>
      </p:grpSp>
      <p:grpSp>
        <p:nvGrpSpPr>
          <p:cNvPr id="453652" name="Group 20"/>
          <p:cNvGrpSpPr>
            <a:grpSpLocks/>
          </p:cNvGrpSpPr>
          <p:nvPr/>
        </p:nvGrpSpPr>
        <p:grpSpPr bwMode="auto">
          <a:xfrm>
            <a:off x="3382963" y="4287838"/>
            <a:ext cx="1304925" cy="374650"/>
            <a:chOff x="1939" y="2425"/>
            <a:chExt cx="822" cy="236"/>
          </a:xfrm>
        </p:grpSpPr>
        <p:sp>
          <p:nvSpPr>
            <p:cNvPr id="453653" name="Rectangle 21"/>
            <p:cNvSpPr>
              <a:spLocks noChangeArrowheads="1"/>
            </p:cNvSpPr>
            <p:nvPr/>
          </p:nvSpPr>
          <p:spPr bwMode="auto">
            <a:xfrm>
              <a:off x="2339" y="2425"/>
              <a:ext cx="422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0</a:t>
              </a:r>
            </a:p>
          </p:txBody>
        </p:sp>
        <p:sp>
          <p:nvSpPr>
            <p:cNvPr id="453654" name="Rectangle 22"/>
            <p:cNvSpPr>
              <a:spLocks noChangeArrowheads="1"/>
            </p:cNvSpPr>
            <p:nvPr/>
          </p:nvSpPr>
          <p:spPr bwMode="auto">
            <a:xfrm>
              <a:off x="1939" y="2425"/>
              <a:ext cx="400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1</a:t>
              </a:r>
            </a:p>
          </p:txBody>
        </p:sp>
      </p:grpSp>
      <p:grpSp>
        <p:nvGrpSpPr>
          <p:cNvPr id="453655" name="Group 23"/>
          <p:cNvGrpSpPr>
            <a:grpSpLocks/>
          </p:cNvGrpSpPr>
          <p:nvPr/>
        </p:nvGrpSpPr>
        <p:grpSpPr bwMode="auto">
          <a:xfrm>
            <a:off x="3382963" y="3929063"/>
            <a:ext cx="1304925" cy="374650"/>
            <a:chOff x="1939" y="2189"/>
            <a:chExt cx="822" cy="236"/>
          </a:xfrm>
        </p:grpSpPr>
        <p:sp>
          <p:nvSpPr>
            <p:cNvPr id="453656" name="Rectangle 24"/>
            <p:cNvSpPr>
              <a:spLocks noChangeArrowheads="1"/>
            </p:cNvSpPr>
            <p:nvPr/>
          </p:nvSpPr>
          <p:spPr bwMode="auto">
            <a:xfrm>
              <a:off x="2339" y="2189"/>
              <a:ext cx="422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0</a:t>
              </a:r>
            </a:p>
          </p:txBody>
        </p:sp>
        <p:sp>
          <p:nvSpPr>
            <p:cNvPr id="453657" name="Rectangle 25"/>
            <p:cNvSpPr>
              <a:spLocks noChangeArrowheads="1"/>
            </p:cNvSpPr>
            <p:nvPr/>
          </p:nvSpPr>
          <p:spPr bwMode="auto">
            <a:xfrm>
              <a:off x="1939" y="2189"/>
              <a:ext cx="400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1</a:t>
              </a:r>
            </a:p>
          </p:txBody>
        </p:sp>
      </p:grpSp>
      <p:grpSp>
        <p:nvGrpSpPr>
          <p:cNvPr id="453658" name="Group 26"/>
          <p:cNvGrpSpPr>
            <a:grpSpLocks/>
          </p:cNvGrpSpPr>
          <p:nvPr/>
        </p:nvGrpSpPr>
        <p:grpSpPr bwMode="auto">
          <a:xfrm>
            <a:off x="3382963" y="3568700"/>
            <a:ext cx="1304925" cy="374650"/>
            <a:chOff x="1939" y="1953"/>
            <a:chExt cx="822" cy="236"/>
          </a:xfrm>
        </p:grpSpPr>
        <p:sp>
          <p:nvSpPr>
            <p:cNvPr id="453659" name="Rectangle 27"/>
            <p:cNvSpPr>
              <a:spLocks noChangeArrowheads="1"/>
            </p:cNvSpPr>
            <p:nvPr/>
          </p:nvSpPr>
          <p:spPr bwMode="auto">
            <a:xfrm>
              <a:off x="2339" y="1953"/>
              <a:ext cx="422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0</a:t>
              </a:r>
            </a:p>
          </p:txBody>
        </p:sp>
        <p:sp>
          <p:nvSpPr>
            <p:cNvPr id="453660" name="Rectangle 28"/>
            <p:cNvSpPr>
              <a:spLocks noChangeArrowheads="1"/>
            </p:cNvSpPr>
            <p:nvPr/>
          </p:nvSpPr>
          <p:spPr bwMode="auto">
            <a:xfrm>
              <a:off x="1939" y="1953"/>
              <a:ext cx="400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0</a:t>
              </a:r>
            </a:p>
          </p:txBody>
        </p:sp>
      </p:grpSp>
      <p:sp>
        <p:nvSpPr>
          <p:cNvPr id="453661" name="Rectangle 29"/>
          <p:cNvSpPr>
            <a:spLocks noChangeArrowheads="1"/>
          </p:cNvSpPr>
          <p:nvPr/>
        </p:nvSpPr>
        <p:spPr bwMode="auto">
          <a:xfrm>
            <a:off x="1619250" y="2636838"/>
            <a:ext cx="2176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全加器真值表 </a:t>
            </a:r>
          </a:p>
        </p:txBody>
      </p:sp>
      <p:sp>
        <p:nvSpPr>
          <p:cNvPr id="453662" name="Rectangle 30"/>
          <p:cNvSpPr>
            <a:spLocks noChangeArrowheads="1"/>
          </p:cNvSpPr>
          <p:nvPr/>
        </p:nvSpPr>
        <p:spPr bwMode="auto">
          <a:xfrm>
            <a:off x="611188" y="1341438"/>
            <a:ext cx="819785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400"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全加器能进行加数、被加数和低位来的进位信号相加，并根据求和结果给出该位的进位信号。</a:t>
            </a:r>
          </a:p>
        </p:txBody>
      </p:sp>
      <p:grpSp>
        <p:nvGrpSpPr>
          <p:cNvPr id="453663" name="Group 31"/>
          <p:cNvGrpSpPr>
            <a:grpSpLocks/>
          </p:cNvGrpSpPr>
          <p:nvPr/>
        </p:nvGrpSpPr>
        <p:grpSpPr bwMode="auto">
          <a:xfrm>
            <a:off x="5435600" y="2565400"/>
            <a:ext cx="3211513" cy="3886200"/>
            <a:chOff x="3408" y="1680"/>
            <a:chExt cx="2023" cy="2448"/>
          </a:xfrm>
        </p:grpSpPr>
        <p:sp>
          <p:nvSpPr>
            <p:cNvPr id="453664" name="AutoShape 32"/>
            <p:cNvSpPr>
              <a:spLocks noChangeArrowheads="1"/>
            </p:cNvSpPr>
            <p:nvPr/>
          </p:nvSpPr>
          <p:spPr bwMode="auto">
            <a:xfrm>
              <a:off x="3408" y="1680"/>
              <a:ext cx="2023" cy="2400"/>
            </a:xfrm>
            <a:prstGeom prst="roundRect">
              <a:avLst>
                <a:gd name="adj" fmla="val 16667"/>
              </a:avLst>
            </a:prstGeom>
            <a:solidFill>
              <a:schemeClr val="bg1">
                <a:alpha val="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round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53665" name="Object 33"/>
            <p:cNvGraphicFramePr>
              <a:graphicFrameLocks noChangeAspect="1"/>
            </p:cNvGraphicFramePr>
            <p:nvPr/>
          </p:nvGraphicFramePr>
          <p:xfrm>
            <a:off x="3511" y="1728"/>
            <a:ext cx="1913" cy="2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106" r:id="rId3" imgW="1895856" imgH="2581656" progId="Word.Picture.8">
                    <p:embed/>
                  </p:oleObj>
                </mc:Choice>
                <mc:Fallback>
                  <p:oleObj r:id="rId3" imgW="1895856" imgH="2581656" progId="Word.Picture.8">
                    <p:embed/>
                    <p:pic>
                      <p:nvPicPr>
                        <p:cNvPr id="453665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11" y="1728"/>
                          <a:ext cx="1913" cy="2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>
                                  <a:alpha val="0"/>
                                </a:srgbClr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53666" name="Group 34"/>
          <p:cNvGrpSpPr>
            <a:grpSpLocks/>
          </p:cNvGrpSpPr>
          <p:nvPr/>
        </p:nvGrpSpPr>
        <p:grpSpPr bwMode="auto">
          <a:xfrm>
            <a:off x="1246188" y="3132138"/>
            <a:ext cx="3352800" cy="3429000"/>
            <a:chOff x="649" y="1681"/>
            <a:chExt cx="2112" cy="2160"/>
          </a:xfrm>
        </p:grpSpPr>
        <p:grpSp>
          <p:nvGrpSpPr>
            <p:cNvPr id="453667" name="Group 35"/>
            <p:cNvGrpSpPr>
              <a:grpSpLocks/>
            </p:cNvGrpSpPr>
            <p:nvPr/>
          </p:nvGrpSpPr>
          <p:grpSpPr bwMode="auto">
            <a:xfrm>
              <a:off x="649" y="1681"/>
              <a:ext cx="2112" cy="2160"/>
              <a:chOff x="649" y="1681"/>
              <a:chExt cx="2112" cy="2160"/>
            </a:xfrm>
          </p:grpSpPr>
          <p:sp>
            <p:nvSpPr>
              <p:cNvPr id="453668" name="Rectangle 36"/>
              <p:cNvSpPr>
                <a:spLocks noChangeArrowheads="1"/>
              </p:cNvSpPr>
              <p:nvPr/>
            </p:nvSpPr>
            <p:spPr bwMode="auto">
              <a:xfrm>
                <a:off x="1493" y="3605"/>
                <a:ext cx="446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3669" name="Rectangle 37"/>
              <p:cNvSpPr>
                <a:spLocks noChangeArrowheads="1"/>
              </p:cNvSpPr>
              <p:nvPr/>
            </p:nvSpPr>
            <p:spPr bwMode="auto">
              <a:xfrm>
                <a:off x="1072" y="3605"/>
                <a:ext cx="421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3670" name="Rectangle 38"/>
              <p:cNvSpPr>
                <a:spLocks noChangeArrowheads="1"/>
              </p:cNvSpPr>
              <p:nvPr/>
            </p:nvSpPr>
            <p:spPr bwMode="auto">
              <a:xfrm>
                <a:off x="649" y="3605"/>
                <a:ext cx="423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3671" name="Rectangle 39"/>
              <p:cNvSpPr>
                <a:spLocks noChangeArrowheads="1"/>
              </p:cNvSpPr>
              <p:nvPr/>
            </p:nvSpPr>
            <p:spPr bwMode="auto">
              <a:xfrm>
                <a:off x="1493" y="3369"/>
                <a:ext cx="446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3672" name="Rectangle 40"/>
              <p:cNvSpPr>
                <a:spLocks noChangeArrowheads="1"/>
              </p:cNvSpPr>
              <p:nvPr/>
            </p:nvSpPr>
            <p:spPr bwMode="auto">
              <a:xfrm>
                <a:off x="1072" y="3369"/>
                <a:ext cx="421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3673" name="Rectangle 41"/>
              <p:cNvSpPr>
                <a:spLocks noChangeArrowheads="1"/>
              </p:cNvSpPr>
              <p:nvPr/>
            </p:nvSpPr>
            <p:spPr bwMode="auto">
              <a:xfrm>
                <a:off x="649" y="3369"/>
                <a:ext cx="423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3674" name="Rectangle 42"/>
              <p:cNvSpPr>
                <a:spLocks noChangeArrowheads="1"/>
              </p:cNvSpPr>
              <p:nvPr/>
            </p:nvSpPr>
            <p:spPr bwMode="auto">
              <a:xfrm>
                <a:off x="1493" y="3133"/>
                <a:ext cx="446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3675" name="Rectangle 43"/>
              <p:cNvSpPr>
                <a:spLocks noChangeArrowheads="1"/>
              </p:cNvSpPr>
              <p:nvPr/>
            </p:nvSpPr>
            <p:spPr bwMode="auto">
              <a:xfrm>
                <a:off x="1072" y="3133"/>
                <a:ext cx="421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3676" name="Rectangle 44"/>
              <p:cNvSpPr>
                <a:spLocks noChangeArrowheads="1"/>
              </p:cNvSpPr>
              <p:nvPr/>
            </p:nvSpPr>
            <p:spPr bwMode="auto">
              <a:xfrm>
                <a:off x="649" y="3133"/>
                <a:ext cx="423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3677" name="Rectangle 45"/>
              <p:cNvSpPr>
                <a:spLocks noChangeArrowheads="1"/>
              </p:cNvSpPr>
              <p:nvPr/>
            </p:nvSpPr>
            <p:spPr bwMode="auto">
              <a:xfrm>
                <a:off x="1493" y="2897"/>
                <a:ext cx="446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3678" name="Rectangle 46"/>
              <p:cNvSpPr>
                <a:spLocks noChangeArrowheads="1"/>
              </p:cNvSpPr>
              <p:nvPr/>
            </p:nvSpPr>
            <p:spPr bwMode="auto">
              <a:xfrm>
                <a:off x="1072" y="2897"/>
                <a:ext cx="421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3679" name="Rectangle 47"/>
              <p:cNvSpPr>
                <a:spLocks noChangeArrowheads="1"/>
              </p:cNvSpPr>
              <p:nvPr/>
            </p:nvSpPr>
            <p:spPr bwMode="auto">
              <a:xfrm>
                <a:off x="649" y="2897"/>
                <a:ext cx="423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3680" name="Rectangle 48"/>
              <p:cNvSpPr>
                <a:spLocks noChangeArrowheads="1"/>
              </p:cNvSpPr>
              <p:nvPr/>
            </p:nvSpPr>
            <p:spPr bwMode="auto">
              <a:xfrm>
                <a:off x="1493" y="2661"/>
                <a:ext cx="446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3681" name="Rectangle 49"/>
              <p:cNvSpPr>
                <a:spLocks noChangeArrowheads="1"/>
              </p:cNvSpPr>
              <p:nvPr/>
            </p:nvSpPr>
            <p:spPr bwMode="auto">
              <a:xfrm>
                <a:off x="1072" y="2661"/>
                <a:ext cx="421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3682" name="Rectangle 50"/>
              <p:cNvSpPr>
                <a:spLocks noChangeArrowheads="1"/>
              </p:cNvSpPr>
              <p:nvPr/>
            </p:nvSpPr>
            <p:spPr bwMode="auto">
              <a:xfrm>
                <a:off x="649" y="2661"/>
                <a:ext cx="423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3683" name="Rectangle 51"/>
              <p:cNvSpPr>
                <a:spLocks noChangeArrowheads="1"/>
              </p:cNvSpPr>
              <p:nvPr/>
            </p:nvSpPr>
            <p:spPr bwMode="auto">
              <a:xfrm>
                <a:off x="1493" y="2425"/>
                <a:ext cx="446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3684" name="Rectangle 52"/>
              <p:cNvSpPr>
                <a:spLocks noChangeArrowheads="1"/>
              </p:cNvSpPr>
              <p:nvPr/>
            </p:nvSpPr>
            <p:spPr bwMode="auto">
              <a:xfrm>
                <a:off x="1072" y="2425"/>
                <a:ext cx="421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3685" name="Rectangle 53"/>
              <p:cNvSpPr>
                <a:spLocks noChangeArrowheads="1"/>
              </p:cNvSpPr>
              <p:nvPr/>
            </p:nvSpPr>
            <p:spPr bwMode="auto">
              <a:xfrm>
                <a:off x="649" y="2425"/>
                <a:ext cx="423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3686" name="Rectangle 54"/>
              <p:cNvSpPr>
                <a:spLocks noChangeArrowheads="1"/>
              </p:cNvSpPr>
              <p:nvPr/>
            </p:nvSpPr>
            <p:spPr bwMode="auto">
              <a:xfrm>
                <a:off x="1493" y="2189"/>
                <a:ext cx="446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3687" name="Rectangle 55"/>
              <p:cNvSpPr>
                <a:spLocks noChangeArrowheads="1"/>
              </p:cNvSpPr>
              <p:nvPr/>
            </p:nvSpPr>
            <p:spPr bwMode="auto">
              <a:xfrm>
                <a:off x="1072" y="2189"/>
                <a:ext cx="421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3688" name="Rectangle 56"/>
              <p:cNvSpPr>
                <a:spLocks noChangeArrowheads="1"/>
              </p:cNvSpPr>
              <p:nvPr/>
            </p:nvSpPr>
            <p:spPr bwMode="auto">
              <a:xfrm>
                <a:off x="649" y="2189"/>
                <a:ext cx="423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3689" name="Rectangle 57"/>
              <p:cNvSpPr>
                <a:spLocks noChangeArrowheads="1"/>
              </p:cNvSpPr>
              <p:nvPr/>
            </p:nvSpPr>
            <p:spPr bwMode="auto">
              <a:xfrm>
                <a:off x="1493" y="1953"/>
                <a:ext cx="446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3690" name="Rectangle 58"/>
              <p:cNvSpPr>
                <a:spLocks noChangeArrowheads="1"/>
              </p:cNvSpPr>
              <p:nvPr/>
            </p:nvSpPr>
            <p:spPr bwMode="auto">
              <a:xfrm>
                <a:off x="1072" y="1953"/>
                <a:ext cx="421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3691" name="Rectangle 59"/>
              <p:cNvSpPr>
                <a:spLocks noChangeArrowheads="1"/>
              </p:cNvSpPr>
              <p:nvPr/>
            </p:nvSpPr>
            <p:spPr bwMode="auto">
              <a:xfrm>
                <a:off x="649" y="1953"/>
                <a:ext cx="423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3692" name="Rectangle 60"/>
              <p:cNvSpPr>
                <a:spLocks noChangeArrowheads="1"/>
              </p:cNvSpPr>
              <p:nvPr/>
            </p:nvSpPr>
            <p:spPr bwMode="auto">
              <a:xfrm>
                <a:off x="2338" y="1681"/>
                <a:ext cx="423" cy="272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C</a:t>
                </a:r>
                <a:endParaRPr lang="en-US" altLang="zh-CN" sz="2200" b="0" baseline="-30000">
                  <a:latin typeface="Times New Roman" pitchFamily="18" charset="0"/>
                  <a:ea typeface="宋体" pitchFamily="2" charset="-122"/>
                </a:endParaRPr>
              </a:p>
            </p:txBody>
          </p:sp>
          <p:sp>
            <p:nvSpPr>
              <p:cNvPr id="453693" name="Rectangle 61"/>
              <p:cNvSpPr>
                <a:spLocks noChangeArrowheads="1"/>
              </p:cNvSpPr>
              <p:nvPr/>
            </p:nvSpPr>
            <p:spPr bwMode="auto">
              <a:xfrm>
                <a:off x="1939" y="1681"/>
                <a:ext cx="399" cy="272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S</a:t>
                </a:r>
                <a:endParaRPr lang="en-US" altLang="zh-CN" sz="2200" b="0" baseline="-30000">
                  <a:latin typeface="Times New Roman" pitchFamily="18" charset="0"/>
                  <a:ea typeface="宋体" pitchFamily="2" charset="-122"/>
                </a:endParaRPr>
              </a:p>
            </p:txBody>
          </p:sp>
          <p:sp>
            <p:nvSpPr>
              <p:cNvPr id="453694" name="Rectangle 62"/>
              <p:cNvSpPr>
                <a:spLocks noChangeArrowheads="1"/>
              </p:cNvSpPr>
              <p:nvPr/>
            </p:nvSpPr>
            <p:spPr bwMode="auto">
              <a:xfrm>
                <a:off x="1493" y="1681"/>
                <a:ext cx="446" cy="272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C</a:t>
                </a:r>
                <a:endParaRPr lang="en-US" altLang="zh-CN" sz="2200" b="0" baseline="-30000">
                  <a:latin typeface="Times New Roman" pitchFamily="18" charset="0"/>
                  <a:ea typeface="宋体" pitchFamily="2" charset="-122"/>
                </a:endParaRPr>
              </a:p>
            </p:txBody>
          </p:sp>
          <p:sp>
            <p:nvSpPr>
              <p:cNvPr id="453695" name="Rectangle 63"/>
              <p:cNvSpPr>
                <a:spLocks noChangeArrowheads="1"/>
              </p:cNvSpPr>
              <p:nvPr/>
            </p:nvSpPr>
            <p:spPr bwMode="auto">
              <a:xfrm>
                <a:off x="1072" y="1681"/>
                <a:ext cx="421" cy="272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B</a:t>
                </a:r>
                <a:endParaRPr lang="en-US" altLang="zh-CN" sz="2200" b="0" baseline="-30000">
                  <a:latin typeface="Times New Roman" pitchFamily="18" charset="0"/>
                  <a:ea typeface="宋体" pitchFamily="2" charset="-122"/>
                </a:endParaRPr>
              </a:p>
            </p:txBody>
          </p:sp>
          <p:sp>
            <p:nvSpPr>
              <p:cNvPr id="453696" name="Rectangle 64"/>
              <p:cNvSpPr>
                <a:spLocks noChangeArrowheads="1"/>
              </p:cNvSpPr>
              <p:nvPr/>
            </p:nvSpPr>
            <p:spPr bwMode="auto">
              <a:xfrm>
                <a:off x="649" y="1681"/>
                <a:ext cx="423" cy="272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A</a:t>
                </a:r>
                <a:endParaRPr lang="en-US" altLang="zh-CN" sz="2200" b="0" baseline="-30000">
                  <a:latin typeface="Times New Roman" pitchFamily="18" charset="0"/>
                  <a:ea typeface="宋体" pitchFamily="2" charset="-122"/>
                </a:endParaRPr>
              </a:p>
            </p:txBody>
          </p:sp>
          <p:sp>
            <p:nvSpPr>
              <p:cNvPr id="453697" name="Line 65"/>
              <p:cNvSpPr>
                <a:spLocks noChangeShapeType="1"/>
              </p:cNvSpPr>
              <p:nvPr/>
            </p:nvSpPr>
            <p:spPr bwMode="auto">
              <a:xfrm>
                <a:off x="649" y="1681"/>
                <a:ext cx="211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3698" name="Line 66"/>
              <p:cNvSpPr>
                <a:spLocks noChangeShapeType="1"/>
              </p:cNvSpPr>
              <p:nvPr/>
            </p:nvSpPr>
            <p:spPr bwMode="auto">
              <a:xfrm>
                <a:off x="649" y="1953"/>
                <a:ext cx="211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3699" name="Line 67"/>
              <p:cNvSpPr>
                <a:spLocks noChangeShapeType="1"/>
              </p:cNvSpPr>
              <p:nvPr/>
            </p:nvSpPr>
            <p:spPr bwMode="auto">
              <a:xfrm>
                <a:off x="649" y="2189"/>
                <a:ext cx="211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3700" name="Line 68"/>
              <p:cNvSpPr>
                <a:spLocks noChangeShapeType="1"/>
              </p:cNvSpPr>
              <p:nvPr/>
            </p:nvSpPr>
            <p:spPr bwMode="auto">
              <a:xfrm>
                <a:off x="649" y="2425"/>
                <a:ext cx="211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3701" name="Line 69"/>
              <p:cNvSpPr>
                <a:spLocks noChangeShapeType="1"/>
              </p:cNvSpPr>
              <p:nvPr/>
            </p:nvSpPr>
            <p:spPr bwMode="auto">
              <a:xfrm>
                <a:off x="649" y="2661"/>
                <a:ext cx="211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3702" name="Line 70"/>
              <p:cNvSpPr>
                <a:spLocks noChangeShapeType="1"/>
              </p:cNvSpPr>
              <p:nvPr/>
            </p:nvSpPr>
            <p:spPr bwMode="auto">
              <a:xfrm>
                <a:off x="649" y="2897"/>
                <a:ext cx="211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3703" name="Line 71"/>
              <p:cNvSpPr>
                <a:spLocks noChangeShapeType="1"/>
              </p:cNvSpPr>
              <p:nvPr/>
            </p:nvSpPr>
            <p:spPr bwMode="auto">
              <a:xfrm>
                <a:off x="649" y="3133"/>
                <a:ext cx="211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3704" name="Line 72"/>
              <p:cNvSpPr>
                <a:spLocks noChangeShapeType="1"/>
              </p:cNvSpPr>
              <p:nvPr/>
            </p:nvSpPr>
            <p:spPr bwMode="auto">
              <a:xfrm>
                <a:off x="649" y="3369"/>
                <a:ext cx="211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3705" name="Line 73"/>
              <p:cNvSpPr>
                <a:spLocks noChangeShapeType="1"/>
              </p:cNvSpPr>
              <p:nvPr/>
            </p:nvSpPr>
            <p:spPr bwMode="auto">
              <a:xfrm>
                <a:off x="649" y="3605"/>
                <a:ext cx="211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3706" name="Line 74"/>
              <p:cNvSpPr>
                <a:spLocks noChangeShapeType="1"/>
              </p:cNvSpPr>
              <p:nvPr/>
            </p:nvSpPr>
            <p:spPr bwMode="auto">
              <a:xfrm>
                <a:off x="649" y="3841"/>
                <a:ext cx="211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3707" name="Line 75"/>
              <p:cNvSpPr>
                <a:spLocks noChangeShapeType="1"/>
              </p:cNvSpPr>
              <p:nvPr/>
            </p:nvSpPr>
            <p:spPr bwMode="auto">
              <a:xfrm>
                <a:off x="649" y="1681"/>
                <a:ext cx="0" cy="216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3708" name="Line 76"/>
              <p:cNvSpPr>
                <a:spLocks noChangeShapeType="1"/>
              </p:cNvSpPr>
              <p:nvPr/>
            </p:nvSpPr>
            <p:spPr bwMode="auto">
              <a:xfrm>
                <a:off x="1072" y="1681"/>
                <a:ext cx="0" cy="21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3709" name="Line 77"/>
              <p:cNvSpPr>
                <a:spLocks noChangeShapeType="1"/>
              </p:cNvSpPr>
              <p:nvPr/>
            </p:nvSpPr>
            <p:spPr bwMode="auto">
              <a:xfrm>
                <a:off x="1493" y="1681"/>
                <a:ext cx="0" cy="21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3710" name="Line 78"/>
              <p:cNvSpPr>
                <a:spLocks noChangeShapeType="1"/>
              </p:cNvSpPr>
              <p:nvPr/>
            </p:nvSpPr>
            <p:spPr bwMode="auto">
              <a:xfrm>
                <a:off x="1939" y="1681"/>
                <a:ext cx="0" cy="21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3711" name="Line 79"/>
              <p:cNvSpPr>
                <a:spLocks noChangeShapeType="1"/>
              </p:cNvSpPr>
              <p:nvPr/>
            </p:nvSpPr>
            <p:spPr bwMode="auto">
              <a:xfrm>
                <a:off x="2338" y="1681"/>
                <a:ext cx="0" cy="21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53712" name="Line 80"/>
            <p:cNvSpPr>
              <a:spLocks noChangeShapeType="1"/>
            </p:cNvSpPr>
            <p:nvPr/>
          </p:nvSpPr>
          <p:spPr bwMode="auto">
            <a:xfrm>
              <a:off x="2744" y="1684"/>
              <a:ext cx="0" cy="215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53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3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53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53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3661" grpId="0"/>
      <p:bldP spid="453662" grpId="0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82" name="Rectangle 26"/>
          <p:cNvSpPr>
            <a:spLocks noChangeArrowheads="1"/>
          </p:cNvSpPr>
          <p:nvPr/>
        </p:nvSpPr>
        <p:spPr bwMode="auto">
          <a:xfrm>
            <a:off x="395288" y="5481638"/>
            <a:ext cx="8353425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buFontTx/>
              <a:buChar char="•"/>
            </a:pPr>
            <a:r>
              <a:rPr lang="en-US" altLang="zh-CN" sz="280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你能用</a:t>
            </a:r>
            <a:r>
              <a:rPr lang="en-US" altLang="zh-CN" sz="2400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rPr>
              <a:t>74151\74138</a:t>
            </a:r>
            <a:r>
              <a:rPr lang="zh-CN" altLang="en-US" sz="2400">
                <a:solidFill>
                  <a:srgbClr val="CC0000"/>
                </a:solidFill>
                <a:latin typeface="Times New Roman" pitchFamily="18" charset="0"/>
                <a:ea typeface="楷体_GB2312" pitchFamily="49" charset="-122"/>
              </a:rPr>
              <a:t>设计</a:t>
            </a:r>
            <a:r>
              <a:rPr lang="zh-CN" altLang="en-US" sz="240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全加器吗</a:t>
            </a:r>
            <a:r>
              <a:rPr lang="en-US" altLang="zh-CN" sz="240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?</a:t>
            </a:r>
          </a:p>
          <a:p>
            <a:pPr algn="l">
              <a:buFontTx/>
              <a:buChar char="•"/>
            </a:pPr>
            <a:r>
              <a:rPr lang="en-US" altLang="zh-CN" sz="240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用这两种器件组成逻辑函数产生电路</a:t>
            </a:r>
            <a:r>
              <a:rPr lang="en-US" altLang="zh-CN" sz="240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240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有什么不同</a:t>
            </a:r>
            <a:r>
              <a:rPr lang="en-US" altLang="zh-CN" sz="240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?</a:t>
            </a:r>
          </a:p>
        </p:txBody>
      </p:sp>
      <p:grpSp>
        <p:nvGrpSpPr>
          <p:cNvPr id="454693" name="Group 37"/>
          <p:cNvGrpSpPr>
            <a:grpSpLocks/>
          </p:cNvGrpSpPr>
          <p:nvPr/>
        </p:nvGrpSpPr>
        <p:grpSpPr bwMode="auto">
          <a:xfrm>
            <a:off x="971550" y="1484313"/>
            <a:ext cx="4186238" cy="1731962"/>
            <a:chOff x="612" y="935"/>
            <a:chExt cx="2637" cy="1091"/>
          </a:xfrm>
        </p:grpSpPr>
        <p:graphicFrame>
          <p:nvGraphicFramePr>
            <p:cNvPr id="454684" name="Object 28"/>
            <p:cNvGraphicFramePr>
              <a:graphicFrameLocks noChangeAspect="1"/>
            </p:cNvGraphicFramePr>
            <p:nvPr/>
          </p:nvGraphicFramePr>
          <p:xfrm>
            <a:off x="612" y="935"/>
            <a:ext cx="2637" cy="5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130" name="公式" r:id="rId3" imgW="2184400" imgH="457200" progId="Equation.3">
                    <p:embed/>
                  </p:oleObj>
                </mc:Choice>
                <mc:Fallback>
                  <p:oleObj name="公式" r:id="rId3" imgW="2184400" imgH="457200" progId="Equation.3">
                    <p:embed/>
                    <p:pic>
                      <p:nvPicPr>
                        <p:cNvPr id="454684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2" y="935"/>
                          <a:ext cx="2637" cy="55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4683" name="Object 27"/>
            <p:cNvGraphicFramePr>
              <a:graphicFrameLocks noChangeAspect="1"/>
            </p:cNvGraphicFramePr>
            <p:nvPr/>
          </p:nvGraphicFramePr>
          <p:xfrm>
            <a:off x="612" y="1451"/>
            <a:ext cx="2002" cy="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131" name="公式" r:id="rId5" imgW="1587500" imgH="457200" progId="Equation.3">
                    <p:embed/>
                  </p:oleObj>
                </mc:Choice>
                <mc:Fallback>
                  <p:oleObj name="公式" r:id="rId5" imgW="1587500" imgH="457200" progId="Equation.3">
                    <p:embed/>
                    <p:pic>
                      <p:nvPicPr>
                        <p:cNvPr id="454683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2" y="1451"/>
                          <a:ext cx="2002" cy="5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4685" name="Rectangle 29"/>
            <p:cNvSpPr>
              <a:spLocks noChangeArrowheads="1"/>
            </p:cNvSpPr>
            <p:nvPr/>
          </p:nvSpPr>
          <p:spPr bwMode="auto">
            <a:xfrm>
              <a:off x="612" y="1046"/>
              <a:ext cx="27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kumimoji="1" lang="en-US" altLang="zh-CN" sz="1000" b="0">
                  <a:latin typeface="Times New Roman" pitchFamily="18" charset="0"/>
                  <a:ea typeface="华康简宋" charset="-122"/>
                  <a:cs typeface="Times New Roman" pitchFamily="18" charset="0"/>
                </a:rPr>
                <a:t>        </a:t>
              </a:r>
              <a:endParaRPr kumimoji="1" lang="en-US" altLang="zh-CN" sz="2400" b="0">
                <a:latin typeface="Times New Roman" pitchFamily="18" charset="0"/>
                <a:ea typeface="华康简宋" charset="-122"/>
                <a:cs typeface="Times New Roman" pitchFamily="18" charset="0"/>
              </a:endParaRPr>
            </a:p>
          </p:txBody>
        </p:sp>
      </p:grpSp>
      <p:sp>
        <p:nvSpPr>
          <p:cNvPr id="454687" name="Rectangle 31"/>
          <p:cNvSpPr>
            <a:spLocks noChangeArrowheads="1"/>
          </p:cNvSpPr>
          <p:nvPr/>
        </p:nvSpPr>
        <p:spPr bwMode="auto">
          <a:xfrm>
            <a:off x="3481388" y="4076700"/>
            <a:ext cx="31115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kumimoji="1" lang="en-US" altLang="zh-CN" sz="1000" b="0">
                <a:latin typeface="Times New Roman" pitchFamily="18" charset="0"/>
                <a:ea typeface="华康简宋" charset="-122"/>
                <a:cs typeface="Times New Roman" pitchFamily="18" charset="0"/>
              </a:rPr>
              <a:t>   </a:t>
            </a:r>
            <a:r>
              <a:rPr kumimoji="1" lang="en-US" altLang="zh-CN" sz="1100" b="0">
                <a:ea typeface="华康简宋" charset="-122"/>
                <a:cs typeface="Times New Roman" pitchFamily="18" charset="0"/>
              </a:rPr>
              <a:t> </a:t>
            </a:r>
            <a:endParaRPr kumimoji="1" lang="en-US" altLang="zh-CN" sz="2400" b="0">
              <a:latin typeface="Times New Roman" pitchFamily="18" charset="0"/>
              <a:ea typeface="华康简宋" charset="-122"/>
              <a:cs typeface="Times New Roman" pitchFamily="18" charset="0"/>
            </a:endParaRPr>
          </a:p>
        </p:txBody>
      </p:sp>
      <p:graphicFrame>
        <p:nvGraphicFramePr>
          <p:cNvPr id="454689" name="Object 33"/>
          <p:cNvGraphicFramePr>
            <a:graphicFrameLocks noChangeAspect="1"/>
          </p:cNvGraphicFramePr>
          <p:nvPr/>
        </p:nvGraphicFramePr>
        <p:xfrm>
          <a:off x="1150938" y="3429000"/>
          <a:ext cx="5661025" cy="180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2" name="图片" r:id="rId7" imgW="2476440" imgH="790560" progId="Word.Picture.8">
                  <p:embed/>
                </p:oleObj>
              </mc:Choice>
              <mc:Fallback>
                <p:oleObj name="图片" r:id="rId7" imgW="2476440" imgH="790560" progId="Word.Picture.8">
                  <p:embed/>
                  <p:pic>
                    <p:nvPicPr>
                      <p:cNvPr id="454689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0938" y="3429000"/>
                        <a:ext cx="5661025" cy="180816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4690" name="Rectangle 34"/>
          <p:cNvSpPr>
            <a:spLocks noChangeArrowheads="1"/>
          </p:cNvSpPr>
          <p:nvPr/>
        </p:nvSpPr>
        <p:spPr bwMode="auto">
          <a:xfrm>
            <a:off x="0" y="26257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269875"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endParaRPr lang="zh-CN" altLang="zh-CN" b="0"/>
          </a:p>
        </p:txBody>
      </p:sp>
      <p:sp>
        <p:nvSpPr>
          <p:cNvPr id="454691" name="Rectangle 35"/>
          <p:cNvSpPr>
            <a:spLocks noChangeArrowheads="1"/>
          </p:cNvSpPr>
          <p:nvPr/>
        </p:nvSpPr>
        <p:spPr bwMode="auto">
          <a:xfrm>
            <a:off x="4416425" y="3406775"/>
            <a:ext cx="3111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kumimoji="1" lang="en-US" altLang="zh-CN" sz="1000" b="0">
                <a:latin typeface="Times New Roman" pitchFamily="18" charset="0"/>
                <a:ea typeface="华康简宋" charset="-122"/>
                <a:cs typeface="Times New Roman" pitchFamily="18" charset="0"/>
              </a:rPr>
              <a:t>    </a:t>
            </a:r>
            <a:endParaRPr kumimoji="1" lang="en-US" altLang="zh-CN" sz="2400" b="0">
              <a:latin typeface="Times New Roman" pitchFamily="18" charset="0"/>
              <a:ea typeface="华康简宋" charset="-122"/>
              <a:cs typeface="Times New Roman" pitchFamily="18" charset="0"/>
            </a:endParaRPr>
          </a:p>
        </p:txBody>
      </p:sp>
      <p:sp>
        <p:nvSpPr>
          <p:cNvPr id="454692" name="Rectangle 36"/>
          <p:cNvSpPr>
            <a:spLocks noChangeArrowheads="1"/>
          </p:cNvSpPr>
          <p:nvPr/>
        </p:nvSpPr>
        <p:spPr bwMode="auto">
          <a:xfrm>
            <a:off x="744538" y="549275"/>
            <a:ext cx="4473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rgbClr val="000099"/>
                </a:solidFill>
                <a:ea typeface="楷体_GB2312" pitchFamily="49" charset="-122"/>
              </a:rPr>
              <a:t>于是可得全加器的逻辑表达式为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54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5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4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54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4682" grpId="0" autoUpdateAnimBg="0"/>
      <p:bldP spid="45469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8" name="Rectangle 4"/>
          <p:cNvSpPr>
            <a:spLocks noChangeArrowheads="1"/>
          </p:cNvSpPr>
          <p:nvPr/>
        </p:nvSpPr>
        <p:spPr bwMode="auto">
          <a:xfrm>
            <a:off x="755650" y="404813"/>
            <a:ext cx="47529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 algn="l"/>
            <a:r>
              <a:rPr lang="zh-CN" altLang="en-US" sz="2800">
                <a:solidFill>
                  <a:srgbClr val="000066"/>
                </a:solidFill>
                <a:latin typeface="Tahoma" pitchFamily="34" charset="0"/>
                <a:ea typeface="楷体_GB2312" pitchFamily="49" charset="-122"/>
              </a:rPr>
              <a:t>加法器的应用</a:t>
            </a:r>
          </a:p>
        </p:txBody>
      </p:sp>
      <p:grpSp>
        <p:nvGrpSpPr>
          <p:cNvPr id="456709" name="Group 5"/>
          <p:cNvGrpSpPr>
            <a:grpSpLocks/>
          </p:cNvGrpSpPr>
          <p:nvPr/>
        </p:nvGrpSpPr>
        <p:grpSpPr bwMode="auto">
          <a:xfrm>
            <a:off x="2546350" y="5008563"/>
            <a:ext cx="1304925" cy="374650"/>
            <a:chOff x="1939" y="3605"/>
            <a:chExt cx="822" cy="236"/>
          </a:xfrm>
        </p:grpSpPr>
        <p:sp>
          <p:nvSpPr>
            <p:cNvPr id="456710" name="Rectangle 6"/>
            <p:cNvSpPr>
              <a:spLocks noChangeArrowheads="1"/>
            </p:cNvSpPr>
            <p:nvPr/>
          </p:nvSpPr>
          <p:spPr bwMode="auto">
            <a:xfrm>
              <a:off x="2339" y="3605"/>
              <a:ext cx="422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1</a:t>
              </a:r>
            </a:p>
          </p:txBody>
        </p:sp>
        <p:sp>
          <p:nvSpPr>
            <p:cNvPr id="456711" name="Rectangle 7"/>
            <p:cNvSpPr>
              <a:spLocks noChangeArrowheads="1"/>
            </p:cNvSpPr>
            <p:nvPr/>
          </p:nvSpPr>
          <p:spPr bwMode="auto">
            <a:xfrm>
              <a:off x="1939" y="3605"/>
              <a:ext cx="400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1</a:t>
              </a:r>
            </a:p>
          </p:txBody>
        </p:sp>
      </p:grpSp>
      <p:grpSp>
        <p:nvGrpSpPr>
          <p:cNvPr id="456712" name="Group 8"/>
          <p:cNvGrpSpPr>
            <a:grpSpLocks/>
          </p:cNvGrpSpPr>
          <p:nvPr/>
        </p:nvGrpSpPr>
        <p:grpSpPr bwMode="auto">
          <a:xfrm>
            <a:off x="2546350" y="4648200"/>
            <a:ext cx="1304925" cy="374650"/>
            <a:chOff x="1939" y="3369"/>
            <a:chExt cx="822" cy="236"/>
          </a:xfrm>
        </p:grpSpPr>
        <p:sp>
          <p:nvSpPr>
            <p:cNvPr id="456713" name="Rectangle 9"/>
            <p:cNvSpPr>
              <a:spLocks noChangeArrowheads="1"/>
            </p:cNvSpPr>
            <p:nvPr/>
          </p:nvSpPr>
          <p:spPr bwMode="auto">
            <a:xfrm>
              <a:off x="2339" y="3369"/>
              <a:ext cx="422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1</a:t>
              </a:r>
            </a:p>
          </p:txBody>
        </p:sp>
        <p:sp>
          <p:nvSpPr>
            <p:cNvPr id="456714" name="Rectangle 10"/>
            <p:cNvSpPr>
              <a:spLocks noChangeArrowheads="1"/>
            </p:cNvSpPr>
            <p:nvPr/>
          </p:nvSpPr>
          <p:spPr bwMode="auto">
            <a:xfrm>
              <a:off x="1939" y="3369"/>
              <a:ext cx="400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0</a:t>
              </a:r>
            </a:p>
          </p:txBody>
        </p:sp>
      </p:grpSp>
      <p:grpSp>
        <p:nvGrpSpPr>
          <p:cNvPr id="456715" name="Group 11"/>
          <p:cNvGrpSpPr>
            <a:grpSpLocks/>
          </p:cNvGrpSpPr>
          <p:nvPr/>
        </p:nvGrpSpPr>
        <p:grpSpPr bwMode="auto">
          <a:xfrm>
            <a:off x="2546350" y="4287838"/>
            <a:ext cx="1304925" cy="374650"/>
            <a:chOff x="1939" y="3133"/>
            <a:chExt cx="822" cy="236"/>
          </a:xfrm>
        </p:grpSpPr>
        <p:sp>
          <p:nvSpPr>
            <p:cNvPr id="456716" name="Rectangle 12"/>
            <p:cNvSpPr>
              <a:spLocks noChangeArrowheads="1"/>
            </p:cNvSpPr>
            <p:nvPr/>
          </p:nvSpPr>
          <p:spPr bwMode="auto">
            <a:xfrm>
              <a:off x="2339" y="3133"/>
              <a:ext cx="422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1</a:t>
              </a:r>
            </a:p>
          </p:txBody>
        </p:sp>
        <p:sp>
          <p:nvSpPr>
            <p:cNvPr id="456717" name="Rectangle 13"/>
            <p:cNvSpPr>
              <a:spLocks noChangeArrowheads="1"/>
            </p:cNvSpPr>
            <p:nvPr/>
          </p:nvSpPr>
          <p:spPr bwMode="auto">
            <a:xfrm>
              <a:off x="1939" y="3133"/>
              <a:ext cx="400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0</a:t>
              </a:r>
            </a:p>
          </p:txBody>
        </p:sp>
      </p:grpSp>
      <p:grpSp>
        <p:nvGrpSpPr>
          <p:cNvPr id="456718" name="Group 14"/>
          <p:cNvGrpSpPr>
            <a:grpSpLocks/>
          </p:cNvGrpSpPr>
          <p:nvPr/>
        </p:nvGrpSpPr>
        <p:grpSpPr bwMode="auto">
          <a:xfrm>
            <a:off x="2546350" y="3892550"/>
            <a:ext cx="1304925" cy="374650"/>
            <a:chOff x="1939" y="2897"/>
            <a:chExt cx="822" cy="236"/>
          </a:xfrm>
        </p:grpSpPr>
        <p:sp>
          <p:nvSpPr>
            <p:cNvPr id="456719" name="Rectangle 15"/>
            <p:cNvSpPr>
              <a:spLocks noChangeArrowheads="1"/>
            </p:cNvSpPr>
            <p:nvPr/>
          </p:nvSpPr>
          <p:spPr bwMode="auto">
            <a:xfrm>
              <a:off x="2339" y="2897"/>
              <a:ext cx="422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0</a:t>
              </a:r>
            </a:p>
          </p:txBody>
        </p:sp>
        <p:sp>
          <p:nvSpPr>
            <p:cNvPr id="456720" name="Rectangle 16"/>
            <p:cNvSpPr>
              <a:spLocks noChangeArrowheads="1"/>
            </p:cNvSpPr>
            <p:nvPr/>
          </p:nvSpPr>
          <p:spPr bwMode="auto">
            <a:xfrm>
              <a:off x="1939" y="2897"/>
              <a:ext cx="400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1</a:t>
              </a:r>
            </a:p>
          </p:txBody>
        </p:sp>
      </p:grpSp>
      <p:grpSp>
        <p:nvGrpSpPr>
          <p:cNvPr id="456721" name="Group 17"/>
          <p:cNvGrpSpPr>
            <a:grpSpLocks/>
          </p:cNvGrpSpPr>
          <p:nvPr/>
        </p:nvGrpSpPr>
        <p:grpSpPr bwMode="auto">
          <a:xfrm>
            <a:off x="2546350" y="3532188"/>
            <a:ext cx="1277938" cy="390525"/>
            <a:chOff x="1939" y="2661"/>
            <a:chExt cx="805" cy="246"/>
          </a:xfrm>
        </p:grpSpPr>
        <p:sp>
          <p:nvSpPr>
            <p:cNvPr id="456722" name="Rectangle 18"/>
            <p:cNvSpPr>
              <a:spLocks noChangeArrowheads="1"/>
            </p:cNvSpPr>
            <p:nvPr/>
          </p:nvSpPr>
          <p:spPr bwMode="auto">
            <a:xfrm>
              <a:off x="2321" y="2671"/>
              <a:ext cx="423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1</a:t>
              </a:r>
            </a:p>
          </p:txBody>
        </p:sp>
        <p:sp>
          <p:nvSpPr>
            <p:cNvPr id="456723" name="Rectangle 19"/>
            <p:cNvSpPr>
              <a:spLocks noChangeArrowheads="1"/>
            </p:cNvSpPr>
            <p:nvPr/>
          </p:nvSpPr>
          <p:spPr bwMode="auto">
            <a:xfrm>
              <a:off x="1939" y="2661"/>
              <a:ext cx="400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0</a:t>
              </a:r>
            </a:p>
          </p:txBody>
        </p:sp>
      </p:grpSp>
      <p:grpSp>
        <p:nvGrpSpPr>
          <p:cNvPr id="456724" name="Group 20"/>
          <p:cNvGrpSpPr>
            <a:grpSpLocks/>
          </p:cNvGrpSpPr>
          <p:nvPr/>
        </p:nvGrpSpPr>
        <p:grpSpPr bwMode="auto">
          <a:xfrm>
            <a:off x="2546350" y="3135313"/>
            <a:ext cx="1304925" cy="374650"/>
            <a:chOff x="1939" y="2425"/>
            <a:chExt cx="822" cy="236"/>
          </a:xfrm>
        </p:grpSpPr>
        <p:sp>
          <p:nvSpPr>
            <p:cNvPr id="456725" name="Rectangle 21"/>
            <p:cNvSpPr>
              <a:spLocks noChangeArrowheads="1"/>
            </p:cNvSpPr>
            <p:nvPr/>
          </p:nvSpPr>
          <p:spPr bwMode="auto">
            <a:xfrm>
              <a:off x="2339" y="2425"/>
              <a:ext cx="422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0</a:t>
              </a:r>
            </a:p>
          </p:txBody>
        </p:sp>
        <p:sp>
          <p:nvSpPr>
            <p:cNvPr id="456726" name="Rectangle 22"/>
            <p:cNvSpPr>
              <a:spLocks noChangeArrowheads="1"/>
            </p:cNvSpPr>
            <p:nvPr/>
          </p:nvSpPr>
          <p:spPr bwMode="auto">
            <a:xfrm>
              <a:off x="1939" y="2425"/>
              <a:ext cx="400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1</a:t>
              </a:r>
            </a:p>
          </p:txBody>
        </p:sp>
      </p:grpSp>
      <p:grpSp>
        <p:nvGrpSpPr>
          <p:cNvPr id="456727" name="Group 23"/>
          <p:cNvGrpSpPr>
            <a:grpSpLocks/>
          </p:cNvGrpSpPr>
          <p:nvPr/>
        </p:nvGrpSpPr>
        <p:grpSpPr bwMode="auto">
          <a:xfrm>
            <a:off x="2546350" y="2776538"/>
            <a:ext cx="1304925" cy="374650"/>
            <a:chOff x="1939" y="2189"/>
            <a:chExt cx="822" cy="236"/>
          </a:xfrm>
        </p:grpSpPr>
        <p:sp>
          <p:nvSpPr>
            <p:cNvPr id="456728" name="Rectangle 24"/>
            <p:cNvSpPr>
              <a:spLocks noChangeArrowheads="1"/>
            </p:cNvSpPr>
            <p:nvPr/>
          </p:nvSpPr>
          <p:spPr bwMode="auto">
            <a:xfrm>
              <a:off x="2339" y="2189"/>
              <a:ext cx="422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0</a:t>
              </a:r>
            </a:p>
          </p:txBody>
        </p:sp>
        <p:sp>
          <p:nvSpPr>
            <p:cNvPr id="456729" name="Rectangle 25"/>
            <p:cNvSpPr>
              <a:spLocks noChangeArrowheads="1"/>
            </p:cNvSpPr>
            <p:nvPr/>
          </p:nvSpPr>
          <p:spPr bwMode="auto">
            <a:xfrm>
              <a:off x="1939" y="2189"/>
              <a:ext cx="400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1</a:t>
              </a:r>
            </a:p>
          </p:txBody>
        </p:sp>
      </p:grpSp>
      <p:grpSp>
        <p:nvGrpSpPr>
          <p:cNvPr id="456730" name="Group 26"/>
          <p:cNvGrpSpPr>
            <a:grpSpLocks/>
          </p:cNvGrpSpPr>
          <p:nvPr/>
        </p:nvGrpSpPr>
        <p:grpSpPr bwMode="auto">
          <a:xfrm>
            <a:off x="2546350" y="2416175"/>
            <a:ext cx="1304925" cy="374650"/>
            <a:chOff x="1939" y="1953"/>
            <a:chExt cx="822" cy="236"/>
          </a:xfrm>
        </p:grpSpPr>
        <p:sp>
          <p:nvSpPr>
            <p:cNvPr id="456731" name="Rectangle 27"/>
            <p:cNvSpPr>
              <a:spLocks noChangeArrowheads="1"/>
            </p:cNvSpPr>
            <p:nvPr/>
          </p:nvSpPr>
          <p:spPr bwMode="auto">
            <a:xfrm>
              <a:off x="2339" y="1953"/>
              <a:ext cx="422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0</a:t>
              </a:r>
            </a:p>
          </p:txBody>
        </p:sp>
        <p:sp>
          <p:nvSpPr>
            <p:cNvPr id="456732" name="Rectangle 28"/>
            <p:cNvSpPr>
              <a:spLocks noChangeArrowheads="1"/>
            </p:cNvSpPr>
            <p:nvPr/>
          </p:nvSpPr>
          <p:spPr bwMode="auto">
            <a:xfrm>
              <a:off x="1939" y="1953"/>
              <a:ext cx="400" cy="236"/>
            </a:xfrm>
            <a:prstGeom prst="rect">
              <a:avLst/>
            </a:prstGeom>
            <a:solidFill>
              <a:srgbClr val="FFFFCC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6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ctr">
                <a:buFont typeface="Wingdings" pitchFamily="2" charset="2"/>
                <a:buNone/>
              </a:pPr>
              <a:r>
                <a:rPr lang="en-US" altLang="zh-CN" sz="2200" b="0">
                  <a:latin typeface="Times New Roman" pitchFamily="18" charset="0"/>
                  <a:ea typeface="宋体" pitchFamily="2" charset="-122"/>
                </a:rPr>
                <a:t>0</a:t>
              </a:r>
            </a:p>
          </p:txBody>
        </p:sp>
      </p:grpSp>
      <p:sp>
        <p:nvSpPr>
          <p:cNvPr id="456733" name="Rectangle 29"/>
          <p:cNvSpPr>
            <a:spLocks noChangeArrowheads="1"/>
          </p:cNvSpPr>
          <p:nvPr/>
        </p:nvSpPr>
        <p:spPr bwMode="auto">
          <a:xfrm>
            <a:off x="782638" y="1484313"/>
            <a:ext cx="21764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全加器真值表 </a:t>
            </a:r>
          </a:p>
        </p:txBody>
      </p:sp>
      <p:grpSp>
        <p:nvGrpSpPr>
          <p:cNvPr id="456734" name="Group 30"/>
          <p:cNvGrpSpPr>
            <a:grpSpLocks/>
          </p:cNvGrpSpPr>
          <p:nvPr/>
        </p:nvGrpSpPr>
        <p:grpSpPr bwMode="auto">
          <a:xfrm>
            <a:off x="409575" y="1979613"/>
            <a:ext cx="3657600" cy="3429000"/>
            <a:chOff x="649" y="1681"/>
            <a:chExt cx="2112" cy="2160"/>
          </a:xfrm>
        </p:grpSpPr>
        <p:grpSp>
          <p:nvGrpSpPr>
            <p:cNvPr id="456735" name="Group 31"/>
            <p:cNvGrpSpPr>
              <a:grpSpLocks/>
            </p:cNvGrpSpPr>
            <p:nvPr/>
          </p:nvGrpSpPr>
          <p:grpSpPr bwMode="auto">
            <a:xfrm>
              <a:off x="649" y="1681"/>
              <a:ext cx="2112" cy="2160"/>
              <a:chOff x="649" y="1681"/>
              <a:chExt cx="2112" cy="2160"/>
            </a:xfrm>
          </p:grpSpPr>
          <p:sp>
            <p:nvSpPr>
              <p:cNvPr id="456736" name="Rectangle 32"/>
              <p:cNvSpPr>
                <a:spLocks noChangeArrowheads="1"/>
              </p:cNvSpPr>
              <p:nvPr/>
            </p:nvSpPr>
            <p:spPr bwMode="auto">
              <a:xfrm>
                <a:off x="1493" y="3605"/>
                <a:ext cx="446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6737" name="Rectangle 33"/>
              <p:cNvSpPr>
                <a:spLocks noChangeArrowheads="1"/>
              </p:cNvSpPr>
              <p:nvPr/>
            </p:nvSpPr>
            <p:spPr bwMode="auto">
              <a:xfrm>
                <a:off x="1072" y="3605"/>
                <a:ext cx="421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6738" name="Rectangle 34"/>
              <p:cNvSpPr>
                <a:spLocks noChangeArrowheads="1"/>
              </p:cNvSpPr>
              <p:nvPr/>
            </p:nvSpPr>
            <p:spPr bwMode="auto">
              <a:xfrm>
                <a:off x="649" y="3605"/>
                <a:ext cx="423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6739" name="Rectangle 35"/>
              <p:cNvSpPr>
                <a:spLocks noChangeArrowheads="1"/>
              </p:cNvSpPr>
              <p:nvPr/>
            </p:nvSpPr>
            <p:spPr bwMode="auto">
              <a:xfrm>
                <a:off x="1493" y="3369"/>
                <a:ext cx="446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6740" name="Rectangle 36"/>
              <p:cNvSpPr>
                <a:spLocks noChangeArrowheads="1"/>
              </p:cNvSpPr>
              <p:nvPr/>
            </p:nvSpPr>
            <p:spPr bwMode="auto">
              <a:xfrm>
                <a:off x="1072" y="3369"/>
                <a:ext cx="421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6741" name="Rectangle 37"/>
              <p:cNvSpPr>
                <a:spLocks noChangeArrowheads="1"/>
              </p:cNvSpPr>
              <p:nvPr/>
            </p:nvSpPr>
            <p:spPr bwMode="auto">
              <a:xfrm>
                <a:off x="649" y="3369"/>
                <a:ext cx="423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6742" name="Rectangle 38"/>
              <p:cNvSpPr>
                <a:spLocks noChangeArrowheads="1"/>
              </p:cNvSpPr>
              <p:nvPr/>
            </p:nvSpPr>
            <p:spPr bwMode="auto">
              <a:xfrm>
                <a:off x="1493" y="3133"/>
                <a:ext cx="446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6743" name="Rectangle 39"/>
              <p:cNvSpPr>
                <a:spLocks noChangeArrowheads="1"/>
              </p:cNvSpPr>
              <p:nvPr/>
            </p:nvSpPr>
            <p:spPr bwMode="auto">
              <a:xfrm>
                <a:off x="1072" y="3133"/>
                <a:ext cx="421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6744" name="Rectangle 40"/>
              <p:cNvSpPr>
                <a:spLocks noChangeArrowheads="1"/>
              </p:cNvSpPr>
              <p:nvPr/>
            </p:nvSpPr>
            <p:spPr bwMode="auto">
              <a:xfrm>
                <a:off x="649" y="3133"/>
                <a:ext cx="423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6745" name="Rectangle 41"/>
              <p:cNvSpPr>
                <a:spLocks noChangeArrowheads="1"/>
              </p:cNvSpPr>
              <p:nvPr/>
            </p:nvSpPr>
            <p:spPr bwMode="auto">
              <a:xfrm>
                <a:off x="1493" y="2897"/>
                <a:ext cx="446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6746" name="Rectangle 42"/>
              <p:cNvSpPr>
                <a:spLocks noChangeArrowheads="1"/>
              </p:cNvSpPr>
              <p:nvPr/>
            </p:nvSpPr>
            <p:spPr bwMode="auto">
              <a:xfrm>
                <a:off x="1072" y="2897"/>
                <a:ext cx="421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6747" name="Rectangle 43"/>
              <p:cNvSpPr>
                <a:spLocks noChangeArrowheads="1"/>
              </p:cNvSpPr>
              <p:nvPr/>
            </p:nvSpPr>
            <p:spPr bwMode="auto">
              <a:xfrm>
                <a:off x="649" y="2897"/>
                <a:ext cx="423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6748" name="Rectangle 44"/>
              <p:cNvSpPr>
                <a:spLocks noChangeArrowheads="1"/>
              </p:cNvSpPr>
              <p:nvPr/>
            </p:nvSpPr>
            <p:spPr bwMode="auto">
              <a:xfrm>
                <a:off x="1493" y="2661"/>
                <a:ext cx="446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6749" name="Rectangle 45"/>
              <p:cNvSpPr>
                <a:spLocks noChangeArrowheads="1"/>
              </p:cNvSpPr>
              <p:nvPr/>
            </p:nvSpPr>
            <p:spPr bwMode="auto">
              <a:xfrm>
                <a:off x="1072" y="2661"/>
                <a:ext cx="421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6750" name="Rectangle 46"/>
              <p:cNvSpPr>
                <a:spLocks noChangeArrowheads="1"/>
              </p:cNvSpPr>
              <p:nvPr/>
            </p:nvSpPr>
            <p:spPr bwMode="auto">
              <a:xfrm>
                <a:off x="649" y="2661"/>
                <a:ext cx="423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6751" name="Rectangle 47"/>
              <p:cNvSpPr>
                <a:spLocks noChangeArrowheads="1"/>
              </p:cNvSpPr>
              <p:nvPr/>
            </p:nvSpPr>
            <p:spPr bwMode="auto">
              <a:xfrm>
                <a:off x="1493" y="2425"/>
                <a:ext cx="446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6752" name="Rectangle 48"/>
              <p:cNvSpPr>
                <a:spLocks noChangeArrowheads="1"/>
              </p:cNvSpPr>
              <p:nvPr/>
            </p:nvSpPr>
            <p:spPr bwMode="auto">
              <a:xfrm>
                <a:off x="1072" y="2425"/>
                <a:ext cx="421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6753" name="Rectangle 49"/>
              <p:cNvSpPr>
                <a:spLocks noChangeArrowheads="1"/>
              </p:cNvSpPr>
              <p:nvPr/>
            </p:nvSpPr>
            <p:spPr bwMode="auto">
              <a:xfrm>
                <a:off x="649" y="2425"/>
                <a:ext cx="423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6754" name="Rectangle 50"/>
              <p:cNvSpPr>
                <a:spLocks noChangeArrowheads="1"/>
              </p:cNvSpPr>
              <p:nvPr/>
            </p:nvSpPr>
            <p:spPr bwMode="auto">
              <a:xfrm>
                <a:off x="1493" y="2189"/>
                <a:ext cx="446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1</a:t>
                </a:r>
              </a:p>
            </p:txBody>
          </p:sp>
          <p:sp>
            <p:nvSpPr>
              <p:cNvPr id="456755" name="Rectangle 51"/>
              <p:cNvSpPr>
                <a:spLocks noChangeArrowheads="1"/>
              </p:cNvSpPr>
              <p:nvPr/>
            </p:nvSpPr>
            <p:spPr bwMode="auto">
              <a:xfrm>
                <a:off x="1072" y="2189"/>
                <a:ext cx="421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6756" name="Rectangle 52"/>
              <p:cNvSpPr>
                <a:spLocks noChangeArrowheads="1"/>
              </p:cNvSpPr>
              <p:nvPr/>
            </p:nvSpPr>
            <p:spPr bwMode="auto">
              <a:xfrm>
                <a:off x="649" y="2189"/>
                <a:ext cx="423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6757" name="Rectangle 53"/>
              <p:cNvSpPr>
                <a:spLocks noChangeArrowheads="1"/>
              </p:cNvSpPr>
              <p:nvPr/>
            </p:nvSpPr>
            <p:spPr bwMode="auto">
              <a:xfrm>
                <a:off x="1493" y="1953"/>
                <a:ext cx="446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6758" name="Rectangle 54"/>
              <p:cNvSpPr>
                <a:spLocks noChangeArrowheads="1"/>
              </p:cNvSpPr>
              <p:nvPr/>
            </p:nvSpPr>
            <p:spPr bwMode="auto">
              <a:xfrm>
                <a:off x="1072" y="1953"/>
                <a:ext cx="421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6759" name="Rectangle 55"/>
              <p:cNvSpPr>
                <a:spLocks noChangeArrowheads="1"/>
              </p:cNvSpPr>
              <p:nvPr/>
            </p:nvSpPr>
            <p:spPr bwMode="auto">
              <a:xfrm>
                <a:off x="649" y="1953"/>
                <a:ext cx="423" cy="236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>
                    <a:latin typeface="Times New Roman" pitchFamily="18" charset="0"/>
                    <a:ea typeface="宋体" pitchFamily="2" charset="-122"/>
                  </a:rPr>
                  <a:t>0</a:t>
                </a:r>
              </a:p>
            </p:txBody>
          </p:sp>
          <p:sp>
            <p:nvSpPr>
              <p:cNvPr id="456760" name="Rectangle 56"/>
              <p:cNvSpPr>
                <a:spLocks noChangeArrowheads="1"/>
              </p:cNvSpPr>
              <p:nvPr/>
            </p:nvSpPr>
            <p:spPr bwMode="auto">
              <a:xfrm>
                <a:off x="2338" y="1681"/>
                <a:ext cx="423" cy="272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 i="1">
                    <a:latin typeface="Times New Roman" pitchFamily="18" charset="0"/>
                    <a:ea typeface="宋体" pitchFamily="2" charset="-122"/>
                  </a:rPr>
                  <a:t>C</a:t>
                </a:r>
                <a:endParaRPr lang="en-US" altLang="zh-CN" sz="2200" b="0" baseline="-30000">
                  <a:latin typeface="Times New Roman" pitchFamily="18" charset="0"/>
                  <a:ea typeface="宋体" pitchFamily="2" charset="-122"/>
                </a:endParaRPr>
              </a:p>
            </p:txBody>
          </p:sp>
          <p:sp>
            <p:nvSpPr>
              <p:cNvPr id="456761" name="Rectangle 57"/>
              <p:cNvSpPr>
                <a:spLocks noChangeArrowheads="1"/>
              </p:cNvSpPr>
              <p:nvPr/>
            </p:nvSpPr>
            <p:spPr bwMode="auto">
              <a:xfrm>
                <a:off x="1939" y="1681"/>
                <a:ext cx="399" cy="272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 i="1">
                    <a:latin typeface="Times New Roman" pitchFamily="18" charset="0"/>
                    <a:ea typeface="宋体" pitchFamily="2" charset="-122"/>
                  </a:rPr>
                  <a:t>S</a:t>
                </a:r>
                <a:endParaRPr lang="en-US" altLang="zh-CN" sz="2200" b="0" baseline="-30000">
                  <a:latin typeface="Times New Roman" pitchFamily="18" charset="0"/>
                  <a:ea typeface="宋体" pitchFamily="2" charset="-122"/>
                </a:endParaRPr>
              </a:p>
            </p:txBody>
          </p:sp>
          <p:sp>
            <p:nvSpPr>
              <p:cNvPr id="456762" name="Rectangle 58"/>
              <p:cNvSpPr>
                <a:spLocks noChangeArrowheads="1"/>
              </p:cNvSpPr>
              <p:nvPr/>
            </p:nvSpPr>
            <p:spPr bwMode="auto">
              <a:xfrm>
                <a:off x="1493" y="1681"/>
                <a:ext cx="446" cy="272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 i="1">
                    <a:latin typeface="Times New Roman" pitchFamily="18" charset="0"/>
                    <a:ea typeface="宋体" pitchFamily="2" charset="-122"/>
                  </a:rPr>
                  <a:t>C</a:t>
                </a:r>
                <a:endParaRPr lang="en-US" altLang="zh-CN" sz="2200" b="0" baseline="-30000">
                  <a:latin typeface="Times New Roman" pitchFamily="18" charset="0"/>
                  <a:ea typeface="宋体" pitchFamily="2" charset="-122"/>
                </a:endParaRPr>
              </a:p>
            </p:txBody>
          </p:sp>
          <p:sp>
            <p:nvSpPr>
              <p:cNvPr id="456763" name="Rectangle 59"/>
              <p:cNvSpPr>
                <a:spLocks noChangeArrowheads="1"/>
              </p:cNvSpPr>
              <p:nvPr/>
            </p:nvSpPr>
            <p:spPr bwMode="auto">
              <a:xfrm>
                <a:off x="1072" y="1681"/>
                <a:ext cx="421" cy="272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 i="1">
                    <a:latin typeface="Times New Roman" pitchFamily="18" charset="0"/>
                    <a:ea typeface="宋体" pitchFamily="2" charset="-122"/>
                  </a:rPr>
                  <a:t>B</a:t>
                </a:r>
                <a:endParaRPr lang="en-US" altLang="zh-CN" sz="2200" b="0" baseline="-30000">
                  <a:latin typeface="Times New Roman" pitchFamily="18" charset="0"/>
                  <a:ea typeface="宋体" pitchFamily="2" charset="-122"/>
                </a:endParaRPr>
              </a:p>
            </p:txBody>
          </p:sp>
          <p:sp>
            <p:nvSpPr>
              <p:cNvPr id="456764" name="Rectangle 60"/>
              <p:cNvSpPr>
                <a:spLocks noChangeArrowheads="1"/>
              </p:cNvSpPr>
              <p:nvPr/>
            </p:nvSpPr>
            <p:spPr bwMode="auto">
              <a:xfrm>
                <a:off x="649" y="1681"/>
                <a:ext cx="423" cy="272"/>
              </a:xfrm>
              <a:prstGeom prst="rect">
                <a:avLst/>
              </a:prstGeom>
              <a:solidFill>
                <a:srgbClr val="FFFFCC">
                  <a:alpha val="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6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altLang="zh-CN" sz="2200" b="0" i="1">
                    <a:latin typeface="Times New Roman" pitchFamily="18" charset="0"/>
                    <a:ea typeface="宋体" pitchFamily="2" charset="-122"/>
                  </a:rPr>
                  <a:t>A</a:t>
                </a:r>
                <a:endParaRPr lang="en-US" altLang="zh-CN" sz="2200" b="0" baseline="-30000">
                  <a:latin typeface="Times New Roman" pitchFamily="18" charset="0"/>
                  <a:ea typeface="宋体" pitchFamily="2" charset="-122"/>
                </a:endParaRPr>
              </a:p>
            </p:txBody>
          </p:sp>
          <p:sp>
            <p:nvSpPr>
              <p:cNvPr id="456765" name="Line 61"/>
              <p:cNvSpPr>
                <a:spLocks noChangeShapeType="1"/>
              </p:cNvSpPr>
              <p:nvPr/>
            </p:nvSpPr>
            <p:spPr bwMode="auto">
              <a:xfrm>
                <a:off x="649" y="1681"/>
                <a:ext cx="211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6766" name="Line 62"/>
              <p:cNvSpPr>
                <a:spLocks noChangeShapeType="1"/>
              </p:cNvSpPr>
              <p:nvPr/>
            </p:nvSpPr>
            <p:spPr bwMode="auto">
              <a:xfrm>
                <a:off x="649" y="1953"/>
                <a:ext cx="211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6767" name="Line 63"/>
              <p:cNvSpPr>
                <a:spLocks noChangeShapeType="1"/>
              </p:cNvSpPr>
              <p:nvPr/>
            </p:nvSpPr>
            <p:spPr bwMode="auto">
              <a:xfrm>
                <a:off x="649" y="2189"/>
                <a:ext cx="211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6768" name="Line 64"/>
              <p:cNvSpPr>
                <a:spLocks noChangeShapeType="1"/>
              </p:cNvSpPr>
              <p:nvPr/>
            </p:nvSpPr>
            <p:spPr bwMode="auto">
              <a:xfrm>
                <a:off x="649" y="2425"/>
                <a:ext cx="211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6769" name="Line 65"/>
              <p:cNvSpPr>
                <a:spLocks noChangeShapeType="1"/>
              </p:cNvSpPr>
              <p:nvPr/>
            </p:nvSpPr>
            <p:spPr bwMode="auto">
              <a:xfrm>
                <a:off x="649" y="2661"/>
                <a:ext cx="211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6770" name="Line 66"/>
              <p:cNvSpPr>
                <a:spLocks noChangeShapeType="1"/>
              </p:cNvSpPr>
              <p:nvPr/>
            </p:nvSpPr>
            <p:spPr bwMode="auto">
              <a:xfrm>
                <a:off x="649" y="2897"/>
                <a:ext cx="211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6771" name="Line 67"/>
              <p:cNvSpPr>
                <a:spLocks noChangeShapeType="1"/>
              </p:cNvSpPr>
              <p:nvPr/>
            </p:nvSpPr>
            <p:spPr bwMode="auto">
              <a:xfrm>
                <a:off x="649" y="3133"/>
                <a:ext cx="211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6772" name="Line 68"/>
              <p:cNvSpPr>
                <a:spLocks noChangeShapeType="1"/>
              </p:cNvSpPr>
              <p:nvPr/>
            </p:nvSpPr>
            <p:spPr bwMode="auto">
              <a:xfrm>
                <a:off x="649" y="3369"/>
                <a:ext cx="211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6773" name="Line 69"/>
              <p:cNvSpPr>
                <a:spLocks noChangeShapeType="1"/>
              </p:cNvSpPr>
              <p:nvPr/>
            </p:nvSpPr>
            <p:spPr bwMode="auto">
              <a:xfrm>
                <a:off x="649" y="3605"/>
                <a:ext cx="211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6774" name="Line 70"/>
              <p:cNvSpPr>
                <a:spLocks noChangeShapeType="1"/>
              </p:cNvSpPr>
              <p:nvPr/>
            </p:nvSpPr>
            <p:spPr bwMode="auto">
              <a:xfrm>
                <a:off x="649" y="3841"/>
                <a:ext cx="211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6775" name="Line 71"/>
              <p:cNvSpPr>
                <a:spLocks noChangeShapeType="1"/>
              </p:cNvSpPr>
              <p:nvPr/>
            </p:nvSpPr>
            <p:spPr bwMode="auto">
              <a:xfrm>
                <a:off x="649" y="1681"/>
                <a:ext cx="0" cy="216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6776" name="Line 72"/>
              <p:cNvSpPr>
                <a:spLocks noChangeShapeType="1"/>
              </p:cNvSpPr>
              <p:nvPr/>
            </p:nvSpPr>
            <p:spPr bwMode="auto">
              <a:xfrm>
                <a:off x="1072" y="1681"/>
                <a:ext cx="0" cy="21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6777" name="Line 73"/>
              <p:cNvSpPr>
                <a:spLocks noChangeShapeType="1"/>
              </p:cNvSpPr>
              <p:nvPr/>
            </p:nvSpPr>
            <p:spPr bwMode="auto">
              <a:xfrm>
                <a:off x="1493" y="1681"/>
                <a:ext cx="0" cy="21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6778" name="Line 74"/>
              <p:cNvSpPr>
                <a:spLocks noChangeShapeType="1"/>
              </p:cNvSpPr>
              <p:nvPr/>
            </p:nvSpPr>
            <p:spPr bwMode="auto">
              <a:xfrm>
                <a:off x="1939" y="1681"/>
                <a:ext cx="0" cy="21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6779" name="Line 75"/>
              <p:cNvSpPr>
                <a:spLocks noChangeShapeType="1"/>
              </p:cNvSpPr>
              <p:nvPr/>
            </p:nvSpPr>
            <p:spPr bwMode="auto">
              <a:xfrm>
                <a:off x="2338" y="1681"/>
                <a:ext cx="0" cy="21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56780" name="Line 76"/>
            <p:cNvSpPr>
              <a:spLocks noChangeShapeType="1"/>
            </p:cNvSpPr>
            <p:nvPr/>
          </p:nvSpPr>
          <p:spPr bwMode="auto">
            <a:xfrm>
              <a:off x="2744" y="1684"/>
              <a:ext cx="0" cy="215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56781" name="Rectangle 77"/>
          <p:cNvSpPr>
            <a:spLocks noChangeArrowheads="1"/>
          </p:cNvSpPr>
          <p:nvPr/>
        </p:nvSpPr>
        <p:spPr bwMode="auto">
          <a:xfrm>
            <a:off x="3851275" y="1557338"/>
            <a:ext cx="5292725" cy="26479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 algn="l">
              <a:lnSpc>
                <a:spcPct val="150000"/>
              </a:lnSpc>
            </a:pP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</a:rPr>
              <a:t>ABC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有奇数个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时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S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为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；</a:t>
            </a:r>
          </a:p>
          <a:p>
            <a:pPr lvl="1" algn="l">
              <a:lnSpc>
                <a:spcPct val="150000"/>
              </a:lnSpc>
            </a:pP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</a:rPr>
              <a:t>ABC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有偶数个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和全为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0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时</a:t>
            </a:r>
          </a:p>
          <a:p>
            <a:pPr lvl="1" algn="l">
              <a:lnSpc>
                <a:spcPct val="150000"/>
              </a:lnSpc>
            </a:pP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S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为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0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。</a:t>
            </a:r>
          </a:p>
          <a:p>
            <a:pPr lvl="1" algn="l">
              <a:lnSpc>
                <a:spcPct val="150000"/>
              </a:lnSpc>
            </a:pP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-----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用全加器组成三位二进制代码</a:t>
            </a:r>
          </a:p>
          <a:p>
            <a:pPr lvl="1" algn="l"/>
            <a:r>
              <a:rPr lang="zh-CN" altLang="en-US" sz="2400">
                <a:solidFill>
                  <a:srgbClr val="000066"/>
                </a:solidFill>
                <a:latin typeface="Tahoma" pitchFamily="34" charset="0"/>
                <a:ea typeface="楷体_GB2312" pitchFamily="49" charset="-122"/>
              </a:rPr>
              <a:t>奇偶校验器</a:t>
            </a:r>
          </a:p>
        </p:txBody>
      </p:sp>
      <p:sp>
        <p:nvSpPr>
          <p:cNvPr id="456782" name="AutoShape 78"/>
          <p:cNvSpPr>
            <a:spLocks noChangeArrowheads="1"/>
          </p:cNvSpPr>
          <p:nvPr/>
        </p:nvSpPr>
        <p:spPr bwMode="auto">
          <a:xfrm>
            <a:off x="3635375" y="4365625"/>
            <a:ext cx="4276725" cy="1752600"/>
          </a:xfrm>
          <a:prstGeom prst="roundRect">
            <a:avLst>
              <a:gd name="adj" fmla="val 16667"/>
            </a:avLst>
          </a:prstGeom>
          <a:solidFill>
            <a:srgbClr val="FFFFCC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56783" name="Rectangle 79"/>
          <p:cNvSpPr>
            <a:spLocks noChangeArrowheads="1"/>
          </p:cNvSpPr>
          <p:nvPr/>
        </p:nvSpPr>
        <p:spPr bwMode="auto">
          <a:xfrm>
            <a:off x="3995738" y="4652963"/>
            <a:ext cx="4930775" cy="82232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1" algn="l"/>
            <a:r>
              <a:rPr lang="zh-CN" altLang="en-US" sz="2400">
                <a:solidFill>
                  <a:srgbClr val="CC0000"/>
                </a:solidFill>
                <a:latin typeface="Tahoma" pitchFamily="34" charset="0"/>
                <a:ea typeface="楷体_GB2312" pitchFamily="49" charset="-122"/>
              </a:rPr>
              <a:t>用全加器组成八位二进制代码</a:t>
            </a:r>
          </a:p>
          <a:p>
            <a:pPr lvl="1" algn="l"/>
            <a:r>
              <a:rPr lang="zh-CN" altLang="en-US" sz="2400">
                <a:solidFill>
                  <a:srgbClr val="CC0000"/>
                </a:solidFill>
                <a:latin typeface="Tahoma" pitchFamily="34" charset="0"/>
                <a:ea typeface="楷体_GB2312" pitchFamily="49" charset="-122"/>
              </a:rPr>
              <a:t>奇偶校验器，电路应如何连接？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56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56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6781" grpId="0" animBg="1"/>
      <p:bldP spid="456783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68" name="Rectangle 16"/>
          <p:cNvSpPr>
            <a:spLocks noChangeArrowheads="1"/>
          </p:cNvSpPr>
          <p:nvPr/>
        </p:nvSpPr>
        <p:spPr bwMode="auto">
          <a:xfrm>
            <a:off x="684213" y="2205038"/>
            <a:ext cx="3600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）串行进位加法器</a:t>
            </a:r>
          </a:p>
        </p:txBody>
      </p:sp>
      <p:sp>
        <p:nvSpPr>
          <p:cNvPr id="458782" name="Rectangle 30"/>
          <p:cNvSpPr>
            <a:spLocks noChangeArrowheads="1"/>
          </p:cNvSpPr>
          <p:nvPr/>
        </p:nvSpPr>
        <p:spPr bwMode="auto">
          <a:xfrm>
            <a:off x="755650" y="1233488"/>
            <a:ext cx="7543800" cy="82232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buFontTx/>
              <a:buChar char="•"/>
            </a:pP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如何用</a:t>
            </a:r>
            <a:r>
              <a:rPr kumimoji="1"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位全加器实现两个四位二进制数相加？</a:t>
            </a:r>
          </a:p>
          <a:p>
            <a:pPr algn="l"/>
            <a:r>
              <a:rPr kumimoji="1"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          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A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3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A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2 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A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A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0 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+ 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B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3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B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2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B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1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r>
              <a:rPr kumimoji="1" lang="en-US" altLang="zh-CN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B</a:t>
            </a:r>
            <a:r>
              <a:rPr kumimoji="1" lang="en-US" altLang="zh-CN" sz="2400" baseline="-25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0</a:t>
            </a:r>
            <a:r>
              <a:rPr kumimoji="1"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=?</a:t>
            </a:r>
          </a:p>
        </p:txBody>
      </p:sp>
      <p:sp>
        <p:nvSpPr>
          <p:cNvPr id="458783" name="Rectangle 31"/>
          <p:cNvSpPr>
            <a:spLocks noChangeArrowheads="1"/>
          </p:cNvSpPr>
          <p:nvPr/>
        </p:nvSpPr>
        <p:spPr bwMode="auto">
          <a:xfrm>
            <a:off x="468313" y="5373688"/>
            <a:ext cx="8458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buFontTx/>
              <a:buChar char="•"/>
            </a:pP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低位的进位信号送给邻近高位作为输入信号，采用串行进位加法器运算速度不高。</a:t>
            </a:r>
          </a:p>
        </p:txBody>
      </p:sp>
      <p:sp>
        <p:nvSpPr>
          <p:cNvPr id="458784" name="Rectangle 32"/>
          <p:cNvSpPr>
            <a:spLocks noChangeArrowheads="1"/>
          </p:cNvSpPr>
          <p:nvPr/>
        </p:nvSpPr>
        <p:spPr bwMode="auto">
          <a:xfrm>
            <a:off x="1258888" y="333375"/>
            <a:ext cx="28638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、多位数加法器</a:t>
            </a:r>
          </a:p>
        </p:txBody>
      </p:sp>
      <p:grpSp>
        <p:nvGrpSpPr>
          <p:cNvPr id="458790" name="Group 38"/>
          <p:cNvGrpSpPr>
            <a:grpSpLocks/>
          </p:cNvGrpSpPr>
          <p:nvPr/>
        </p:nvGrpSpPr>
        <p:grpSpPr bwMode="auto">
          <a:xfrm>
            <a:off x="1400175" y="2936875"/>
            <a:ext cx="6175375" cy="2024063"/>
            <a:chOff x="882" y="2106"/>
            <a:chExt cx="3890" cy="1275"/>
          </a:xfrm>
        </p:grpSpPr>
        <p:sp>
          <p:nvSpPr>
            <p:cNvPr id="458756" name="Oval 4"/>
            <p:cNvSpPr>
              <a:spLocks noChangeArrowheads="1"/>
            </p:cNvSpPr>
            <p:nvPr/>
          </p:nvSpPr>
          <p:spPr bwMode="auto">
            <a:xfrm>
              <a:off x="1367" y="3211"/>
              <a:ext cx="227" cy="170"/>
            </a:xfrm>
            <a:prstGeom prst="ellipse">
              <a:avLst/>
            </a:prstGeom>
            <a:solidFill>
              <a:srgbClr val="FFFF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round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8757" name="Oval 5"/>
            <p:cNvSpPr>
              <a:spLocks noChangeArrowheads="1"/>
            </p:cNvSpPr>
            <p:nvPr/>
          </p:nvSpPr>
          <p:spPr bwMode="auto">
            <a:xfrm>
              <a:off x="2302" y="3211"/>
              <a:ext cx="227" cy="170"/>
            </a:xfrm>
            <a:prstGeom prst="ellipse">
              <a:avLst/>
            </a:prstGeom>
            <a:solidFill>
              <a:srgbClr val="FFFF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round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8758" name="Oval 6"/>
            <p:cNvSpPr>
              <a:spLocks noChangeArrowheads="1"/>
            </p:cNvSpPr>
            <p:nvPr/>
          </p:nvSpPr>
          <p:spPr bwMode="auto">
            <a:xfrm>
              <a:off x="3210" y="3211"/>
              <a:ext cx="227" cy="170"/>
            </a:xfrm>
            <a:prstGeom prst="ellipse">
              <a:avLst/>
            </a:prstGeom>
            <a:solidFill>
              <a:srgbClr val="FFFF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round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8759" name="Oval 7"/>
            <p:cNvSpPr>
              <a:spLocks noChangeArrowheads="1"/>
            </p:cNvSpPr>
            <p:nvPr/>
          </p:nvSpPr>
          <p:spPr bwMode="auto">
            <a:xfrm>
              <a:off x="4088" y="3211"/>
              <a:ext cx="227" cy="170"/>
            </a:xfrm>
            <a:prstGeom prst="ellipse">
              <a:avLst/>
            </a:prstGeom>
            <a:solidFill>
              <a:srgbClr val="FFFF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round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8760" name="Rectangle 8"/>
            <p:cNvSpPr>
              <a:spLocks noChangeArrowheads="1"/>
            </p:cNvSpPr>
            <p:nvPr/>
          </p:nvSpPr>
          <p:spPr bwMode="auto">
            <a:xfrm>
              <a:off x="4230" y="2120"/>
              <a:ext cx="170" cy="172"/>
            </a:xfrm>
            <a:prstGeom prst="rect">
              <a:avLst/>
            </a:prstGeom>
            <a:solidFill>
              <a:srgbClr val="00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8761" name="Rectangle 9"/>
            <p:cNvSpPr>
              <a:spLocks noChangeArrowheads="1"/>
            </p:cNvSpPr>
            <p:nvPr/>
          </p:nvSpPr>
          <p:spPr bwMode="auto">
            <a:xfrm>
              <a:off x="3323" y="2106"/>
              <a:ext cx="199" cy="198"/>
            </a:xfrm>
            <a:prstGeom prst="rect">
              <a:avLst/>
            </a:prstGeom>
            <a:solidFill>
              <a:srgbClr val="00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8762" name="Rectangle 10"/>
            <p:cNvSpPr>
              <a:spLocks noChangeArrowheads="1"/>
            </p:cNvSpPr>
            <p:nvPr/>
          </p:nvSpPr>
          <p:spPr bwMode="auto">
            <a:xfrm>
              <a:off x="2416" y="2106"/>
              <a:ext cx="199" cy="198"/>
            </a:xfrm>
            <a:prstGeom prst="rect">
              <a:avLst/>
            </a:prstGeom>
            <a:solidFill>
              <a:srgbClr val="00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8763" name="Rectangle 11"/>
            <p:cNvSpPr>
              <a:spLocks noChangeArrowheads="1"/>
            </p:cNvSpPr>
            <p:nvPr/>
          </p:nvSpPr>
          <p:spPr bwMode="auto">
            <a:xfrm>
              <a:off x="1565" y="2106"/>
              <a:ext cx="199" cy="198"/>
            </a:xfrm>
            <a:prstGeom prst="rect">
              <a:avLst/>
            </a:prstGeom>
            <a:solidFill>
              <a:srgbClr val="00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8764" name="Rectangle 12"/>
            <p:cNvSpPr>
              <a:spLocks noChangeArrowheads="1"/>
            </p:cNvSpPr>
            <p:nvPr/>
          </p:nvSpPr>
          <p:spPr bwMode="auto">
            <a:xfrm>
              <a:off x="3975" y="2148"/>
              <a:ext cx="170" cy="172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8765" name="Rectangle 13"/>
            <p:cNvSpPr>
              <a:spLocks noChangeArrowheads="1"/>
            </p:cNvSpPr>
            <p:nvPr/>
          </p:nvSpPr>
          <p:spPr bwMode="auto">
            <a:xfrm>
              <a:off x="3068" y="2106"/>
              <a:ext cx="199" cy="198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8766" name="Rectangle 14"/>
            <p:cNvSpPr>
              <a:spLocks noChangeArrowheads="1"/>
            </p:cNvSpPr>
            <p:nvPr/>
          </p:nvSpPr>
          <p:spPr bwMode="auto">
            <a:xfrm>
              <a:off x="2161" y="2106"/>
              <a:ext cx="199" cy="198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8767" name="Rectangle 15"/>
            <p:cNvSpPr>
              <a:spLocks noChangeArrowheads="1"/>
            </p:cNvSpPr>
            <p:nvPr/>
          </p:nvSpPr>
          <p:spPr bwMode="auto">
            <a:xfrm>
              <a:off x="1282" y="2106"/>
              <a:ext cx="199" cy="198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58769" name="Object 17"/>
            <p:cNvGraphicFramePr>
              <a:graphicFrameLocks noChangeAspect="1"/>
            </p:cNvGraphicFramePr>
            <p:nvPr/>
          </p:nvGraphicFramePr>
          <p:xfrm>
            <a:off x="1233" y="2115"/>
            <a:ext cx="3461" cy="12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154" name="图片" r:id="rId3" imgW="4390920" imgH="1590840" progId="Word.Picture.8">
                    <p:embed/>
                  </p:oleObj>
                </mc:Choice>
                <mc:Fallback>
                  <p:oleObj name="图片" r:id="rId3" imgW="4390920" imgH="1590840" progId="Word.Picture.8">
                    <p:embed/>
                    <p:pic>
                      <p:nvPicPr>
                        <p:cNvPr id="458769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33" y="2115"/>
                          <a:ext cx="3461" cy="125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58770" name="Group 18"/>
            <p:cNvGrpSpPr>
              <a:grpSpLocks/>
            </p:cNvGrpSpPr>
            <p:nvPr/>
          </p:nvGrpSpPr>
          <p:grpSpPr bwMode="auto">
            <a:xfrm rot="10800000" flipH="1" flipV="1">
              <a:off x="1837" y="2750"/>
              <a:ext cx="259" cy="27"/>
              <a:chOff x="8475" y="10188"/>
              <a:chExt cx="540" cy="57"/>
            </a:xfrm>
          </p:grpSpPr>
          <p:sp>
            <p:nvSpPr>
              <p:cNvPr id="458771" name="AutoShape 19"/>
              <p:cNvSpPr>
                <a:spLocks noChangeArrowheads="1"/>
              </p:cNvSpPr>
              <p:nvPr/>
            </p:nvSpPr>
            <p:spPr bwMode="auto">
              <a:xfrm rot="-5400000">
                <a:off x="8873" y="10103"/>
                <a:ext cx="57" cy="227"/>
              </a:xfrm>
              <a:prstGeom prst="flowChartMerge">
                <a:avLst/>
              </a:prstGeom>
              <a:solidFill>
                <a:srgbClr val="FF0000"/>
              </a:solidFill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8772" name="Line 20"/>
              <p:cNvSpPr>
                <a:spLocks noChangeShapeType="1"/>
              </p:cNvSpPr>
              <p:nvPr/>
            </p:nvSpPr>
            <p:spPr bwMode="auto">
              <a:xfrm flipH="1">
                <a:off x="8475" y="10215"/>
                <a:ext cx="330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58773" name="Group 21"/>
            <p:cNvGrpSpPr>
              <a:grpSpLocks/>
            </p:cNvGrpSpPr>
            <p:nvPr/>
          </p:nvGrpSpPr>
          <p:grpSpPr bwMode="auto">
            <a:xfrm rot="10800000" flipH="1" flipV="1">
              <a:off x="2744" y="2750"/>
              <a:ext cx="259" cy="27"/>
              <a:chOff x="8475" y="10188"/>
              <a:chExt cx="540" cy="57"/>
            </a:xfrm>
          </p:grpSpPr>
          <p:sp>
            <p:nvSpPr>
              <p:cNvPr id="458774" name="AutoShape 22"/>
              <p:cNvSpPr>
                <a:spLocks noChangeArrowheads="1"/>
              </p:cNvSpPr>
              <p:nvPr/>
            </p:nvSpPr>
            <p:spPr bwMode="auto">
              <a:xfrm rot="-5400000">
                <a:off x="8873" y="10103"/>
                <a:ext cx="57" cy="227"/>
              </a:xfrm>
              <a:prstGeom prst="flowChartMerge">
                <a:avLst/>
              </a:prstGeom>
              <a:solidFill>
                <a:srgbClr val="FF0000"/>
              </a:solidFill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8775" name="Line 23"/>
              <p:cNvSpPr>
                <a:spLocks noChangeShapeType="1"/>
              </p:cNvSpPr>
              <p:nvPr/>
            </p:nvSpPr>
            <p:spPr bwMode="auto">
              <a:xfrm flipH="1">
                <a:off x="8475" y="10215"/>
                <a:ext cx="330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58776" name="Group 24"/>
            <p:cNvGrpSpPr>
              <a:grpSpLocks/>
            </p:cNvGrpSpPr>
            <p:nvPr/>
          </p:nvGrpSpPr>
          <p:grpSpPr bwMode="auto">
            <a:xfrm rot="10800000" flipH="1" flipV="1">
              <a:off x="3606" y="2750"/>
              <a:ext cx="259" cy="27"/>
              <a:chOff x="8475" y="10188"/>
              <a:chExt cx="540" cy="57"/>
            </a:xfrm>
          </p:grpSpPr>
          <p:sp>
            <p:nvSpPr>
              <p:cNvPr id="458777" name="AutoShape 25"/>
              <p:cNvSpPr>
                <a:spLocks noChangeArrowheads="1"/>
              </p:cNvSpPr>
              <p:nvPr/>
            </p:nvSpPr>
            <p:spPr bwMode="auto">
              <a:xfrm rot="-5400000">
                <a:off x="8873" y="10103"/>
                <a:ext cx="57" cy="227"/>
              </a:xfrm>
              <a:prstGeom prst="flowChartMerge">
                <a:avLst/>
              </a:prstGeom>
              <a:solidFill>
                <a:srgbClr val="FF0000"/>
              </a:solidFill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8778" name="Line 26"/>
              <p:cNvSpPr>
                <a:spLocks noChangeShapeType="1"/>
              </p:cNvSpPr>
              <p:nvPr/>
            </p:nvSpPr>
            <p:spPr bwMode="auto">
              <a:xfrm flipH="1">
                <a:off x="8475" y="10215"/>
                <a:ext cx="330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58779" name="Group 27"/>
            <p:cNvGrpSpPr>
              <a:grpSpLocks/>
            </p:cNvGrpSpPr>
            <p:nvPr/>
          </p:nvGrpSpPr>
          <p:grpSpPr bwMode="auto">
            <a:xfrm rot="10800000" flipH="1" flipV="1">
              <a:off x="4513" y="2723"/>
              <a:ext cx="259" cy="27"/>
              <a:chOff x="8475" y="10188"/>
              <a:chExt cx="540" cy="57"/>
            </a:xfrm>
          </p:grpSpPr>
          <p:sp>
            <p:nvSpPr>
              <p:cNvPr id="458780" name="AutoShape 28"/>
              <p:cNvSpPr>
                <a:spLocks noChangeArrowheads="1"/>
              </p:cNvSpPr>
              <p:nvPr/>
            </p:nvSpPr>
            <p:spPr bwMode="auto">
              <a:xfrm rot="-5400000">
                <a:off x="8873" y="10103"/>
                <a:ext cx="57" cy="227"/>
              </a:xfrm>
              <a:prstGeom prst="flowChartMerge">
                <a:avLst/>
              </a:prstGeom>
              <a:solidFill>
                <a:srgbClr val="FF0000"/>
              </a:solidFill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8781" name="Line 29"/>
              <p:cNvSpPr>
                <a:spLocks noChangeShapeType="1"/>
              </p:cNvSpPr>
              <p:nvPr/>
            </p:nvSpPr>
            <p:spPr bwMode="auto">
              <a:xfrm flipH="1">
                <a:off x="8475" y="10215"/>
                <a:ext cx="330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58785" name="Group 33"/>
            <p:cNvGrpSpPr>
              <a:grpSpLocks/>
            </p:cNvGrpSpPr>
            <p:nvPr/>
          </p:nvGrpSpPr>
          <p:grpSpPr bwMode="auto">
            <a:xfrm>
              <a:off x="882" y="2568"/>
              <a:ext cx="365" cy="288"/>
              <a:chOff x="882" y="2568"/>
              <a:chExt cx="365" cy="288"/>
            </a:xfrm>
          </p:grpSpPr>
          <p:sp>
            <p:nvSpPr>
              <p:cNvPr id="458786" name="Line 34"/>
              <p:cNvSpPr>
                <a:spLocks noChangeShapeType="1"/>
              </p:cNvSpPr>
              <p:nvPr/>
            </p:nvSpPr>
            <p:spPr bwMode="auto">
              <a:xfrm>
                <a:off x="1156" y="2750"/>
                <a:ext cx="9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458787" name="Group 35"/>
              <p:cNvGrpSpPr>
                <a:grpSpLocks/>
              </p:cNvGrpSpPr>
              <p:nvPr/>
            </p:nvGrpSpPr>
            <p:grpSpPr bwMode="auto">
              <a:xfrm>
                <a:off x="882" y="2568"/>
                <a:ext cx="229" cy="288"/>
                <a:chOff x="717" y="2568"/>
                <a:chExt cx="229" cy="288"/>
              </a:xfrm>
            </p:grpSpPr>
            <p:sp>
              <p:nvSpPr>
                <p:cNvPr id="458788" name="Oval 36"/>
                <p:cNvSpPr>
                  <a:spLocks noChangeArrowheads="1"/>
                </p:cNvSpPr>
                <p:nvPr/>
              </p:nvSpPr>
              <p:spPr bwMode="auto">
                <a:xfrm>
                  <a:off x="748" y="2614"/>
                  <a:ext cx="198" cy="227"/>
                </a:xfrm>
                <a:prstGeom prst="ellips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 type="none" w="lg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6633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58789" name="Rectangle 37"/>
                <p:cNvSpPr>
                  <a:spLocks noChangeArrowheads="1"/>
                </p:cNvSpPr>
                <p:nvPr/>
              </p:nvSpPr>
              <p:spPr bwMode="auto">
                <a:xfrm>
                  <a:off x="717" y="2568"/>
                  <a:ext cx="213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lang="en-US" altLang="zh-CN" sz="2400">
                      <a:solidFill>
                        <a:srgbClr val="000066"/>
                      </a:solidFill>
                      <a:latin typeface="楷体_GB2312" pitchFamily="49" charset="-122"/>
                      <a:ea typeface="楷体_GB2312" pitchFamily="49" charset="-122"/>
                    </a:rPr>
                    <a:t>0</a:t>
                  </a:r>
                </a:p>
              </p:txBody>
            </p:sp>
          </p:grpSp>
        </p:grp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58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58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8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58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8768" grpId="0"/>
      <p:bldP spid="458782" grpId="0" animBg="1"/>
      <p:bldP spid="45878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80" name="Rectangle 4"/>
          <p:cNvSpPr>
            <a:spLocks noChangeArrowheads="1"/>
          </p:cNvSpPr>
          <p:nvPr/>
        </p:nvSpPr>
        <p:spPr bwMode="auto">
          <a:xfrm>
            <a:off x="479425" y="4425950"/>
            <a:ext cx="4114800" cy="41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定义两个中间变量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G</a:t>
            </a:r>
            <a:r>
              <a:rPr lang="en-US" altLang="zh-CN" sz="2400" baseline="-30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i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和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P</a:t>
            </a:r>
            <a:r>
              <a:rPr lang="en-US" altLang="zh-CN" sz="2400" baseline="-30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i 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： </a:t>
            </a:r>
          </a:p>
        </p:txBody>
      </p:sp>
      <p:sp>
        <p:nvSpPr>
          <p:cNvPr id="459781" name="Text Box 5"/>
          <p:cNvSpPr txBox="1">
            <a:spLocks noChangeArrowheads="1"/>
          </p:cNvSpPr>
          <p:nvPr/>
        </p:nvSpPr>
        <p:spPr bwMode="auto">
          <a:xfrm>
            <a:off x="4670425" y="4425950"/>
            <a:ext cx="2133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800" i="1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G</a:t>
            </a:r>
            <a:r>
              <a:rPr lang="en-US" altLang="zh-CN" sz="2800" i="1" baseline="-3000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i</a:t>
            </a:r>
            <a:r>
              <a:rPr lang="en-US" altLang="zh-CN" sz="2800" i="1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= A</a:t>
            </a:r>
            <a:r>
              <a:rPr lang="en-US" altLang="zh-CN" sz="2800" i="1" baseline="-3000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i</a:t>
            </a:r>
            <a:r>
              <a:rPr lang="en-US" altLang="zh-CN" sz="2800" i="1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B</a:t>
            </a:r>
            <a:r>
              <a:rPr lang="en-US" altLang="zh-CN" sz="2800" i="1" baseline="-30000"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i</a:t>
            </a:r>
            <a:endParaRPr lang="en-US" altLang="zh-CN" sz="2800" i="1">
              <a:latin typeface="Times New Roman" pitchFamily="18" charset="0"/>
              <a:ea typeface="楷体_GB2312" pitchFamily="49" charset="-122"/>
              <a:cs typeface="Times New Roman" pitchFamily="18" charset="0"/>
            </a:endParaRPr>
          </a:p>
        </p:txBody>
      </p:sp>
      <p:sp>
        <p:nvSpPr>
          <p:cNvPr id="459782" name="Rectangle 6"/>
          <p:cNvSpPr>
            <a:spLocks noChangeArrowheads="1"/>
          </p:cNvSpPr>
          <p:nvPr/>
        </p:nvSpPr>
        <p:spPr bwMode="auto">
          <a:xfrm>
            <a:off x="900113" y="404813"/>
            <a:ext cx="486092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ctr">
            <a:spAutoFit/>
          </a:bodyPr>
          <a:lstStyle/>
          <a:p>
            <a:pPr algn="l"/>
            <a:r>
              <a:rPr lang="en-US" altLang="zh-CN" sz="2800" b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）超前进位加法器</a:t>
            </a:r>
          </a:p>
        </p:txBody>
      </p:sp>
      <p:sp>
        <p:nvSpPr>
          <p:cNvPr id="459783" name="Rectangle 7"/>
          <p:cNvSpPr>
            <a:spLocks noChangeArrowheads="1"/>
          </p:cNvSpPr>
          <p:nvPr/>
        </p:nvSpPr>
        <p:spPr bwMode="auto">
          <a:xfrm>
            <a:off x="0" y="1196975"/>
            <a:ext cx="9144000" cy="172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lang="en-US" altLang="zh-CN" sz="2800" b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提高运算速度的基本思想：设计进位信号产生电路，在输入每位的加数和被加数时，同时获得该位全加的进位信号，而无需等待最低位的进位信号。</a:t>
            </a:r>
          </a:p>
        </p:txBody>
      </p:sp>
      <p:sp>
        <p:nvSpPr>
          <p:cNvPr id="459784" name="Rectangle 8"/>
          <p:cNvSpPr>
            <a:spLocks noChangeArrowheads="1"/>
          </p:cNvSpPr>
          <p:nvPr/>
        </p:nvSpPr>
        <p:spPr bwMode="auto">
          <a:xfrm>
            <a:off x="466725" y="3068638"/>
            <a:ext cx="5791200" cy="41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定义第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i 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位的进位信号（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C</a:t>
            </a:r>
            <a:r>
              <a:rPr lang="en-US" altLang="zh-CN" sz="2400" baseline="-300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i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）：</a:t>
            </a:r>
          </a:p>
        </p:txBody>
      </p:sp>
      <p:sp>
        <p:nvSpPr>
          <p:cNvPr id="459785" name="Rectangle 9"/>
          <p:cNvSpPr>
            <a:spLocks noChangeArrowheads="1"/>
          </p:cNvSpPr>
          <p:nvPr/>
        </p:nvSpPr>
        <p:spPr bwMode="auto">
          <a:xfrm>
            <a:off x="0" y="3246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59786" name="Object 10"/>
          <p:cNvGraphicFramePr>
            <a:graphicFrameLocks noChangeAspect="1"/>
          </p:cNvGraphicFramePr>
          <p:nvPr/>
        </p:nvGraphicFramePr>
        <p:xfrm>
          <a:off x="2359025" y="3763963"/>
          <a:ext cx="3779838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78" name="公式" r:id="rId3" imgW="1511280" imgH="190440" progId="Equation.3">
                  <p:embed/>
                </p:oleObj>
              </mc:Choice>
              <mc:Fallback>
                <p:oleObj name="公式" r:id="rId3" imgW="1511280" imgH="190440" progId="Equation.3">
                  <p:embed/>
                  <p:pic>
                    <p:nvPicPr>
                      <p:cNvPr id="45978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9025" y="3763963"/>
                        <a:ext cx="3779838" cy="468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9787" name="Rectangle 11"/>
          <p:cNvSpPr>
            <a:spLocks noChangeArrowheads="1"/>
          </p:cNvSpPr>
          <p:nvPr/>
        </p:nvSpPr>
        <p:spPr bwMode="auto">
          <a:xfrm>
            <a:off x="1908175" y="5589588"/>
            <a:ext cx="23701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800" i="1">
                <a:latin typeface="Times New Roman" pitchFamily="18" charset="0"/>
              </a:rPr>
              <a:t>C</a:t>
            </a:r>
            <a:r>
              <a:rPr lang="en-US" altLang="zh-CN" sz="2800" baseline="-25000">
                <a:latin typeface="Times New Roman" pitchFamily="18" charset="0"/>
              </a:rPr>
              <a:t>i</a:t>
            </a:r>
            <a:r>
              <a:rPr lang="en-US" altLang="zh-CN" sz="2800">
                <a:latin typeface="Times New Roman" pitchFamily="18" charset="0"/>
              </a:rPr>
              <a:t>=</a:t>
            </a:r>
            <a:r>
              <a:rPr lang="en-US" altLang="zh-CN" sz="2800" i="1">
                <a:latin typeface="Times New Roman" pitchFamily="18" charset="0"/>
              </a:rPr>
              <a:t> G</a:t>
            </a:r>
            <a:r>
              <a:rPr lang="en-US" altLang="zh-CN" sz="2800" baseline="-25000">
                <a:latin typeface="Times New Roman" pitchFamily="18" charset="0"/>
              </a:rPr>
              <a:t>i</a:t>
            </a:r>
            <a:r>
              <a:rPr lang="zh-CN" altLang="en-US" sz="2800">
                <a:latin typeface="Times New Roman" pitchFamily="18" charset="0"/>
              </a:rPr>
              <a:t>＋</a:t>
            </a:r>
            <a:r>
              <a:rPr lang="en-US" altLang="zh-CN" sz="2800" i="1">
                <a:latin typeface="Times New Roman" pitchFamily="18" charset="0"/>
              </a:rPr>
              <a:t>P</a:t>
            </a:r>
            <a:r>
              <a:rPr lang="en-US" altLang="zh-CN" sz="2800" baseline="-25000">
                <a:latin typeface="Times New Roman" pitchFamily="18" charset="0"/>
              </a:rPr>
              <a:t>i</a:t>
            </a:r>
            <a:r>
              <a:rPr lang="en-US" altLang="zh-CN" sz="2800" i="1" baseline="-25000">
                <a:latin typeface="Times New Roman" pitchFamily="18" charset="0"/>
              </a:rPr>
              <a:t> </a:t>
            </a:r>
            <a:r>
              <a:rPr lang="en-US" altLang="zh-CN" sz="2800" i="1">
                <a:latin typeface="Times New Roman" pitchFamily="18" charset="0"/>
              </a:rPr>
              <a:t>C</a:t>
            </a:r>
            <a:r>
              <a:rPr lang="en-US" altLang="zh-CN" sz="2800" baseline="-25000">
                <a:latin typeface="Times New Roman" pitchFamily="18" charset="0"/>
              </a:rPr>
              <a:t>i-1</a:t>
            </a:r>
            <a:r>
              <a:rPr lang="en-US" altLang="zh-CN" sz="2800" b="0" baseline="-25000">
                <a:latin typeface="Times New Roman" pitchFamily="18" charset="0"/>
              </a:rPr>
              <a:t> </a:t>
            </a:r>
          </a:p>
        </p:txBody>
      </p:sp>
      <p:sp>
        <p:nvSpPr>
          <p:cNvPr id="459788" name="Rectangle 12"/>
          <p:cNvSpPr>
            <a:spLocks noChangeArrowheads="1"/>
          </p:cNvSpPr>
          <p:nvPr/>
        </p:nvSpPr>
        <p:spPr bwMode="auto">
          <a:xfrm>
            <a:off x="0" y="3246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59789" name="Object 13"/>
          <p:cNvGraphicFramePr>
            <a:graphicFrameLocks noChangeAspect="1"/>
          </p:cNvGraphicFramePr>
          <p:nvPr/>
        </p:nvGraphicFramePr>
        <p:xfrm>
          <a:off x="4779963" y="5640388"/>
          <a:ext cx="2924175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79" name="公式" r:id="rId5" imgW="1168200" imgH="190440" progId="Equation.3">
                  <p:embed/>
                </p:oleObj>
              </mc:Choice>
              <mc:Fallback>
                <p:oleObj name="公式" r:id="rId5" imgW="1168200" imgH="190440" progId="Equation.3">
                  <p:embed/>
                  <p:pic>
                    <p:nvPicPr>
                      <p:cNvPr id="459789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9963" y="5640388"/>
                        <a:ext cx="2924175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9790" name="Object 14"/>
          <p:cNvGraphicFramePr>
            <a:graphicFrameLocks noChangeAspect="1"/>
          </p:cNvGraphicFramePr>
          <p:nvPr/>
        </p:nvGraphicFramePr>
        <p:xfrm>
          <a:off x="4702175" y="4987925"/>
          <a:ext cx="2192338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0" name="公式" r:id="rId7" imgW="876240" imgH="190440" progId="Equation.3">
                  <p:embed/>
                </p:oleObj>
              </mc:Choice>
              <mc:Fallback>
                <p:oleObj name="公式" r:id="rId7" imgW="876240" imgH="190440" progId="Equation.3">
                  <p:embed/>
                  <p:pic>
                    <p:nvPicPr>
                      <p:cNvPr id="45979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2175" y="4987925"/>
                        <a:ext cx="2192338" cy="468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59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59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59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59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59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59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59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59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1" grpId="0" autoUpdateAnimBg="0"/>
      <p:bldP spid="459783" grpId="0" autoUpdateAnimBg="0"/>
      <p:bldP spid="459784" grpId="0" autoUpdateAnimBg="0"/>
      <p:bldP spid="459787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4" name="Rectangle 4"/>
          <p:cNvSpPr>
            <a:spLocks noChangeArrowheads="1"/>
          </p:cNvSpPr>
          <p:nvPr/>
        </p:nvSpPr>
        <p:spPr bwMode="auto">
          <a:xfrm>
            <a:off x="900113" y="333375"/>
            <a:ext cx="54102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ctr">
            <a:spAutoFit/>
          </a:bodyPr>
          <a:lstStyle/>
          <a:p>
            <a:pPr algn="l"/>
            <a:r>
              <a:rPr lang="en-US" altLang="zh-CN" sz="2800" b="0">
                <a:latin typeface="Arial" pitchFamily="34" charset="0"/>
              </a:rPr>
              <a:t> </a:t>
            </a:r>
            <a:r>
              <a:rPr lang="en-US" altLang="zh-CN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4</a:t>
            </a:r>
            <a:r>
              <a:rPr lang="zh-CN" altLang="en-US" sz="280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位全加器进位信号的产生：</a:t>
            </a:r>
          </a:p>
        </p:txBody>
      </p:sp>
      <p:sp>
        <p:nvSpPr>
          <p:cNvPr id="460805" name="Text Box 5"/>
          <p:cNvSpPr txBox="1">
            <a:spLocks noChangeArrowheads="1"/>
          </p:cNvSpPr>
          <p:nvPr/>
        </p:nvSpPr>
        <p:spPr bwMode="auto">
          <a:xfrm>
            <a:off x="755650" y="1557338"/>
            <a:ext cx="2376488" cy="476250"/>
          </a:xfrm>
          <a:prstGeom prst="rect">
            <a:avLst/>
          </a:prstGeom>
          <a:noFill/>
          <a:ln w="19050">
            <a:solidFill>
              <a:srgbClr val="000000">
                <a:alpha val="0"/>
              </a:srgbClr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C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0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=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G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0</a:t>
            </a:r>
            <a:r>
              <a:rPr lang="en-US" altLang="zh-CN" sz="2400">
                <a:solidFill>
                  <a:srgbClr val="000099"/>
                </a:solidFill>
                <a:latin typeface="宋体" pitchFamily="2" charset="-122"/>
              </a:rPr>
              <a:t>+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0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C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-1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60806" name="Text Box 6"/>
          <p:cNvSpPr txBox="1">
            <a:spLocks noChangeArrowheads="1"/>
          </p:cNvSpPr>
          <p:nvPr/>
        </p:nvSpPr>
        <p:spPr bwMode="auto">
          <a:xfrm>
            <a:off x="812800" y="2133600"/>
            <a:ext cx="7467600" cy="85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C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=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G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400">
                <a:solidFill>
                  <a:srgbClr val="000099"/>
                </a:solidFill>
                <a:latin typeface="宋体" pitchFamily="2" charset="-122"/>
              </a:rPr>
              <a:t>+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C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0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C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 =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G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400">
                <a:solidFill>
                  <a:srgbClr val="000099"/>
                </a:solidFill>
                <a:latin typeface="宋体" pitchFamily="2" charset="-122"/>
              </a:rPr>
              <a:t>+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G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0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+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0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C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-1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</p:txBody>
      </p:sp>
      <p:sp>
        <p:nvSpPr>
          <p:cNvPr id="460807" name="Text Box 7"/>
          <p:cNvSpPr txBox="1">
            <a:spLocks noChangeArrowheads="1"/>
          </p:cNvSpPr>
          <p:nvPr/>
        </p:nvSpPr>
        <p:spPr bwMode="auto">
          <a:xfrm>
            <a:off x="684213" y="3070225"/>
            <a:ext cx="6700837" cy="877888"/>
          </a:xfrm>
          <a:prstGeom prst="rect">
            <a:avLst/>
          </a:prstGeom>
          <a:noFill/>
          <a:ln w="19050">
            <a:solidFill>
              <a:srgbClr val="000000">
                <a:alpha val="0"/>
              </a:srgbClr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C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2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=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G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2</a:t>
            </a:r>
            <a:r>
              <a:rPr lang="en-US" altLang="zh-CN" sz="2400">
                <a:solidFill>
                  <a:srgbClr val="000099"/>
                </a:solidFill>
                <a:latin typeface="宋体" pitchFamily="2" charset="-122"/>
              </a:rPr>
              <a:t>+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2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C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1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C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2 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=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G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2</a:t>
            </a:r>
            <a:r>
              <a:rPr lang="en-US" altLang="zh-CN" sz="2400">
                <a:solidFill>
                  <a:srgbClr val="000099"/>
                </a:solidFill>
                <a:latin typeface="宋体" pitchFamily="2" charset="-122"/>
              </a:rPr>
              <a:t>+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2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G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+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2</a:t>
            </a:r>
            <a:r>
              <a:rPr lang="en-US" altLang="zh-CN" sz="2400">
                <a:solidFill>
                  <a:srgbClr val="000099"/>
                </a:solidFill>
                <a:latin typeface="宋体" pitchFamily="2" charset="-122"/>
              </a:rPr>
              <a:t> 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G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0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+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2</a:t>
            </a:r>
            <a:r>
              <a:rPr lang="en-US" altLang="zh-CN" sz="2400">
                <a:solidFill>
                  <a:srgbClr val="000099"/>
                </a:solidFill>
                <a:latin typeface="宋体" pitchFamily="2" charset="-122"/>
              </a:rPr>
              <a:t> 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0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C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-1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60808" name="Text Box 8"/>
          <p:cNvSpPr txBox="1">
            <a:spLocks noChangeArrowheads="1"/>
          </p:cNvSpPr>
          <p:nvPr/>
        </p:nvSpPr>
        <p:spPr bwMode="auto">
          <a:xfrm>
            <a:off x="395288" y="4113213"/>
            <a:ext cx="8856662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   C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3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=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G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3</a:t>
            </a:r>
            <a:r>
              <a:rPr lang="en-US" altLang="zh-CN" sz="2400">
                <a:solidFill>
                  <a:srgbClr val="000099"/>
                </a:solidFill>
                <a:latin typeface="宋体" pitchFamily="2" charset="-122"/>
              </a:rPr>
              <a:t>+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3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C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2 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=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G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3</a:t>
            </a:r>
            <a:r>
              <a:rPr lang="en-US" altLang="zh-CN" sz="2400">
                <a:solidFill>
                  <a:srgbClr val="000099"/>
                </a:solidFill>
                <a:latin typeface="宋体" pitchFamily="2" charset="-122"/>
              </a:rPr>
              <a:t>+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3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zh-CN" altLang="en-US" sz="2400" i="1">
                <a:solidFill>
                  <a:srgbClr val="000099"/>
                </a:solidFill>
                <a:latin typeface="Times New Roman" pitchFamily="18" charset="0"/>
              </a:rPr>
              <a:t>（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G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2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+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2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C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1 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)=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G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3</a:t>
            </a:r>
            <a:r>
              <a:rPr lang="en-US" altLang="zh-CN" sz="2400">
                <a:solidFill>
                  <a:srgbClr val="000099"/>
                </a:solidFill>
                <a:latin typeface="宋体" pitchFamily="2" charset="-122"/>
              </a:rPr>
              <a:t>+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3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G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2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+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3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2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C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        =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G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3</a:t>
            </a:r>
            <a:r>
              <a:rPr lang="en-US" altLang="zh-CN" sz="2400">
                <a:solidFill>
                  <a:srgbClr val="000099"/>
                </a:solidFill>
                <a:latin typeface="宋体" pitchFamily="2" charset="-122"/>
              </a:rPr>
              <a:t>+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3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G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2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+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3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2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(G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+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C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0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)</a:t>
            </a:r>
            <a:endParaRPr lang="en-US" altLang="zh-CN" sz="2400">
              <a:solidFill>
                <a:srgbClr val="000099"/>
              </a:solidFill>
              <a:latin typeface="Times New Roman" pitchFamily="18" charset="0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   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C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3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 =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G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3</a:t>
            </a:r>
            <a:r>
              <a:rPr lang="en-US" altLang="zh-CN" sz="2400">
                <a:solidFill>
                  <a:srgbClr val="000099"/>
                </a:solidFill>
                <a:latin typeface="宋体" pitchFamily="2" charset="-122"/>
              </a:rPr>
              <a:t>+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3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G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2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+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3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2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G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1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+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3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2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1 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(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G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0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+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 P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0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</a:rPr>
              <a:t>C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</a:rPr>
              <a:t>-1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460809" name="Text Box 9"/>
          <p:cNvSpPr txBox="1">
            <a:spLocks noChangeArrowheads="1"/>
          </p:cNvSpPr>
          <p:nvPr/>
        </p:nvSpPr>
        <p:spPr bwMode="auto">
          <a:xfrm>
            <a:off x="3565525" y="111125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z="240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z="2400" i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zh-CN" sz="2400" baseline="-3000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en-US" altLang="zh-CN" sz="2400">
              <a:solidFill>
                <a:srgbClr val="000099"/>
              </a:solidFill>
              <a:latin typeface="Arial" pitchFamily="34" charset="0"/>
            </a:endParaRPr>
          </a:p>
        </p:txBody>
      </p:sp>
      <p:sp>
        <p:nvSpPr>
          <p:cNvPr id="460810" name="Rectangle 10"/>
          <p:cNvSpPr>
            <a:spLocks noChangeArrowheads="1"/>
          </p:cNvSpPr>
          <p:nvPr/>
        </p:nvSpPr>
        <p:spPr bwMode="auto">
          <a:xfrm>
            <a:off x="539750" y="1141413"/>
            <a:ext cx="2665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</a:rPr>
              <a:t>由于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</a:rPr>
              <a:t>C</a:t>
            </a:r>
            <a:r>
              <a:rPr lang="en-US" altLang="zh-CN" sz="2400" baseline="-25000">
                <a:solidFill>
                  <a:srgbClr val="000066"/>
                </a:solidFill>
                <a:latin typeface="Times New Roman" pitchFamily="18" charset="0"/>
              </a:rPr>
              <a:t>i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</a:rPr>
              <a:t>=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</a:rPr>
              <a:t> G</a:t>
            </a:r>
            <a:r>
              <a:rPr lang="en-US" altLang="zh-CN" sz="2400" baseline="-25000">
                <a:solidFill>
                  <a:srgbClr val="000066"/>
                </a:solidFill>
                <a:latin typeface="Times New Roman" pitchFamily="18" charset="0"/>
              </a:rPr>
              <a:t>i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</a:rPr>
              <a:t>＋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</a:rPr>
              <a:t>P</a:t>
            </a:r>
            <a:r>
              <a:rPr lang="en-US" altLang="zh-CN" sz="2400" baseline="-25000">
                <a:solidFill>
                  <a:srgbClr val="000066"/>
                </a:solidFill>
                <a:latin typeface="Times New Roman" pitchFamily="18" charset="0"/>
              </a:rPr>
              <a:t>i</a:t>
            </a:r>
            <a:r>
              <a:rPr lang="en-US" altLang="zh-CN" sz="2400" i="1" baseline="-2500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</a:rPr>
              <a:t>C</a:t>
            </a:r>
            <a:r>
              <a:rPr lang="en-US" altLang="zh-CN" sz="2400" baseline="-25000">
                <a:solidFill>
                  <a:srgbClr val="000066"/>
                </a:solidFill>
                <a:latin typeface="Times New Roman" pitchFamily="18" charset="0"/>
              </a:rPr>
              <a:t>i-1</a:t>
            </a:r>
            <a:r>
              <a:rPr lang="en-US" altLang="zh-CN" sz="2400" b="0" baseline="-25000">
                <a:solidFill>
                  <a:srgbClr val="000066"/>
                </a:solidFill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460811" name="Object 11"/>
          <p:cNvGraphicFramePr>
            <a:graphicFrameLocks noChangeAspect="1"/>
          </p:cNvGraphicFramePr>
          <p:nvPr/>
        </p:nvGraphicFramePr>
        <p:xfrm>
          <a:off x="5002213" y="1160463"/>
          <a:ext cx="2022475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2" name="公式" r:id="rId3" imgW="1002960" imgH="228600" progId="Equation.3">
                  <p:embed/>
                </p:oleObj>
              </mc:Choice>
              <mc:Fallback>
                <p:oleObj name="公式" r:id="rId3" imgW="1002960" imgH="228600" progId="Equation.3">
                  <p:embed/>
                  <p:pic>
                    <p:nvPicPr>
                      <p:cNvPr id="460811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2213" y="1160463"/>
                        <a:ext cx="2022475" cy="455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12" name="Rectangle 12"/>
          <p:cNvSpPr>
            <a:spLocks noChangeArrowheads="1"/>
          </p:cNvSpPr>
          <p:nvPr/>
        </p:nvSpPr>
        <p:spPr bwMode="auto">
          <a:xfrm>
            <a:off x="755650" y="1630363"/>
            <a:ext cx="2303463" cy="4318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99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0813" name="Rectangle 13"/>
          <p:cNvSpPr>
            <a:spLocks noChangeArrowheads="1"/>
          </p:cNvSpPr>
          <p:nvPr/>
        </p:nvSpPr>
        <p:spPr bwMode="auto">
          <a:xfrm>
            <a:off x="755650" y="2528888"/>
            <a:ext cx="3455988" cy="576262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99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0814" name="Rectangle 14"/>
          <p:cNvSpPr>
            <a:spLocks noChangeArrowheads="1"/>
          </p:cNvSpPr>
          <p:nvPr/>
        </p:nvSpPr>
        <p:spPr bwMode="auto">
          <a:xfrm>
            <a:off x="719138" y="3500438"/>
            <a:ext cx="5219700" cy="576262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99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0815" name="Rectangle 15"/>
          <p:cNvSpPr>
            <a:spLocks noChangeArrowheads="1"/>
          </p:cNvSpPr>
          <p:nvPr/>
        </p:nvSpPr>
        <p:spPr bwMode="auto">
          <a:xfrm>
            <a:off x="682625" y="4943475"/>
            <a:ext cx="5834063" cy="57626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99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0816" name="Rectangle 16"/>
          <p:cNvSpPr>
            <a:spLocks noChangeArrowheads="1"/>
          </p:cNvSpPr>
          <p:nvPr/>
        </p:nvSpPr>
        <p:spPr bwMode="auto">
          <a:xfrm>
            <a:off x="503238" y="5697538"/>
            <a:ext cx="8459787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</a:rPr>
              <a:t>进位信号只由被加数、加数和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</a:rPr>
              <a:t>C-1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</a:rPr>
              <a:t>决定，而与其它低位的进位无关。提高了速度，但位数增加时，进位电路复杂度增加。</a:t>
            </a:r>
            <a:r>
              <a:rPr lang="zh-CN" altLang="en-US"/>
              <a:t>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60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60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2000"/>
                                        <p:tgtEl>
                                          <p:spTgt spid="460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60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2000"/>
                                        <p:tgtEl>
                                          <p:spTgt spid="460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60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460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460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60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05" grpId="0" animBg="1" autoUpdateAnimBg="0"/>
      <p:bldP spid="460806" grpId="0" autoUpdateAnimBg="0"/>
      <p:bldP spid="460807" grpId="0" animBg="1" autoUpdateAnimBg="0"/>
      <p:bldP spid="460808" grpId="0" autoUpdateAnimBg="0"/>
      <p:bldP spid="460812" grpId="0" animBg="1"/>
      <p:bldP spid="460813" grpId="0" animBg="1"/>
      <p:bldP spid="460814" grpId="0" animBg="1"/>
      <p:bldP spid="460815" grpId="0" animBg="1"/>
      <p:bldP spid="460816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8" name="Rectangle 4"/>
          <p:cNvSpPr>
            <a:spLocks noChangeArrowheads="1"/>
          </p:cNvSpPr>
          <p:nvPr/>
        </p:nvSpPr>
        <p:spPr bwMode="auto">
          <a:xfrm>
            <a:off x="0" y="1662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461829" name="Rectangle 5"/>
          <p:cNvSpPr>
            <a:spLocks noChangeArrowheads="1"/>
          </p:cNvSpPr>
          <p:nvPr/>
        </p:nvSpPr>
        <p:spPr bwMode="auto">
          <a:xfrm>
            <a:off x="0" y="27717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461830" name="Rectangle 6"/>
          <p:cNvSpPr>
            <a:spLocks noChangeArrowheads="1"/>
          </p:cNvSpPr>
          <p:nvPr/>
        </p:nvSpPr>
        <p:spPr bwMode="auto">
          <a:xfrm>
            <a:off x="684213" y="476250"/>
            <a:ext cx="30495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CN" altLang="en-US" sz="28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超前进位产生电路</a:t>
            </a:r>
            <a:endParaRPr lang="zh-CN" altLang="en-US" sz="2800">
              <a:solidFill>
                <a:srgbClr val="000066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461838" name="Rectangle 14"/>
          <p:cNvSpPr>
            <a:spLocks noChangeArrowheads="1"/>
          </p:cNvSpPr>
          <p:nvPr/>
        </p:nvSpPr>
        <p:spPr bwMode="auto">
          <a:xfrm>
            <a:off x="0" y="1428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61837" name="Object 13"/>
          <p:cNvGraphicFramePr>
            <a:graphicFrameLocks noChangeAspect="1"/>
          </p:cNvGraphicFramePr>
          <p:nvPr/>
        </p:nvGraphicFramePr>
        <p:xfrm>
          <a:off x="395288" y="1052513"/>
          <a:ext cx="4197350" cy="561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6" name="图片" r:id="rId3" imgW="2986430" imgH="3960205" progId="Word.Picture.8">
                  <p:embed/>
                </p:oleObj>
              </mc:Choice>
              <mc:Fallback>
                <p:oleObj name="图片" r:id="rId3" imgW="2986430" imgH="3960205" progId="Word.Picture.8">
                  <p:embed/>
                  <p:pic>
                    <p:nvPicPr>
                      <p:cNvPr id="461837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364"/>
                      <a:stretch>
                        <a:fillRect/>
                      </a:stretch>
                    </p:blipFill>
                    <p:spPr bwMode="auto">
                      <a:xfrm>
                        <a:off x="395288" y="1052513"/>
                        <a:ext cx="4197350" cy="56165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1839" name="Rectangle 15"/>
          <p:cNvSpPr>
            <a:spLocks noChangeArrowheads="1"/>
          </p:cNvSpPr>
          <p:nvPr/>
        </p:nvSpPr>
        <p:spPr bwMode="auto">
          <a:xfrm>
            <a:off x="4391025" y="1196975"/>
            <a:ext cx="4752975" cy="60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</a:rPr>
              <a:t>集成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</a:rPr>
              <a:t>4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</a:rPr>
              <a:t>位超前进位加法器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</a:rPr>
              <a:t>74HC283</a:t>
            </a:r>
          </a:p>
        </p:txBody>
      </p:sp>
      <p:grpSp>
        <p:nvGrpSpPr>
          <p:cNvPr id="461840" name="Group 16"/>
          <p:cNvGrpSpPr>
            <a:grpSpLocks/>
          </p:cNvGrpSpPr>
          <p:nvPr/>
        </p:nvGrpSpPr>
        <p:grpSpPr bwMode="auto">
          <a:xfrm>
            <a:off x="5651500" y="2384425"/>
            <a:ext cx="2971800" cy="3576638"/>
            <a:chOff x="703" y="1434"/>
            <a:chExt cx="1872" cy="2253"/>
          </a:xfrm>
        </p:grpSpPr>
        <p:graphicFrame>
          <p:nvGraphicFramePr>
            <p:cNvPr id="461841" name="Object 17"/>
            <p:cNvGraphicFramePr>
              <a:graphicFrameLocks noChangeAspect="1"/>
            </p:cNvGraphicFramePr>
            <p:nvPr/>
          </p:nvGraphicFramePr>
          <p:xfrm>
            <a:off x="725" y="1865"/>
            <a:ext cx="1747" cy="18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227" name="图片" r:id="rId5" imgW="1314360" imgH="1609560" progId="Word.Picture.8">
                    <p:embed/>
                  </p:oleObj>
                </mc:Choice>
                <mc:Fallback>
                  <p:oleObj name="图片" r:id="rId5" imgW="1314360" imgH="1609560" progId="Word.Picture.8">
                    <p:embed/>
                    <p:pic>
                      <p:nvPicPr>
                        <p:cNvPr id="461841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-1878"/>
                        <a:stretch>
                          <a:fillRect/>
                        </a:stretch>
                      </p:blipFill>
                      <p:spPr bwMode="auto">
                        <a:xfrm>
                          <a:off x="725" y="1865"/>
                          <a:ext cx="1747" cy="182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1842" name="Rectangle 18"/>
            <p:cNvSpPr>
              <a:spLocks noChangeArrowheads="1"/>
            </p:cNvSpPr>
            <p:nvPr/>
          </p:nvSpPr>
          <p:spPr bwMode="auto">
            <a:xfrm>
              <a:off x="703" y="1434"/>
              <a:ext cx="18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l"/>
              <a:r>
                <a:rPr lang="en-US" altLang="zh-CN" sz="2400" b="0">
                  <a:latin typeface="黑体" pitchFamily="49" charset="-122"/>
                  <a:ea typeface="黑体" pitchFamily="49" charset="-122"/>
                </a:rPr>
                <a:t> </a:t>
              </a:r>
              <a:r>
                <a:rPr lang="en-US" altLang="zh-CN" sz="24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74</a:t>
              </a:r>
              <a:r>
                <a:rPr lang="en-US" altLang="zh-CN" sz="24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HC28</a:t>
              </a:r>
              <a:r>
                <a:rPr lang="en-US" altLang="zh-CN" sz="24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3</a:t>
              </a:r>
              <a:r>
                <a:rPr lang="zh-CN" altLang="en-US" sz="2400">
                  <a:solidFill>
                    <a:srgbClr val="000066"/>
                  </a:solidFill>
                  <a:latin typeface="楷体_GB2312" pitchFamily="49" charset="-122"/>
                  <a:ea typeface="楷体_GB2312" pitchFamily="49" charset="-122"/>
                </a:rPr>
                <a:t>逻辑框图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61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61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61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61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830" grpId="0"/>
      <p:bldP spid="461839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919" name="Rectangle 23"/>
          <p:cNvSpPr>
            <a:spLocks noChangeArrowheads="1"/>
          </p:cNvSpPr>
          <p:nvPr/>
        </p:nvSpPr>
        <p:spPr bwMode="auto">
          <a:xfrm>
            <a:off x="755650" y="404813"/>
            <a:ext cx="7010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</a:rPr>
              <a:t>3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</a:rPr>
              <a:t>、超前进位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</a:rPr>
              <a:t>加法器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</a:rPr>
              <a:t>74LS283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</a:rPr>
              <a:t>的应用</a:t>
            </a:r>
          </a:p>
        </p:txBody>
      </p:sp>
      <p:sp>
        <p:nvSpPr>
          <p:cNvPr id="464920" name="Rectangle 24"/>
          <p:cNvSpPr>
            <a:spLocks noChangeArrowheads="1"/>
          </p:cNvSpPr>
          <p:nvPr/>
        </p:nvSpPr>
        <p:spPr bwMode="auto">
          <a:xfrm>
            <a:off x="914400" y="1700213"/>
            <a:ext cx="8229600" cy="41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例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1.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用两片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74LS283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构成一个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8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位二进制数加法器。</a:t>
            </a:r>
          </a:p>
        </p:txBody>
      </p:sp>
      <p:grpSp>
        <p:nvGrpSpPr>
          <p:cNvPr id="464928" name="Group 32"/>
          <p:cNvGrpSpPr>
            <a:grpSpLocks/>
          </p:cNvGrpSpPr>
          <p:nvPr/>
        </p:nvGrpSpPr>
        <p:grpSpPr bwMode="auto">
          <a:xfrm>
            <a:off x="1042988" y="2420938"/>
            <a:ext cx="6518275" cy="2881312"/>
            <a:chOff x="657" y="1525"/>
            <a:chExt cx="4106" cy="1815"/>
          </a:xfrm>
        </p:grpSpPr>
        <p:sp>
          <p:nvSpPr>
            <p:cNvPr id="464900" name="AutoShape 4"/>
            <p:cNvSpPr>
              <a:spLocks noChangeArrowheads="1"/>
            </p:cNvSpPr>
            <p:nvPr/>
          </p:nvSpPr>
          <p:spPr bwMode="auto">
            <a:xfrm>
              <a:off x="680" y="1525"/>
              <a:ext cx="4083" cy="181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round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4901" name="AutoShape 5"/>
            <p:cNvSpPr>
              <a:spLocks noChangeArrowheads="1"/>
            </p:cNvSpPr>
            <p:nvPr/>
          </p:nvSpPr>
          <p:spPr bwMode="auto">
            <a:xfrm>
              <a:off x="1275" y="3056"/>
              <a:ext cx="936" cy="198"/>
            </a:xfrm>
            <a:prstGeom prst="roundRect">
              <a:avLst>
                <a:gd name="adj" fmla="val 16667"/>
              </a:avLst>
            </a:prstGeom>
            <a:solidFill>
              <a:srgbClr val="FFCC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round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4902" name="AutoShape 6"/>
            <p:cNvSpPr>
              <a:spLocks noChangeArrowheads="1"/>
            </p:cNvSpPr>
            <p:nvPr/>
          </p:nvSpPr>
          <p:spPr bwMode="auto">
            <a:xfrm>
              <a:off x="3061" y="3028"/>
              <a:ext cx="936" cy="198"/>
            </a:xfrm>
            <a:prstGeom prst="roundRect">
              <a:avLst>
                <a:gd name="adj" fmla="val 16667"/>
              </a:avLst>
            </a:prstGeom>
            <a:solidFill>
              <a:srgbClr val="FFCC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round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4903" name="Rectangle 7"/>
            <p:cNvSpPr>
              <a:spLocks noChangeArrowheads="1"/>
            </p:cNvSpPr>
            <p:nvPr/>
          </p:nvSpPr>
          <p:spPr bwMode="auto">
            <a:xfrm>
              <a:off x="1134" y="1688"/>
              <a:ext cx="170" cy="227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4904" name="Rectangle 8"/>
            <p:cNvSpPr>
              <a:spLocks noChangeArrowheads="1"/>
            </p:cNvSpPr>
            <p:nvPr/>
          </p:nvSpPr>
          <p:spPr bwMode="auto">
            <a:xfrm>
              <a:off x="1928" y="1688"/>
              <a:ext cx="170" cy="227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4905" name="Rectangle 9"/>
            <p:cNvSpPr>
              <a:spLocks noChangeArrowheads="1"/>
            </p:cNvSpPr>
            <p:nvPr/>
          </p:nvSpPr>
          <p:spPr bwMode="auto">
            <a:xfrm>
              <a:off x="964" y="1688"/>
              <a:ext cx="170" cy="227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4906" name="Rectangle 10"/>
            <p:cNvSpPr>
              <a:spLocks noChangeArrowheads="1"/>
            </p:cNvSpPr>
            <p:nvPr/>
          </p:nvSpPr>
          <p:spPr bwMode="auto">
            <a:xfrm>
              <a:off x="1332" y="1688"/>
              <a:ext cx="170" cy="227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4907" name="Rectangle 11"/>
            <p:cNvSpPr>
              <a:spLocks noChangeArrowheads="1"/>
            </p:cNvSpPr>
            <p:nvPr/>
          </p:nvSpPr>
          <p:spPr bwMode="auto">
            <a:xfrm>
              <a:off x="1701" y="1688"/>
              <a:ext cx="170" cy="227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4908" name="Rectangle 12"/>
            <p:cNvSpPr>
              <a:spLocks noChangeArrowheads="1"/>
            </p:cNvSpPr>
            <p:nvPr/>
          </p:nvSpPr>
          <p:spPr bwMode="auto">
            <a:xfrm>
              <a:off x="2126" y="1688"/>
              <a:ext cx="170" cy="227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4909" name="Rectangle 13"/>
            <p:cNvSpPr>
              <a:spLocks noChangeArrowheads="1"/>
            </p:cNvSpPr>
            <p:nvPr/>
          </p:nvSpPr>
          <p:spPr bwMode="auto">
            <a:xfrm>
              <a:off x="2835" y="1688"/>
              <a:ext cx="170" cy="227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4910" name="Rectangle 14"/>
            <p:cNvSpPr>
              <a:spLocks noChangeArrowheads="1"/>
            </p:cNvSpPr>
            <p:nvPr/>
          </p:nvSpPr>
          <p:spPr bwMode="auto">
            <a:xfrm>
              <a:off x="3203" y="1688"/>
              <a:ext cx="170" cy="227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4911" name="Rectangle 15"/>
            <p:cNvSpPr>
              <a:spLocks noChangeArrowheads="1"/>
            </p:cNvSpPr>
            <p:nvPr/>
          </p:nvSpPr>
          <p:spPr bwMode="auto">
            <a:xfrm>
              <a:off x="3600" y="1688"/>
              <a:ext cx="170" cy="227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4912" name="Rectangle 16"/>
            <p:cNvSpPr>
              <a:spLocks noChangeArrowheads="1"/>
            </p:cNvSpPr>
            <p:nvPr/>
          </p:nvSpPr>
          <p:spPr bwMode="auto">
            <a:xfrm>
              <a:off x="3969" y="1688"/>
              <a:ext cx="170" cy="227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4913" name="Rectangle 17"/>
            <p:cNvSpPr>
              <a:spLocks noChangeArrowheads="1"/>
            </p:cNvSpPr>
            <p:nvPr/>
          </p:nvSpPr>
          <p:spPr bwMode="auto">
            <a:xfrm>
              <a:off x="3005" y="1688"/>
              <a:ext cx="170" cy="227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4914" name="Rectangle 18"/>
            <p:cNvSpPr>
              <a:spLocks noChangeArrowheads="1"/>
            </p:cNvSpPr>
            <p:nvPr/>
          </p:nvSpPr>
          <p:spPr bwMode="auto">
            <a:xfrm>
              <a:off x="3770" y="1688"/>
              <a:ext cx="170" cy="227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4915" name="Rectangle 19"/>
            <p:cNvSpPr>
              <a:spLocks noChangeArrowheads="1"/>
            </p:cNvSpPr>
            <p:nvPr/>
          </p:nvSpPr>
          <p:spPr bwMode="auto">
            <a:xfrm>
              <a:off x="3402" y="1688"/>
              <a:ext cx="170" cy="227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4916" name="Rectangle 20"/>
            <p:cNvSpPr>
              <a:spLocks noChangeArrowheads="1"/>
            </p:cNvSpPr>
            <p:nvPr/>
          </p:nvSpPr>
          <p:spPr bwMode="auto">
            <a:xfrm>
              <a:off x="1502" y="1688"/>
              <a:ext cx="170" cy="227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4917" name="Rectangle 21"/>
            <p:cNvSpPr>
              <a:spLocks noChangeArrowheads="1"/>
            </p:cNvSpPr>
            <p:nvPr/>
          </p:nvSpPr>
          <p:spPr bwMode="auto">
            <a:xfrm>
              <a:off x="2296" y="1688"/>
              <a:ext cx="170" cy="227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4918" name="Rectangle 22"/>
            <p:cNvSpPr>
              <a:spLocks noChangeArrowheads="1"/>
            </p:cNvSpPr>
            <p:nvPr/>
          </p:nvSpPr>
          <p:spPr bwMode="auto">
            <a:xfrm>
              <a:off x="4139" y="1688"/>
              <a:ext cx="170" cy="227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64921" name="Object 25"/>
            <p:cNvGraphicFramePr>
              <a:graphicFrameLocks noChangeAspect="1"/>
            </p:cNvGraphicFramePr>
            <p:nvPr/>
          </p:nvGraphicFramePr>
          <p:xfrm>
            <a:off x="657" y="1639"/>
            <a:ext cx="4026" cy="16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3250" name="图片" r:id="rId3" imgW="3124080" imgH="1247760" progId="Word.Picture.8">
                    <p:embed/>
                  </p:oleObj>
                </mc:Choice>
                <mc:Fallback>
                  <p:oleObj name="图片" r:id="rId3" imgW="3124080" imgH="1247760" progId="Word.Picture.8">
                    <p:embed/>
                    <p:pic>
                      <p:nvPicPr>
                        <p:cNvPr id="464921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7" y="1639"/>
                          <a:ext cx="4026" cy="160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4922" name="Oval 26"/>
            <p:cNvSpPr>
              <a:spLocks noChangeArrowheads="1"/>
            </p:cNvSpPr>
            <p:nvPr/>
          </p:nvSpPr>
          <p:spPr bwMode="auto">
            <a:xfrm>
              <a:off x="4451" y="2375"/>
              <a:ext cx="256" cy="284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4923" name="Line 27"/>
            <p:cNvSpPr>
              <a:spLocks noChangeShapeType="1"/>
            </p:cNvSpPr>
            <p:nvPr/>
          </p:nvSpPr>
          <p:spPr bwMode="auto">
            <a:xfrm flipH="1">
              <a:off x="2523" y="2489"/>
              <a:ext cx="255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64924" name="Group 28"/>
            <p:cNvGrpSpPr>
              <a:grpSpLocks/>
            </p:cNvGrpSpPr>
            <p:nvPr/>
          </p:nvGrpSpPr>
          <p:grpSpPr bwMode="auto">
            <a:xfrm>
              <a:off x="793" y="2489"/>
              <a:ext cx="114" cy="510"/>
              <a:chOff x="130" y="3152"/>
              <a:chExt cx="114" cy="510"/>
            </a:xfrm>
          </p:grpSpPr>
          <p:sp>
            <p:nvSpPr>
              <p:cNvPr id="464925" name="Line 29"/>
              <p:cNvSpPr>
                <a:spLocks noChangeShapeType="1"/>
              </p:cNvSpPr>
              <p:nvPr/>
            </p:nvSpPr>
            <p:spPr bwMode="auto">
              <a:xfrm flipH="1">
                <a:off x="130" y="3152"/>
                <a:ext cx="114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4926" name="Line 30"/>
              <p:cNvSpPr>
                <a:spLocks noChangeShapeType="1"/>
              </p:cNvSpPr>
              <p:nvPr/>
            </p:nvSpPr>
            <p:spPr bwMode="auto">
              <a:xfrm>
                <a:off x="130" y="3152"/>
                <a:ext cx="0" cy="51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464927" name="Rectangle 31"/>
          <p:cNvSpPr>
            <a:spLocks noChangeArrowheads="1"/>
          </p:cNvSpPr>
          <p:nvPr/>
        </p:nvSpPr>
        <p:spPr bwMode="auto">
          <a:xfrm>
            <a:off x="1116013" y="5594350"/>
            <a:ext cx="6637337" cy="47625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在片内是超前进位，而片与片之间是串行进位。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64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64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464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4920" grpId="0"/>
      <p:bldP spid="464927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9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42"/>
          <a:stretch>
            <a:fillRect/>
          </a:stretch>
        </p:blipFill>
        <p:spPr bwMode="auto">
          <a:xfrm>
            <a:off x="4994275" y="2422525"/>
            <a:ext cx="3465513" cy="284638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65925" name="Group 5"/>
          <p:cNvGrpSpPr>
            <a:grpSpLocks/>
          </p:cNvGrpSpPr>
          <p:nvPr/>
        </p:nvGrpSpPr>
        <p:grpSpPr bwMode="auto">
          <a:xfrm>
            <a:off x="5148263" y="2276475"/>
            <a:ext cx="1295400" cy="431800"/>
            <a:chOff x="2795" y="3379"/>
            <a:chExt cx="924" cy="255"/>
          </a:xfrm>
        </p:grpSpPr>
        <p:sp>
          <p:nvSpPr>
            <p:cNvPr id="465926" name="AutoShape 6"/>
            <p:cNvSpPr>
              <a:spLocks/>
            </p:cNvSpPr>
            <p:nvPr/>
          </p:nvSpPr>
          <p:spPr bwMode="auto">
            <a:xfrm rot="5400000">
              <a:off x="3245" y="3269"/>
              <a:ext cx="57" cy="674"/>
            </a:xfrm>
            <a:prstGeom prst="leftBrace">
              <a:avLst>
                <a:gd name="adj1" fmla="val 98538"/>
                <a:gd name="adj2" fmla="val 50000"/>
              </a:avLst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5927" name="Text Box 7"/>
            <p:cNvSpPr txBox="1">
              <a:spLocks noChangeArrowheads="1"/>
            </p:cNvSpPr>
            <p:nvPr/>
          </p:nvSpPr>
          <p:spPr bwMode="auto">
            <a:xfrm>
              <a:off x="2795" y="3379"/>
              <a:ext cx="924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zh-CN" sz="2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8421</a:t>
              </a:r>
              <a:r>
                <a:rPr lang="zh-CN" altLang="en-US" sz="2000">
                  <a:solidFill>
                    <a:srgbClr val="000066"/>
                  </a:solidFill>
                  <a:latin typeface="Times New Roman" pitchFamily="18" charset="0"/>
                  <a:ea typeface="楷体_GB2312" pitchFamily="49" charset="-122"/>
                </a:rPr>
                <a:t>码输入</a:t>
              </a:r>
            </a:p>
          </p:txBody>
        </p:sp>
      </p:grpSp>
      <p:sp>
        <p:nvSpPr>
          <p:cNvPr id="465928" name="AutoShape 8"/>
          <p:cNvSpPr>
            <a:spLocks/>
          </p:cNvSpPr>
          <p:nvPr/>
        </p:nvSpPr>
        <p:spPr bwMode="auto">
          <a:xfrm rot="16200000" flipV="1">
            <a:off x="6383337" y="4114801"/>
            <a:ext cx="61913" cy="1401762"/>
          </a:xfrm>
          <a:prstGeom prst="leftBrace">
            <a:avLst>
              <a:gd name="adj1" fmla="val 188674"/>
              <a:gd name="adj2" fmla="val 50000"/>
            </a:avLst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5929" name="Text Box 9"/>
          <p:cNvSpPr txBox="1">
            <a:spLocks noChangeArrowheads="1"/>
          </p:cNvSpPr>
          <p:nvPr/>
        </p:nvSpPr>
        <p:spPr bwMode="auto">
          <a:xfrm>
            <a:off x="5703888" y="4906963"/>
            <a:ext cx="1500187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zh-CN" altLang="en-US" sz="20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余</a:t>
            </a:r>
            <a:r>
              <a:rPr lang="en-US" altLang="zh-CN" sz="20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 sz="20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码输出</a:t>
            </a:r>
          </a:p>
        </p:txBody>
      </p:sp>
      <p:sp>
        <p:nvSpPr>
          <p:cNvPr id="465930" name="Text Box 10"/>
          <p:cNvSpPr txBox="1">
            <a:spLocks noChangeArrowheads="1"/>
          </p:cNvSpPr>
          <p:nvPr/>
        </p:nvSpPr>
        <p:spPr bwMode="auto">
          <a:xfrm>
            <a:off x="7243763" y="2541588"/>
            <a:ext cx="266700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z="2000">
                <a:solidFill>
                  <a:srgbClr val="000066"/>
                </a:solidFill>
                <a:latin typeface="Times New Roman" pitchFamily="18" charset="0"/>
              </a:rPr>
              <a:t>1</a:t>
            </a:r>
            <a:endParaRPr lang="en-US" altLang="zh-CN" sz="480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65931" name="Text Box 11"/>
          <p:cNvSpPr txBox="1">
            <a:spLocks noChangeArrowheads="1"/>
          </p:cNvSpPr>
          <p:nvPr/>
        </p:nvSpPr>
        <p:spPr bwMode="auto">
          <a:xfrm>
            <a:off x="7513638" y="2541588"/>
            <a:ext cx="268287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z="2000">
                <a:solidFill>
                  <a:srgbClr val="000066"/>
                </a:solidFill>
                <a:latin typeface="Times New Roman" pitchFamily="18" charset="0"/>
              </a:rPr>
              <a:t>1</a:t>
            </a:r>
            <a:endParaRPr lang="en-US" altLang="zh-CN" sz="480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65932" name="Text Box 12"/>
          <p:cNvSpPr txBox="1">
            <a:spLocks noChangeArrowheads="1"/>
          </p:cNvSpPr>
          <p:nvPr/>
        </p:nvSpPr>
        <p:spPr bwMode="auto">
          <a:xfrm>
            <a:off x="6704013" y="2541588"/>
            <a:ext cx="268287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z="2000">
                <a:solidFill>
                  <a:srgbClr val="000066"/>
                </a:solidFill>
                <a:latin typeface="Times New Roman" pitchFamily="18" charset="0"/>
              </a:rPr>
              <a:t>0</a:t>
            </a:r>
            <a:endParaRPr lang="en-US" altLang="zh-CN" sz="480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65933" name="Text Box 13"/>
          <p:cNvSpPr txBox="1">
            <a:spLocks noChangeArrowheads="1"/>
          </p:cNvSpPr>
          <p:nvPr/>
        </p:nvSpPr>
        <p:spPr bwMode="auto">
          <a:xfrm>
            <a:off x="6973888" y="2541588"/>
            <a:ext cx="268287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z="2000">
                <a:solidFill>
                  <a:srgbClr val="000066"/>
                </a:solidFill>
                <a:latin typeface="Times New Roman" pitchFamily="18" charset="0"/>
              </a:rPr>
              <a:t>0</a:t>
            </a:r>
            <a:endParaRPr lang="en-US" altLang="zh-CN" sz="480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65934" name="Rectangle 14"/>
          <p:cNvSpPr>
            <a:spLocks noChangeArrowheads="1"/>
          </p:cNvSpPr>
          <p:nvPr/>
        </p:nvSpPr>
        <p:spPr bwMode="auto">
          <a:xfrm>
            <a:off x="755650" y="476250"/>
            <a:ext cx="7813675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lnSpc>
                <a:spcPct val="155000"/>
              </a:lnSpc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例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.  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用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74283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构成将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8421BCD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码转换为余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3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码的</a:t>
            </a:r>
          </a:p>
          <a:p>
            <a:pPr algn="l">
              <a:lnSpc>
                <a:spcPct val="155000"/>
              </a:lnSpc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码制转换电路 。</a:t>
            </a:r>
          </a:p>
        </p:txBody>
      </p:sp>
      <p:sp>
        <p:nvSpPr>
          <p:cNvPr id="465935" name="Text Box 15"/>
          <p:cNvSpPr txBox="1">
            <a:spLocks noChangeArrowheads="1"/>
          </p:cNvSpPr>
          <p:nvPr/>
        </p:nvSpPr>
        <p:spPr bwMode="auto">
          <a:xfrm>
            <a:off x="582613" y="2259013"/>
            <a:ext cx="11255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8421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码</a:t>
            </a:r>
          </a:p>
        </p:txBody>
      </p:sp>
      <p:sp>
        <p:nvSpPr>
          <p:cNvPr id="465936" name="Text Box 16"/>
          <p:cNvSpPr txBox="1">
            <a:spLocks noChangeArrowheads="1"/>
          </p:cNvSpPr>
          <p:nvPr/>
        </p:nvSpPr>
        <p:spPr bwMode="auto">
          <a:xfrm>
            <a:off x="3198813" y="2259013"/>
            <a:ext cx="11255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余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3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码</a:t>
            </a:r>
          </a:p>
        </p:txBody>
      </p:sp>
      <p:sp>
        <p:nvSpPr>
          <p:cNvPr id="465937" name="Text Box 17"/>
          <p:cNvSpPr txBox="1">
            <a:spLocks noChangeArrowheads="1"/>
          </p:cNvSpPr>
          <p:nvPr/>
        </p:nvSpPr>
        <p:spPr bwMode="auto">
          <a:xfrm>
            <a:off x="627063" y="3001963"/>
            <a:ext cx="11064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400">
                <a:solidFill>
                  <a:srgbClr val="000066"/>
                </a:solidFill>
                <a:latin typeface="Arial" pitchFamily="34" charset="0"/>
              </a:rPr>
              <a:t>0000</a:t>
            </a:r>
          </a:p>
        </p:txBody>
      </p:sp>
      <p:sp>
        <p:nvSpPr>
          <p:cNvPr id="465938" name="Text Box 18"/>
          <p:cNvSpPr txBox="1">
            <a:spLocks noChangeArrowheads="1"/>
          </p:cNvSpPr>
          <p:nvPr/>
        </p:nvSpPr>
        <p:spPr bwMode="auto">
          <a:xfrm>
            <a:off x="627063" y="3498850"/>
            <a:ext cx="10302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400">
                <a:solidFill>
                  <a:srgbClr val="000066"/>
                </a:solidFill>
                <a:latin typeface="Arial" pitchFamily="34" charset="0"/>
              </a:rPr>
              <a:t>0001</a:t>
            </a:r>
          </a:p>
        </p:txBody>
      </p:sp>
      <p:sp>
        <p:nvSpPr>
          <p:cNvPr id="465939" name="Text Box 19"/>
          <p:cNvSpPr txBox="1">
            <a:spLocks noChangeArrowheads="1"/>
          </p:cNvSpPr>
          <p:nvPr/>
        </p:nvSpPr>
        <p:spPr bwMode="auto">
          <a:xfrm>
            <a:off x="627063" y="3998913"/>
            <a:ext cx="10302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400">
                <a:solidFill>
                  <a:srgbClr val="000066"/>
                </a:solidFill>
                <a:latin typeface="Arial" pitchFamily="34" charset="0"/>
              </a:rPr>
              <a:t>0010</a:t>
            </a:r>
          </a:p>
        </p:txBody>
      </p:sp>
      <p:sp>
        <p:nvSpPr>
          <p:cNvPr id="465940" name="Text Box 20"/>
          <p:cNvSpPr txBox="1">
            <a:spLocks noChangeArrowheads="1"/>
          </p:cNvSpPr>
          <p:nvPr/>
        </p:nvSpPr>
        <p:spPr bwMode="auto">
          <a:xfrm>
            <a:off x="3063875" y="3001963"/>
            <a:ext cx="1085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400">
                <a:solidFill>
                  <a:srgbClr val="000066"/>
                </a:solidFill>
                <a:latin typeface="Arial" pitchFamily="34" charset="0"/>
              </a:rPr>
              <a:t>0011</a:t>
            </a:r>
          </a:p>
        </p:txBody>
      </p:sp>
      <p:sp>
        <p:nvSpPr>
          <p:cNvPr id="465941" name="Text Box 21"/>
          <p:cNvSpPr txBox="1">
            <a:spLocks noChangeArrowheads="1"/>
          </p:cNvSpPr>
          <p:nvPr/>
        </p:nvSpPr>
        <p:spPr bwMode="auto">
          <a:xfrm>
            <a:off x="3063875" y="3500438"/>
            <a:ext cx="93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400">
                <a:solidFill>
                  <a:srgbClr val="000066"/>
                </a:solidFill>
                <a:latin typeface="Arial" pitchFamily="34" charset="0"/>
              </a:rPr>
              <a:t>0100</a:t>
            </a:r>
          </a:p>
        </p:txBody>
      </p:sp>
      <p:sp>
        <p:nvSpPr>
          <p:cNvPr id="465942" name="Text Box 22"/>
          <p:cNvSpPr txBox="1">
            <a:spLocks noChangeArrowheads="1"/>
          </p:cNvSpPr>
          <p:nvPr/>
        </p:nvSpPr>
        <p:spPr bwMode="auto">
          <a:xfrm>
            <a:off x="3063875" y="3998913"/>
            <a:ext cx="1009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400">
                <a:solidFill>
                  <a:srgbClr val="000066"/>
                </a:solidFill>
                <a:latin typeface="Arial" pitchFamily="34" charset="0"/>
              </a:rPr>
              <a:t>0101</a:t>
            </a:r>
          </a:p>
        </p:txBody>
      </p:sp>
      <p:sp>
        <p:nvSpPr>
          <p:cNvPr id="465943" name="Text Box 23"/>
          <p:cNvSpPr txBox="1">
            <a:spLocks noChangeArrowheads="1"/>
          </p:cNvSpPr>
          <p:nvPr/>
        </p:nvSpPr>
        <p:spPr bwMode="auto">
          <a:xfrm>
            <a:off x="762000" y="4598988"/>
            <a:ext cx="73025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en-US" altLang="zh-CN" sz="36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</a:t>
            </a:r>
            <a:endParaRPr kumimoji="1" lang="en-US" altLang="zh-CN" sz="2800">
              <a:solidFill>
                <a:srgbClr val="000066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465944" name="Text Box 24"/>
          <p:cNvSpPr txBox="1">
            <a:spLocks noChangeArrowheads="1"/>
          </p:cNvSpPr>
          <p:nvPr/>
        </p:nvSpPr>
        <p:spPr bwMode="auto">
          <a:xfrm>
            <a:off x="3063875" y="4598988"/>
            <a:ext cx="73025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en-US" altLang="zh-CN" sz="36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</a:t>
            </a:r>
            <a:endParaRPr kumimoji="1" lang="en-US" altLang="zh-CN" sz="2800">
              <a:solidFill>
                <a:srgbClr val="000066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465945" name="Text Box 25"/>
          <p:cNvSpPr txBox="1">
            <a:spLocks noChangeArrowheads="1"/>
          </p:cNvSpPr>
          <p:nvPr/>
        </p:nvSpPr>
        <p:spPr bwMode="auto">
          <a:xfrm>
            <a:off x="1824038" y="2979738"/>
            <a:ext cx="900112" cy="39528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>
                <a:solidFill>
                  <a:srgbClr val="000066"/>
                </a:solidFill>
                <a:latin typeface="Arial" pitchFamily="34" charset="0"/>
              </a:rPr>
              <a:t>+0011</a:t>
            </a:r>
          </a:p>
        </p:txBody>
      </p:sp>
      <p:sp>
        <p:nvSpPr>
          <p:cNvPr id="465946" name="Text Box 26"/>
          <p:cNvSpPr txBox="1">
            <a:spLocks noChangeArrowheads="1"/>
          </p:cNvSpPr>
          <p:nvPr/>
        </p:nvSpPr>
        <p:spPr bwMode="auto">
          <a:xfrm>
            <a:off x="1824038" y="3473450"/>
            <a:ext cx="900112" cy="395288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>
                <a:solidFill>
                  <a:srgbClr val="000066"/>
                </a:solidFill>
                <a:latin typeface="Arial" pitchFamily="34" charset="0"/>
              </a:rPr>
              <a:t>+0011</a:t>
            </a:r>
          </a:p>
        </p:txBody>
      </p:sp>
      <p:sp>
        <p:nvSpPr>
          <p:cNvPr id="465947" name="Text Box 27"/>
          <p:cNvSpPr txBox="1">
            <a:spLocks noChangeArrowheads="1"/>
          </p:cNvSpPr>
          <p:nvPr/>
        </p:nvSpPr>
        <p:spPr bwMode="auto">
          <a:xfrm>
            <a:off x="1824038" y="3968750"/>
            <a:ext cx="900112" cy="395288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>
                <a:solidFill>
                  <a:srgbClr val="000066"/>
                </a:solidFill>
                <a:latin typeface="Arial" pitchFamily="34" charset="0"/>
              </a:rPr>
              <a:t>+0011</a:t>
            </a:r>
          </a:p>
        </p:txBody>
      </p:sp>
      <p:sp>
        <p:nvSpPr>
          <p:cNvPr id="465948" name="Text Box 28"/>
          <p:cNvSpPr txBox="1">
            <a:spLocks noChangeArrowheads="1"/>
          </p:cNvSpPr>
          <p:nvPr/>
        </p:nvSpPr>
        <p:spPr bwMode="auto">
          <a:xfrm>
            <a:off x="5173663" y="3662363"/>
            <a:ext cx="539750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>
                <a:solidFill>
                  <a:srgbClr val="000066"/>
                </a:solidFill>
                <a:latin typeface="Times New Roman" pitchFamily="18" charset="0"/>
              </a:rPr>
              <a:t>CO</a:t>
            </a:r>
          </a:p>
        </p:txBody>
      </p:sp>
      <p:sp>
        <p:nvSpPr>
          <p:cNvPr id="465949" name="Oval 29"/>
          <p:cNvSpPr>
            <a:spLocks noChangeArrowheads="1"/>
          </p:cNvSpPr>
          <p:nvPr/>
        </p:nvSpPr>
        <p:spPr bwMode="auto">
          <a:xfrm>
            <a:off x="8174038" y="3679825"/>
            <a:ext cx="269875" cy="26987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65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465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465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500"/>
                                        <p:tgtEl>
                                          <p:spTgt spid="465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500"/>
                                        <p:tgtEl>
                                          <p:spTgt spid="465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65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500"/>
                                        <p:tgtEl>
                                          <p:spTgt spid="4659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5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65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1" dur="500"/>
                                        <p:tgtEl>
                                          <p:spTgt spid="4659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5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65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1" dur="500"/>
                                        <p:tgtEl>
                                          <p:spTgt spid="4659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5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465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465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465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9" dur="500"/>
                                        <p:tgtEl>
                                          <p:spTgt spid="465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2" dur="500"/>
                                        <p:tgtEl>
                                          <p:spTgt spid="465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5" dur="500"/>
                                        <p:tgtEl>
                                          <p:spTgt spid="465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8" dur="500"/>
                                        <p:tgtEl>
                                          <p:spTgt spid="465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3" dur="500"/>
                                        <p:tgtEl>
                                          <p:spTgt spid="465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8" dur="500"/>
                                        <p:tgtEl>
                                          <p:spTgt spid="465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1" dur="500"/>
                                        <p:tgtEl>
                                          <p:spTgt spid="465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5928" grpId="0" animBg="1"/>
      <p:bldP spid="465929" grpId="0"/>
      <p:bldP spid="465930" grpId="0"/>
      <p:bldP spid="465931" grpId="0"/>
      <p:bldP spid="465932" grpId="0"/>
      <p:bldP spid="465933" grpId="0"/>
      <p:bldP spid="465935" grpId="0"/>
      <p:bldP spid="465936" grpId="0"/>
      <p:bldP spid="465937" grpId="0"/>
      <p:bldP spid="465938" grpId="0"/>
      <p:bldP spid="465939" grpId="0"/>
      <p:bldP spid="465940" grpId="0"/>
      <p:bldP spid="465943" grpId="0"/>
      <p:bldP spid="465944" grpId="0"/>
      <p:bldP spid="465945" grpId="0" animBg="1"/>
      <p:bldP spid="465946" grpId="0" animBg="1"/>
      <p:bldP spid="465947" grpId="0" animBg="1"/>
      <p:bldP spid="465949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8" name="Rectangle 4"/>
          <p:cNvSpPr>
            <a:spLocks noChangeArrowheads="1"/>
          </p:cNvSpPr>
          <p:nvPr/>
        </p:nvSpPr>
        <p:spPr bwMode="auto">
          <a:xfrm>
            <a:off x="900113" y="549275"/>
            <a:ext cx="5208587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r>
              <a:rPr lang="en-US" altLang="zh-CN" sz="2500">
                <a:solidFill>
                  <a:srgbClr val="000066"/>
                </a:solidFill>
                <a:latin typeface="楷体_GB2312" pitchFamily="49" charset="-122"/>
              </a:rPr>
              <a:t>4</a:t>
            </a:r>
            <a:r>
              <a:rPr lang="zh-CN" altLang="en-US" sz="2500">
                <a:solidFill>
                  <a:srgbClr val="000066"/>
                </a:solidFill>
                <a:latin typeface="楷体_GB2312" pitchFamily="49" charset="-122"/>
              </a:rPr>
              <a:t>、减法运算</a:t>
            </a:r>
            <a:r>
              <a:rPr lang="zh-CN" altLang="en-US" sz="250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 </a:t>
            </a:r>
          </a:p>
        </p:txBody>
      </p:sp>
      <p:sp>
        <p:nvSpPr>
          <p:cNvPr id="466949" name="Rectangle 5"/>
          <p:cNvSpPr>
            <a:spLocks noChangeArrowheads="1"/>
          </p:cNvSpPr>
          <p:nvPr/>
        </p:nvSpPr>
        <p:spPr bwMode="auto">
          <a:xfrm>
            <a:off x="466725" y="4941888"/>
            <a:ext cx="80772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45000"/>
              </a:lnSpc>
            </a:pP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在实际应用中，通常是将减法运算变为加法运算来处理，即采用加补码的方法完成减法运算。</a:t>
            </a:r>
          </a:p>
        </p:txBody>
      </p:sp>
      <p:sp>
        <p:nvSpPr>
          <p:cNvPr id="466953" name="Rectangle 9"/>
          <p:cNvSpPr>
            <a:spLocks noChangeArrowheads="1"/>
          </p:cNvSpPr>
          <p:nvPr/>
        </p:nvSpPr>
        <p:spPr bwMode="auto">
          <a:xfrm>
            <a:off x="755650" y="1412875"/>
            <a:ext cx="77089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266700" algn="l">
              <a:tabLst>
                <a:tab pos="3060700" algn="ctr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tabLst>
                <a:tab pos="3060700" algn="ctr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tabLst>
                <a:tab pos="3060700" algn="ctr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tabLst>
                <a:tab pos="3060700" algn="ctr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tabLst>
                <a:tab pos="3060700" algn="ctr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060700" algn="ctr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r>
              <a:rPr lang="zh-CN" altLang="en-US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若</a:t>
            </a:r>
            <a:r>
              <a:rPr lang="en-US" altLang="zh-CN" i="1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n</a:t>
            </a:r>
            <a:r>
              <a:rPr lang="zh-CN" altLang="en-US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位二进制的原码为</a:t>
            </a:r>
            <a:r>
              <a:rPr lang="en-US" altLang="zh-CN" i="1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N</a:t>
            </a:r>
            <a:r>
              <a:rPr lang="zh-CN" altLang="en-US" baseline="-30000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原</a:t>
            </a:r>
            <a:r>
              <a:rPr lang="zh-CN" altLang="en-US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，则与它相对应的</a:t>
            </a:r>
            <a:r>
              <a:rPr lang="en-US" altLang="zh-CN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2 </a:t>
            </a:r>
            <a:r>
              <a:rPr lang="zh-CN" altLang="en-US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的补码为</a:t>
            </a:r>
          </a:p>
          <a:p>
            <a:pPr eaLnBrk="0" hangingPunct="0"/>
            <a:r>
              <a:rPr lang="zh-CN" altLang="en-US" i="1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	</a:t>
            </a:r>
            <a:r>
              <a:rPr lang="en-US" altLang="zh-CN" i="1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N</a:t>
            </a:r>
            <a:r>
              <a:rPr lang="zh-CN" altLang="en-US" baseline="-30000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补</a:t>
            </a:r>
            <a:r>
              <a:rPr lang="en-US" altLang="zh-CN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=2</a:t>
            </a:r>
            <a:r>
              <a:rPr lang="en-US" altLang="zh-CN" i="1" baseline="30000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N</a:t>
            </a:r>
            <a:r>
              <a:rPr lang="en-US" altLang="zh-CN" baseline="30000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 </a:t>
            </a:r>
            <a:r>
              <a:rPr lang="en-US" altLang="zh-CN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</a:t>
            </a:r>
            <a:r>
              <a:rPr lang="en-US" altLang="zh-CN" i="1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N</a:t>
            </a:r>
            <a:r>
              <a:rPr lang="zh-CN" altLang="en-US" baseline="-30000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原</a:t>
            </a:r>
            <a:r>
              <a:rPr lang="zh-CN" altLang="en-US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	</a:t>
            </a:r>
          </a:p>
          <a:p>
            <a:pPr eaLnBrk="0" hangingPunct="0"/>
            <a:r>
              <a:rPr lang="zh-CN" altLang="en-US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补码与反码的关系式</a:t>
            </a:r>
          </a:p>
          <a:p>
            <a:pPr eaLnBrk="0" hangingPunct="0"/>
            <a:r>
              <a:rPr lang="zh-CN" altLang="en-US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	</a:t>
            </a:r>
            <a:r>
              <a:rPr lang="en-US" altLang="zh-CN" i="1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N</a:t>
            </a:r>
            <a:r>
              <a:rPr lang="zh-CN" altLang="en-US" baseline="-30000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补</a:t>
            </a:r>
            <a:r>
              <a:rPr lang="en-US" altLang="zh-CN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=</a:t>
            </a:r>
            <a:r>
              <a:rPr lang="en-US" altLang="zh-CN" i="1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N</a:t>
            </a:r>
            <a:r>
              <a:rPr lang="zh-CN" altLang="en-US" baseline="-30000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反</a:t>
            </a:r>
            <a:r>
              <a:rPr lang="en-US" altLang="zh-CN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+1	</a:t>
            </a:r>
          </a:p>
          <a:p>
            <a:pPr eaLnBrk="0" hangingPunct="0"/>
            <a:endParaRPr lang="en-US" altLang="zh-CN">
              <a:solidFill>
                <a:srgbClr val="000066"/>
              </a:solidFill>
              <a:ea typeface="楷体_GB2312" pitchFamily="49" charset="-122"/>
              <a:cs typeface="Times New Roman" pitchFamily="18" charset="0"/>
              <a:sym typeface="Symbol" pitchFamily="18" charset="2"/>
            </a:endParaRPr>
          </a:p>
        </p:txBody>
      </p:sp>
      <p:grpSp>
        <p:nvGrpSpPr>
          <p:cNvPr id="466958" name="Group 14"/>
          <p:cNvGrpSpPr>
            <a:grpSpLocks/>
          </p:cNvGrpSpPr>
          <p:nvPr/>
        </p:nvGrpSpPr>
        <p:grpSpPr bwMode="auto">
          <a:xfrm>
            <a:off x="827088" y="3213100"/>
            <a:ext cx="5149850" cy="960438"/>
            <a:chOff x="521" y="2024"/>
            <a:chExt cx="3244" cy="605"/>
          </a:xfrm>
        </p:grpSpPr>
        <p:sp>
          <p:nvSpPr>
            <p:cNvPr id="466954" name="Rectangle 10"/>
            <p:cNvSpPr>
              <a:spLocks noChangeArrowheads="1"/>
            </p:cNvSpPr>
            <p:nvPr/>
          </p:nvSpPr>
          <p:spPr bwMode="auto">
            <a:xfrm>
              <a:off x="937" y="2214"/>
              <a:ext cx="0" cy="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66955" name="Rectangle 11"/>
            <p:cNvSpPr>
              <a:spLocks noChangeArrowheads="1"/>
            </p:cNvSpPr>
            <p:nvPr/>
          </p:nvSpPr>
          <p:spPr bwMode="auto">
            <a:xfrm>
              <a:off x="521" y="2024"/>
              <a:ext cx="32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indent="269875"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r"/>
              <a:r>
                <a:rPr lang="zh-CN" altLang="en-US">
                  <a:solidFill>
                    <a:srgbClr val="000066"/>
                  </a:solidFill>
                  <a:ea typeface="楷体_GB2312" pitchFamily="49" charset="-122"/>
                  <a:cs typeface="Times New Roman" pitchFamily="18" charset="0"/>
                </a:rPr>
                <a:t>设两个数</a:t>
              </a:r>
              <a:r>
                <a:rPr lang="en-US" altLang="zh-CN" i="1">
                  <a:solidFill>
                    <a:srgbClr val="000066"/>
                  </a:solidFill>
                  <a:ea typeface="楷体_GB2312" pitchFamily="49" charset="-122"/>
                  <a:cs typeface="Times New Roman" pitchFamily="18" charset="0"/>
                </a:rPr>
                <a:t>A</a:t>
              </a:r>
              <a:r>
                <a:rPr lang="zh-CN" altLang="en-US">
                  <a:solidFill>
                    <a:srgbClr val="000066"/>
                  </a:solidFill>
                  <a:ea typeface="楷体_GB2312" pitchFamily="49" charset="-122"/>
                  <a:cs typeface="Times New Roman" pitchFamily="18" charset="0"/>
                </a:rPr>
                <a:t>、</a:t>
              </a:r>
              <a:r>
                <a:rPr lang="en-US" altLang="zh-CN" i="1">
                  <a:solidFill>
                    <a:srgbClr val="000066"/>
                  </a:solidFill>
                  <a:ea typeface="楷体_GB2312" pitchFamily="49" charset="-122"/>
                  <a:cs typeface="Times New Roman" pitchFamily="18" charset="0"/>
                </a:rPr>
                <a:t>B</a:t>
              </a:r>
              <a:r>
                <a:rPr lang="zh-CN" altLang="en-US">
                  <a:solidFill>
                    <a:srgbClr val="000066"/>
                  </a:solidFill>
                  <a:ea typeface="楷体_GB2312" pitchFamily="49" charset="-122"/>
                  <a:cs typeface="Times New Roman" pitchFamily="18" charset="0"/>
                </a:rPr>
                <a:t>相减，利用以上两式</a:t>
              </a:r>
            </a:p>
          </p:txBody>
        </p:sp>
        <p:sp>
          <p:nvSpPr>
            <p:cNvPr id="466956" name="Rectangle 12"/>
            <p:cNvSpPr>
              <a:spLocks noChangeArrowheads="1"/>
            </p:cNvSpPr>
            <p:nvPr/>
          </p:nvSpPr>
          <p:spPr bwMode="auto">
            <a:xfrm>
              <a:off x="521" y="2341"/>
              <a:ext cx="6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indent="269875"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r>
                <a:rPr lang="zh-CN" altLang="en-US">
                  <a:solidFill>
                    <a:srgbClr val="000066"/>
                  </a:solidFill>
                  <a:ea typeface="楷体_GB2312" pitchFamily="49" charset="-122"/>
                  <a:cs typeface="Times New Roman" pitchFamily="18" charset="0"/>
                </a:rPr>
                <a:t>可得</a:t>
              </a:r>
              <a:endParaRPr lang="zh-CN" altLang="en-US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endParaRPr>
            </a:p>
          </p:txBody>
        </p:sp>
      </p:grpSp>
      <p:sp>
        <p:nvSpPr>
          <p:cNvPr id="466957" name="Rectangle 13"/>
          <p:cNvSpPr>
            <a:spLocks noChangeArrowheads="1"/>
          </p:cNvSpPr>
          <p:nvPr/>
        </p:nvSpPr>
        <p:spPr bwMode="auto">
          <a:xfrm>
            <a:off x="1116013" y="4365625"/>
            <a:ext cx="4181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269875"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r>
              <a:rPr lang="en-US" altLang="zh-CN" i="1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A</a:t>
            </a:r>
            <a:r>
              <a:rPr lang="en-US" altLang="zh-CN" baseline="30000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 </a:t>
            </a:r>
            <a:r>
              <a:rPr lang="en-US" altLang="zh-CN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</a:t>
            </a:r>
            <a:r>
              <a:rPr lang="en-US" altLang="zh-CN" i="1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B</a:t>
            </a:r>
            <a:r>
              <a:rPr lang="en-US" altLang="zh-CN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=</a:t>
            </a:r>
            <a:r>
              <a:rPr lang="en-US" altLang="zh-CN" i="1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A</a:t>
            </a:r>
            <a:r>
              <a:rPr lang="en-US" altLang="zh-CN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+</a:t>
            </a:r>
            <a:r>
              <a:rPr lang="en-US" altLang="zh-CN" i="1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B</a:t>
            </a:r>
            <a:r>
              <a:rPr lang="zh-CN" altLang="en-US" baseline="-30000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补</a:t>
            </a:r>
            <a:r>
              <a:rPr lang="zh-CN" altLang="en-US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</a:t>
            </a:r>
            <a:r>
              <a:rPr lang="en-US" altLang="zh-CN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2</a:t>
            </a:r>
            <a:r>
              <a:rPr lang="en-US" altLang="zh-CN" i="1" baseline="30000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n</a:t>
            </a:r>
            <a:r>
              <a:rPr lang="en-US" altLang="zh-CN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=</a:t>
            </a:r>
            <a:r>
              <a:rPr lang="en-US" altLang="zh-CN" i="1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A</a:t>
            </a:r>
            <a:r>
              <a:rPr lang="en-US" altLang="zh-CN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+</a:t>
            </a:r>
            <a:r>
              <a:rPr lang="en-US" altLang="zh-CN" i="1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B</a:t>
            </a:r>
            <a:r>
              <a:rPr lang="zh-CN" altLang="en-US" baseline="-30000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反</a:t>
            </a:r>
            <a:r>
              <a:rPr lang="en-US" altLang="zh-CN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+1</a:t>
            </a:r>
            <a:r>
              <a:rPr lang="en-US" altLang="zh-CN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2</a:t>
            </a:r>
            <a:r>
              <a:rPr lang="en-US" altLang="zh-CN" i="1" baseline="30000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n</a:t>
            </a:r>
            <a:endParaRPr lang="en-US" altLang="zh-CN">
              <a:solidFill>
                <a:srgbClr val="000066"/>
              </a:solidFill>
              <a:ea typeface="楷体_GB2312" pitchFamily="49" charset="-122"/>
              <a:cs typeface="Times New Roman" pitchFamily="18" charset="0"/>
              <a:sym typeface="Symbol" pitchFamily="18" charset="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66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66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66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66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6949" grpId="0"/>
      <p:bldP spid="466953" grpId="0"/>
      <p:bldP spid="466957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2" name="Rectangle 4"/>
          <p:cNvSpPr>
            <a:spLocks noChangeArrowheads="1"/>
          </p:cNvSpPr>
          <p:nvPr/>
        </p:nvSpPr>
        <p:spPr bwMode="auto">
          <a:xfrm>
            <a:off x="1008063" y="620713"/>
            <a:ext cx="3181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266700"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r>
              <a:rPr kumimoji="0"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cs typeface="Times New Roman" pitchFamily="18" charset="0"/>
              </a:rPr>
              <a:t>1</a:t>
            </a:r>
            <a:r>
              <a:rPr kumimoji="0"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cs typeface="Times New Roman" pitchFamily="18" charset="0"/>
              </a:rPr>
              <a:t>）</a:t>
            </a:r>
            <a:r>
              <a:rPr kumimoji="0" lang="en-US" altLang="zh-CN" i="1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A</a:t>
            </a:r>
            <a:r>
              <a:rPr kumimoji="0" lang="en-US" altLang="zh-CN" i="1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</a:t>
            </a:r>
            <a:r>
              <a:rPr kumimoji="0" lang="en-US" altLang="zh-CN" i="1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B</a:t>
            </a:r>
            <a:r>
              <a:rPr kumimoji="0" lang="en-US" altLang="zh-CN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 </a:t>
            </a:r>
            <a:r>
              <a:rPr kumimoji="0" lang="en-US" altLang="zh-CN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</a:t>
            </a:r>
            <a:r>
              <a:rPr kumimoji="0" lang="en-US" altLang="zh-CN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 0</a:t>
            </a:r>
            <a:r>
              <a:rPr kumimoji="0" lang="zh-CN" altLang="en-US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的情况。</a:t>
            </a:r>
          </a:p>
        </p:txBody>
      </p:sp>
      <p:sp>
        <p:nvSpPr>
          <p:cNvPr id="467973" name="Rectangle 5"/>
          <p:cNvSpPr>
            <a:spLocks noChangeArrowheads="1"/>
          </p:cNvSpPr>
          <p:nvPr/>
        </p:nvSpPr>
        <p:spPr bwMode="auto">
          <a:xfrm>
            <a:off x="4679950" y="655638"/>
            <a:ext cx="3111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266700"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r>
              <a:rPr kumimoji="0" lang="en-US" altLang="zh-CN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cs typeface="Times New Roman" pitchFamily="18" charset="0"/>
              </a:rPr>
              <a:t>2</a:t>
            </a:r>
            <a:r>
              <a:rPr kumimoji="0"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cs typeface="Times New Roman" pitchFamily="18" charset="0"/>
              </a:rPr>
              <a:t>）</a:t>
            </a:r>
            <a:r>
              <a:rPr kumimoji="0" lang="en-US" altLang="zh-CN" i="1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A</a:t>
            </a:r>
            <a:r>
              <a:rPr kumimoji="0" lang="en-US" altLang="zh-CN" i="1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</a:t>
            </a:r>
            <a:r>
              <a:rPr kumimoji="0" lang="en-US" altLang="zh-CN" i="1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B</a:t>
            </a:r>
            <a:r>
              <a:rPr kumimoji="0" lang="en-US" altLang="zh-CN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 </a:t>
            </a:r>
            <a:r>
              <a:rPr kumimoji="0" lang="en-US" altLang="zh-CN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&lt;</a:t>
            </a:r>
            <a:r>
              <a:rPr kumimoji="0" lang="en-US" altLang="zh-CN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</a:rPr>
              <a:t>0</a:t>
            </a:r>
            <a:r>
              <a:rPr kumimoji="0" lang="zh-CN" altLang="en-US">
                <a:solidFill>
                  <a:srgbClr val="000066"/>
                </a:solidFill>
                <a:ea typeface="楷体_GB2312" pitchFamily="49" charset="-122"/>
                <a:cs typeface="Times New Roman" pitchFamily="18" charset="0"/>
                <a:sym typeface="Symbol" pitchFamily="18" charset="2"/>
              </a:rPr>
              <a:t>的情况</a:t>
            </a:r>
            <a:r>
              <a:rPr kumimoji="0" lang="zh-CN" altLang="en-US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cs typeface="Times New Roman" pitchFamily="18" charset="0"/>
                <a:sym typeface="Symbol" pitchFamily="18" charset="2"/>
              </a:rPr>
              <a:t>。</a:t>
            </a:r>
          </a:p>
        </p:txBody>
      </p:sp>
      <p:sp>
        <p:nvSpPr>
          <p:cNvPr id="467974" name="Rectangle 6"/>
          <p:cNvSpPr>
            <a:spLocks noChangeArrowheads="1"/>
          </p:cNvSpPr>
          <p:nvPr/>
        </p:nvSpPr>
        <p:spPr bwMode="auto">
          <a:xfrm>
            <a:off x="107950" y="4765675"/>
            <a:ext cx="4419600" cy="12065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cs typeface="Times New Roman" pitchFamily="18" charset="0"/>
              </a:rPr>
              <a:t>     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cs typeface="Times New Roman" pitchFamily="18" charset="0"/>
              </a:rPr>
              <a:t>当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A–B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 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  <a:sym typeface="Symbol" pitchFamily="18" charset="2"/>
              </a:rPr>
              <a:t>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 0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  <a:sym typeface="Symbol" pitchFamily="18" charset="2"/>
              </a:rPr>
              <a:t>时，舍弃的进位为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  <a:sym typeface="Symbol" pitchFamily="18" charset="2"/>
              </a:rPr>
              <a:t>1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  <a:sym typeface="Symbol" pitchFamily="18" charset="2"/>
              </a:rPr>
              <a:t>，所得 结果就是差的原码，不需再求反补。</a:t>
            </a:r>
          </a:p>
        </p:txBody>
      </p:sp>
      <p:sp>
        <p:nvSpPr>
          <p:cNvPr id="467975" name="Rectangle 7"/>
          <p:cNvSpPr>
            <a:spLocks noChangeArrowheads="1"/>
          </p:cNvSpPr>
          <p:nvPr/>
        </p:nvSpPr>
        <p:spPr bwMode="auto">
          <a:xfrm>
            <a:off x="4645025" y="4730750"/>
            <a:ext cx="4191000" cy="12065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    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当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A–B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&lt;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 0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rPr>
              <a:t>时，舍弃的进位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为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0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，所得结果是补码，要得到原码需再求补。</a:t>
            </a:r>
          </a:p>
        </p:txBody>
      </p:sp>
      <p:sp>
        <p:nvSpPr>
          <p:cNvPr id="467976" name="Rectangle 8"/>
          <p:cNvSpPr>
            <a:spLocks noChangeArrowheads="1"/>
          </p:cNvSpPr>
          <p:nvPr/>
        </p:nvSpPr>
        <p:spPr bwMode="auto">
          <a:xfrm>
            <a:off x="1187450" y="1881188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A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=0101 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，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B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=0010</a:t>
            </a:r>
          </a:p>
        </p:txBody>
      </p:sp>
      <p:sp>
        <p:nvSpPr>
          <p:cNvPr id="467977" name="Rectangle 9"/>
          <p:cNvSpPr>
            <a:spLocks noChangeArrowheads="1"/>
          </p:cNvSpPr>
          <p:nvPr/>
        </p:nvSpPr>
        <p:spPr bwMode="auto">
          <a:xfrm>
            <a:off x="5219700" y="1844675"/>
            <a:ext cx="3529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A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= 0001 </a:t>
            </a:r>
            <a:r>
              <a:rPr lang="zh-CN" altLang="en-US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，</a:t>
            </a:r>
            <a:r>
              <a:rPr lang="en-US" altLang="zh-CN" sz="2400" i="1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B</a:t>
            </a:r>
            <a:r>
              <a:rPr lang="en-US" altLang="zh-CN" sz="24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=0101</a:t>
            </a:r>
          </a:p>
        </p:txBody>
      </p:sp>
      <p:graphicFrame>
        <p:nvGraphicFramePr>
          <p:cNvPr id="467978" name="Object 10"/>
          <p:cNvGraphicFramePr>
            <a:graphicFrameLocks noChangeAspect="1"/>
          </p:cNvGraphicFramePr>
          <p:nvPr/>
        </p:nvGraphicFramePr>
        <p:xfrm>
          <a:off x="323850" y="2565400"/>
          <a:ext cx="4319588" cy="2824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4" name="图片" r:id="rId3" imgW="2409840" imgH="1324080" progId="Word.Picture.8">
                  <p:embed/>
                </p:oleObj>
              </mc:Choice>
              <mc:Fallback>
                <p:oleObj name="图片" r:id="rId3" imgW="2409840" imgH="1324080" progId="Word.Picture.8">
                  <p:embed/>
                  <p:pic>
                    <p:nvPicPr>
                      <p:cNvPr id="46797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17522" b="1759"/>
                      <a:stretch>
                        <a:fillRect/>
                      </a:stretch>
                    </p:blipFill>
                    <p:spPr bwMode="auto">
                      <a:xfrm>
                        <a:off x="323850" y="2565400"/>
                        <a:ext cx="4319588" cy="2824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7979" name="Rectangle 11"/>
          <p:cNvSpPr>
            <a:spLocks noChangeArrowheads="1"/>
          </p:cNvSpPr>
          <p:nvPr/>
        </p:nvSpPr>
        <p:spPr bwMode="auto">
          <a:xfrm>
            <a:off x="1365250" y="3803650"/>
            <a:ext cx="2343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000">
                <a:latin typeface="Times New Roman" pitchFamily="18" charset="0"/>
              </a:rPr>
              <a:t>  </a:t>
            </a:r>
            <a:r>
              <a:rPr lang="en-US" altLang="zh-CN" sz="2400">
                <a:latin typeface="Times New Roman" pitchFamily="18" charset="0"/>
              </a:rPr>
              <a:t>1   0    0    1    1</a:t>
            </a:r>
            <a:r>
              <a:rPr lang="en-US" altLang="zh-CN" sz="2000">
                <a:latin typeface="Times New Roman" pitchFamily="18" charset="0"/>
              </a:rPr>
              <a:t>  </a:t>
            </a:r>
          </a:p>
        </p:txBody>
      </p:sp>
      <p:graphicFrame>
        <p:nvGraphicFramePr>
          <p:cNvPr id="467980" name="Object 12"/>
          <p:cNvGraphicFramePr>
            <a:graphicFrameLocks noChangeAspect="1"/>
          </p:cNvGraphicFramePr>
          <p:nvPr/>
        </p:nvGraphicFramePr>
        <p:xfrm>
          <a:off x="5256213" y="2517775"/>
          <a:ext cx="2970212" cy="227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5" name="图片" r:id="rId5" imgW="1371600" imgH="1057320" progId="Word.Picture.8">
                  <p:embed/>
                </p:oleObj>
              </mc:Choice>
              <mc:Fallback>
                <p:oleObj name="图片" r:id="rId5" imgW="1371600" imgH="1057320" progId="Word.Picture.8">
                  <p:embed/>
                  <p:pic>
                    <p:nvPicPr>
                      <p:cNvPr id="46798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6213" y="2517775"/>
                        <a:ext cx="2970212" cy="2279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7981" name="Rectangle 13"/>
          <p:cNvSpPr>
            <a:spLocks noChangeArrowheads="1"/>
          </p:cNvSpPr>
          <p:nvPr/>
        </p:nvSpPr>
        <p:spPr bwMode="auto">
          <a:xfrm>
            <a:off x="5400675" y="3681413"/>
            <a:ext cx="2368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400">
                <a:latin typeface="Times New Roman" pitchFamily="18" charset="0"/>
              </a:rPr>
              <a:t>  0   1    1    0    1</a:t>
            </a:r>
            <a:r>
              <a:rPr lang="en-US" altLang="zh-CN" sz="2000">
                <a:latin typeface="Times New Roman" pitchFamily="18" charset="0"/>
              </a:rPr>
              <a:t>  </a:t>
            </a:r>
          </a:p>
        </p:txBody>
      </p:sp>
      <p:sp>
        <p:nvSpPr>
          <p:cNvPr id="467982" name="Rectangle 14"/>
          <p:cNvSpPr>
            <a:spLocks noChangeArrowheads="1"/>
          </p:cNvSpPr>
          <p:nvPr/>
        </p:nvSpPr>
        <p:spPr bwMode="auto">
          <a:xfrm>
            <a:off x="1908175" y="3860800"/>
            <a:ext cx="288925" cy="328613"/>
          </a:xfrm>
          <a:prstGeom prst="rect">
            <a:avLst/>
          </a:prstGeom>
          <a:noFill/>
          <a:ln w="28575">
            <a:solidFill>
              <a:srgbClr val="FF3300"/>
            </a:solidFill>
            <a:prstDash val="sysDot"/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>
                    <a:alpha val="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7983" name="Rectangle 15"/>
          <p:cNvSpPr>
            <a:spLocks noChangeArrowheads="1"/>
          </p:cNvSpPr>
          <p:nvPr/>
        </p:nvSpPr>
        <p:spPr bwMode="auto">
          <a:xfrm>
            <a:off x="5940425" y="3752850"/>
            <a:ext cx="361950" cy="328613"/>
          </a:xfrm>
          <a:prstGeom prst="rect">
            <a:avLst/>
          </a:prstGeom>
          <a:noFill/>
          <a:ln w="28575">
            <a:solidFill>
              <a:srgbClr val="FF3300"/>
            </a:solidFill>
            <a:prstDash val="sysDot"/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>
                    <a:alpha val="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7985" name="AutoShape 17"/>
          <p:cNvSpPr>
            <a:spLocks noChangeArrowheads="1"/>
          </p:cNvSpPr>
          <p:nvPr/>
        </p:nvSpPr>
        <p:spPr bwMode="auto">
          <a:xfrm>
            <a:off x="0" y="4041775"/>
            <a:ext cx="1085850" cy="628650"/>
          </a:xfrm>
          <a:prstGeom prst="wedgeEllipseCallout">
            <a:avLst>
              <a:gd name="adj1" fmla="val 95319"/>
              <a:gd name="adj2" fmla="val -48231"/>
            </a:avLst>
          </a:prstGeom>
          <a:solidFill>
            <a:srgbClr val="339933">
              <a:alpha val="48000"/>
            </a:srgbClr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kumimoji="1" lang="zh-CN" altLang="en-US" sz="28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舍弃</a:t>
            </a:r>
          </a:p>
        </p:txBody>
      </p:sp>
      <p:sp>
        <p:nvSpPr>
          <p:cNvPr id="467986" name="AutoShape 18"/>
          <p:cNvSpPr>
            <a:spLocks noChangeArrowheads="1"/>
          </p:cNvSpPr>
          <p:nvPr/>
        </p:nvSpPr>
        <p:spPr bwMode="auto">
          <a:xfrm>
            <a:off x="4176713" y="4005263"/>
            <a:ext cx="1085850" cy="628650"/>
          </a:xfrm>
          <a:prstGeom prst="wedgeEllipseCallout">
            <a:avLst>
              <a:gd name="adj1" fmla="val 95319"/>
              <a:gd name="adj2" fmla="val -48231"/>
            </a:avLst>
          </a:prstGeom>
          <a:solidFill>
            <a:srgbClr val="339933">
              <a:alpha val="48000"/>
            </a:srgbClr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kumimoji="1" lang="zh-CN" altLang="en-US" sz="2800">
                <a:solidFill>
                  <a:srgbClr val="000066"/>
                </a:solidFill>
                <a:latin typeface="Times New Roman" pitchFamily="18" charset="0"/>
                <a:ea typeface="楷体_GB2312" pitchFamily="49" charset="-122"/>
              </a:rPr>
              <a:t>舍弃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67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67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7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67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467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67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467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467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7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67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467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467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67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467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7972" grpId="0"/>
      <p:bldP spid="467973" grpId="0"/>
      <p:bldP spid="467974" grpId="0" animBg="1"/>
      <p:bldP spid="467975" grpId="0" animBg="1"/>
      <p:bldP spid="467976" grpId="0"/>
      <p:bldP spid="467977" grpId="0"/>
      <p:bldP spid="467979" grpId="0" autoUpdateAnimBg="0"/>
      <p:bldP spid="467981" grpId="0" autoUpdateAnimBg="0"/>
      <p:bldP spid="467982" grpId="0" animBg="1"/>
      <p:bldP spid="467983" grpId="0" animBg="1"/>
      <p:bldP spid="467985" grpId="0" animBg="1" autoUpdateAnimBg="0"/>
      <p:bldP spid="467986" grpId="0" animBg="1" autoUpdateAnimBg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45" name="Rectangle 29"/>
          <p:cNvSpPr>
            <a:spLocks noChangeArrowheads="1"/>
          </p:cNvSpPr>
          <p:nvPr/>
        </p:nvSpPr>
        <p:spPr bwMode="auto">
          <a:xfrm>
            <a:off x="1835150" y="549275"/>
            <a:ext cx="4627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输出为原码的</a:t>
            </a:r>
            <a:r>
              <a:rPr lang="en-US" altLang="zh-CN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4</a:t>
            </a:r>
            <a:r>
              <a:rPr lang="zh-CN" altLang="en-US" sz="240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rPr>
              <a:t>位减法运算逻辑图</a:t>
            </a:r>
          </a:p>
        </p:txBody>
      </p:sp>
      <p:graphicFrame>
        <p:nvGraphicFramePr>
          <p:cNvPr id="470046" name="Object 30"/>
          <p:cNvGraphicFramePr>
            <a:graphicFrameLocks noChangeAspect="1"/>
          </p:cNvGraphicFramePr>
          <p:nvPr/>
        </p:nvGraphicFramePr>
        <p:xfrm>
          <a:off x="2085975" y="1016000"/>
          <a:ext cx="5021263" cy="550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298" name="图片" r:id="rId3" imgW="3387507" imgH="3751282" progId="Word.Picture.8">
                  <p:embed/>
                </p:oleObj>
              </mc:Choice>
              <mc:Fallback>
                <p:oleObj name="图片" r:id="rId3" imgW="3387507" imgH="3751282" progId="Word.Picture.8">
                  <p:embed/>
                  <p:pic>
                    <p:nvPicPr>
                      <p:cNvPr id="470046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344"/>
                      <a:stretch>
                        <a:fillRect/>
                      </a:stretch>
                    </p:blipFill>
                    <p:spPr bwMode="auto">
                      <a:xfrm>
                        <a:off x="2085975" y="1016000"/>
                        <a:ext cx="5021263" cy="55086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368660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作  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1580" y="1484784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00100" y="1071546"/>
            <a:ext cx="749633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u"/>
            </a:pPr>
            <a:r>
              <a:rPr lang="en-US" altLang="zh-CN" sz="2000" dirty="0"/>
              <a:t>4.2.7</a:t>
            </a:r>
            <a:r>
              <a:rPr lang="zh-CN" altLang="en-US" sz="2000" dirty="0"/>
              <a:t>（请在</a:t>
            </a:r>
            <a:r>
              <a:rPr lang="en-US" altLang="zh-CN" sz="2000" dirty="0"/>
              <a:t>74138</a:t>
            </a:r>
            <a:r>
              <a:rPr lang="zh-CN" altLang="en-US" sz="2000" dirty="0"/>
              <a:t>和</a:t>
            </a:r>
            <a:r>
              <a:rPr lang="en-US" altLang="zh-CN" sz="2000" dirty="0"/>
              <a:t>74151</a:t>
            </a:r>
            <a:r>
              <a:rPr lang="zh-CN" altLang="en-US" sz="2000" dirty="0"/>
              <a:t>中选择一个芯片实现，画出逻辑电路图）</a:t>
            </a:r>
            <a:endParaRPr lang="en-US" altLang="zh-CN" sz="2000" dirty="0"/>
          </a:p>
          <a:p>
            <a:pPr marL="285750" indent="-285750" algn="l">
              <a:buFont typeface="Wingdings" panose="05000000000000000000" pitchFamily="2" charset="2"/>
              <a:buChar char="u"/>
            </a:pPr>
            <a:r>
              <a:rPr lang="en-US" altLang="zh-CN" sz="2000" dirty="0"/>
              <a:t>4.3.2</a:t>
            </a:r>
          </a:p>
          <a:p>
            <a:pPr algn="l"/>
            <a:endParaRPr lang="en-US" altLang="zh-CN" sz="2000" dirty="0"/>
          </a:p>
          <a:p>
            <a:pPr algn="l">
              <a:buFont typeface="Wingdings" pitchFamily="2" charset="2"/>
              <a:buChar char="u"/>
            </a:pPr>
            <a:r>
              <a:rPr lang="en-US" altLang="zh-CN" sz="2000" dirty="0"/>
              <a:t> 4.4.9</a:t>
            </a:r>
          </a:p>
          <a:p>
            <a:pPr algn="l">
              <a:buFont typeface="Wingdings" pitchFamily="2" charset="2"/>
              <a:buChar char="u"/>
            </a:pPr>
            <a:r>
              <a:rPr lang="en-US" altLang="zh-CN" sz="2000" dirty="0"/>
              <a:t>4.4.14</a:t>
            </a:r>
          </a:p>
          <a:p>
            <a:pPr algn="l">
              <a:buFont typeface="Wingdings" pitchFamily="2" charset="2"/>
              <a:buChar char="u"/>
            </a:pPr>
            <a:r>
              <a:rPr lang="en-US" altLang="zh-CN" sz="2000" dirty="0"/>
              <a:t>4.4.20</a:t>
            </a:r>
          </a:p>
          <a:p>
            <a:pPr algn="l">
              <a:buFont typeface="Wingdings" pitchFamily="2" charset="2"/>
              <a:buChar char="u"/>
            </a:pPr>
            <a:r>
              <a:rPr lang="en-US" altLang="zh-CN" sz="2000" dirty="0"/>
              <a:t>4.4.25</a:t>
            </a:r>
          </a:p>
          <a:p>
            <a:pPr algn="l">
              <a:buFont typeface="Wingdings" pitchFamily="2" charset="2"/>
              <a:buChar char="u"/>
            </a:pPr>
            <a:r>
              <a:rPr lang="en-US" altLang="zh-CN" sz="2000" dirty="0"/>
              <a:t>4.4.27  </a:t>
            </a:r>
            <a:r>
              <a:rPr lang="zh-CN" altLang="en-US" sz="2000" dirty="0"/>
              <a:t>（</a:t>
            </a:r>
            <a:r>
              <a:rPr lang="en-US" altLang="zh-CN" sz="2000" dirty="0"/>
              <a:t>2</a:t>
            </a:r>
            <a:r>
              <a:rPr lang="zh-CN" altLang="en-US" sz="2000" dirty="0"/>
              <a:t>）</a:t>
            </a:r>
            <a:endParaRPr lang="en-US" altLang="zh-CN" sz="2000" dirty="0"/>
          </a:p>
          <a:p>
            <a:pPr algn="l">
              <a:buFont typeface="Wingdings" pitchFamily="2" charset="2"/>
              <a:buChar char="u"/>
            </a:pPr>
            <a:r>
              <a:rPr lang="en-US" altLang="zh-CN" sz="2000" dirty="0"/>
              <a:t>4.4.37</a:t>
            </a:r>
          </a:p>
          <a:p>
            <a:pPr algn="l"/>
            <a:endParaRPr lang="en-US" altLang="zh-CN" sz="2000" dirty="0"/>
          </a:p>
          <a:p>
            <a:pPr algn="l">
              <a:buFont typeface="Wingdings" pitchFamily="2" charset="2"/>
              <a:buChar char="u"/>
            </a:pPr>
            <a:r>
              <a:rPr lang="en-US" altLang="zh-CN" sz="2000" dirty="0"/>
              <a:t>4.5.1</a:t>
            </a:r>
          </a:p>
          <a:p>
            <a:pPr algn="l"/>
            <a:endParaRPr lang="en-US" altLang="zh-CN" sz="2000" dirty="0"/>
          </a:p>
          <a:p>
            <a:pPr algn="l">
              <a:buFont typeface="Wingdings" pitchFamily="2" charset="2"/>
              <a:buChar char="u"/>
            </a:pPr>
            <a:r>
              <a:rPr lang="en-US" altLang="zh-CN" sz="2000" dirty="0"/>
              <a:t>4.6.6</a:t>
            </a:r>
          </a:p>
          <a:p>
            <a:pPr algn="l">
              <a:buFont typeface="Wingdings" pitchFamily="2" charset="2"/>
              <a:buChar char="u"/>
            </a:pPr>
            <a:r>
              <a:rPr lang="en-US" altLang="zh-CN" sz="2000" dirty="0"/>
              <a:t>4.6.10</a:t>
            </a:r>
          </a:p>
          <a:p>
            <a:pPr algn="l"/>
            <a:endParaRPr lang="en-US" altLang="zh-CN" dirty="0"/>
          </a:p>
          <a:p>
            <a:pPr algn="l"/>
            <a:endParaRPr lang="en-US" altLang="zh-CN" dirty="0"/>
          </a:p>
          <a:p>
            <a:pPr algn="l">
              <a:buFont typeface="Wingdings" pitchFamily="2" charset="2"/>
              <a:buChar char="u"/>
            </a:pPr>
            <a:endParaRPr lang="en-US" altLang="zh-CN" dirty="0"/>
          </a:p>
          <a:p>
            <a:pPr algn="l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94112601"/>
      </p:ext>
    </p:extLst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Arial Narrow"/>
        <a:ea typeface="楷体_GB2312"/>
        <a:cs typeface=""/>
      </a:majorFont>
      <a:minorFont>
        <a:latin typeface="Arial Narrow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ea typeface="宋体" pitchFamily="2" charset="-122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16666</TotalTime>
  <Words>5310</Words>
  <Application>Microsoft Office PowerPoint</Application>
  <PresentationFormat>全屏显示(4:3)</PresentationFormat>
  <Paragraphs>2242</Paragraphs>
  <Slides>76</Slides>
  <Notes>4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76</vt:i4>
      </vt:variant>
    </vt:vector>
  </HeadingPairs>
  <TitlesOfParts>
    <vt:vector size="91" baseType="lpstr">
      <vt:lpstr>黑体</vt:lpstr>
      <vt:lpstr>楷体_GB2312</vt:lpstr>
      <vt:lpstr>宋体</vt:lpstr>
      <vt:lpstr>Arial</vt:lpstr>
      <vt:lpstr>Arial Narrow</vt:lpstr>
      <vt:lpstr>Symbol</vt:lpstr>
      <vt:lpstr>Tahoma</vt:lpstr>
      <vt:lpstr>Times New Roman</vt:lpstr>
      <vt:lpstr>Verdana</vt:lpstr>
      <vt:lpstr>Wingdings</vt:lpstr>
      <vt:lpstr>Profile</vt:lpstr>
      <vt:lpstr>图片</vt:lpstr>
      <vt:lpstr>公式</vt:lpstr>
      <vt:lpstr>MSPhotoEd.3</vt:lpstr>
      <vt:lpstr>Microsoft Word Picture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Samsung Electronics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luojie</dc:creator>
  <cp:lastModifiedBy>小黑</cp:lastModifiedBy>
  <cp:revision>1873</cp:revision>
  <dcterms:created xsi:type="dcterms:W3CDTF">2004-08-29T02:51:05Z</dcterms:created>
  <dcterms:modified xsi:type="dcterms:W3CDTF">2020-09-01T07:08:00Z</dcterms:modified>
</cp:coreProperties>
</file>